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3"/>
  </p:notesMasterIdLst>
  <p:handoutMasterIdLst>
    <p:handoutMasterId r:id="rId44"/>
  </p:handoutMasterIdLst>
  <p:sldIdLst>
    <p:sldId id="1044" r:id="rId2"/>
    <p:sldId id="1075" r:id="rId3"/>
    <p:sldId id="1079" r:id="rId4"/>
    <p:sldId id="1080" r:id="rId5"/>
    <p:sldId id="1088" r:id="rId6"/>
    <p:sldId id="1053" r:id="rId7"/>
    <p:sldId id="1054" r:id="rId8"/>
    <p:sldId id="1089" r:id="rId9"/>
    <p:sldId id="1068" r:id="rId10"/>
    <p:sldId id="1125" r:id="rId11"/>
    <p:sldId id="1090" r:id="rId12"/>
    <p:sldId id="1091" r:id="rId13"/>
    <p:sldId id="1092" r:id="rId14"/>
    <p:sldId id="1093" r:id="rId15"/>
    <p:sldId id="1094" r:id="rId16"/>
    <p:sldId id="1110" r:id="rId17"/>
    <p:sldId id="1116" r:id="rId18"/>
    <p:sldId id="1124" r:id="rId19"/>
    <p:sldId id="1117" r:id="rId20"/>
    <p:sldId id="1126" r:id="rId21"/>
    <p:sldId id="1127" r:id="rId22"/>
    <p:sldId id="1128" r:id="rId23"/>
    <p:sldId id="1122" r:id="rId24"/>
    <p:sldId id="1118" r:id="rId25"/>
    <p:sldId id="1119" r:id="rId26"/>
    <p:sldId id="1120" r:id="rId27"/>
    <p:sldId id="1121" r:id="rId28"/>
    <p:sldId id="1114" r:id="rId29"/>
    <p:sldId id="1123" r:id="rId30"/>
    <p:sldId id="1102" r:id="rId31"/>
    <p:sldId id="1072" r:id="rId32"/>
    <p:sldId id="1103" r:id="rId33"/>
    <p:sldId id="1104" r:id="rId34"/>
    <p:sldId id="1105" r:id="rId35"/>
    <p:sldId id="1106" r:id="rId36"/>
    <p:sldId id="1107" r:id="rId37"/>
    <p:sldId id="1112" r:id="rId38"/>
    <p:sldId id="1111" r:id="rId39"/>
    <p:sldId id="1078" r:id="rId40"/>
    <p:sldId id="1109" r:id="rId41"/>
    <p:sldId id="1062" r:id="rId42"/>
  </p:sldIdLst>
  <p:sldSz cx="9144000" cy="6858000" type="screen4x3"/>
  <p:notesSz cx="6858000" cy="8839200"/>
  <p:defaultTextStyle>
    <a:defPPr>
      <a:defRPr lang="en-US"/>
    </a:defPPr>
    <a:lvl1pPr algn="ctr" rtl="0" eaLnBrk="0" fontAlgn="base" hangingPunct="0">
      <a:spcBef>
        <a:spcPct val="0"/>
      </a:spcBef>
      <a:spcAft>
        <a:spcPct val="0"/>
      </a:spcAft>
      <a:defRPr sz="2800" i="1" kern="1200">
        <a:solidFill>
          <a:srgbClr val="FFFF66"/>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rgbClr val="FFFF66"/>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rgbClr val="FFFF66"/>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rgbClr val="FFFF66"/>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rgbClr val="FFFF66"/>
        </a:solidFill>
        <a:latin typeface="Times New Roman" charset="0"/>
        <a:ea typeface="ＭＳ Ｐゴシック" charset="0"/>
        <a:cs typeface="ＭＳ Ｐゴシック" charset="0"/>
      </a:defRPr>
    </a:lvl5pPr>
    <a:lvl6pPr marL="2286000" algn="l" defTabSz="457200" rtl="0" eaLnBrk="1" latinLnBrk="0" hangingPunct="1">
      <a:defRPr sz="2800" i="1" kern="1200">
        <a:solidFill>
          <a:srgbClr val="FFFF66"/>
        </a:solidFill>
        <a:latin typeface="Times New Roman" charset="0"/>
        <a:ea typeface="ＭＳ Ｐゴシック" charset="0"/>
        <a:cs typeface="ＭＳ Ｐゴシック" charset="0"/>
      </a:defRPr>
    </a:lvl6pPr>
    <a:lvl7pPr marL="2743200" algn="l" defTabSz="457200" rtl="0" eaLnBrk="1" latinLnBrk="0" hangingPunct="1">
      <a:defRPr sz="2800" i="1" kern="1200">
        <a:solidFill>
          <a:srgbClr val="FFFF66"/>
        </a:solidFill>
        <a:latin typeface="Times New Roman" charset="0"/>
        <a:ea typeface="ＭＳ Ｐゴシック" charset="0"/>
        <a:cs typeface="ＭＳ Ｐゴシック" charset="0"/>
      </a:defRPr>
    </a:lvl7pPr>
    <a:lvl8pPr marL="3200400" algn="l" defTabSz="457200" rtl="0" eaLnBrk="1" latinLnBrk="0" hangingPunct="1">
      <a:defRPr sz="2800" i="1" kern="1200">
        <a:solidFill>
          <a:srgbClr val="FFFF66"/>
        </a:solidFill>
        <a:latin typeface="Times New Roman" charset="0"/>
        <a:ea typeface="ＭＳ Ｐゴシック" charset="0"/>
        <a:cs typeface="ＭＳ Ｐゴシック" charset="0"/>
      </a:defRPr>
    </a:lvl8pPr>
    <a:lvl9pPr marL="3657600" algn="l" defTabSz="457200" rtl="0" eaLnBrk="1" latinLnBrk="0" hangingPunct="1">
      <a:defRPr sz="2800" i="1" kern="1200">
        <a:solidFill>
          <a:srgbClr val="FFFF66"/>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89FF"/>
    <a:srgbClr val="FF9933"/>
    <a:srgbClr val="FFCC80"/>
    <a:srgbClr val="00D9AA"/>
    <a:srgbClr val="F8C879"/>
    <a:srgbClr val="B2B2B2"/>
    <a:srgbClr val="FFC400"/>
    <a:srgbClr val="FFF0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68028" autoAdjust="0"/>
  </p:normalViewPr>
  <p:slideViewPr>
    <p:cSldViewPr snapToGrid="0">
      <p:cViewPr>
        <p:scale>
          <a:sx n="100" d="100"/>
          <a:sy n="100" d="100"/>
        </p:scale>
        <p:origin x="-328" y="1720"/>
      </p:cViewPr>
      <p:guideLst>
        <p:guide orient="horz" pos="2160"/>
        <p:guide pos="2880"/>
      </p:guideLst>
    </p:cSldViewPr>
  </p:slideViewPr>
  <p:outlineViewPr>
    <p:cViewPr>
      <p:scale>
        <a:sx n="25" d="100"/>
        <a:sy n="25" d="100"/>
      </p:scale>
      <p:origin x="0" y="1012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66" d="100"/>
          <a:sy n="66" d="100"/>
        </p:scale>
        <p:origin x="-1992" y="-208"/>
      </p:cViewPr>
      <p:guideLst>
        <p:guide orient="horz" pos="2784"/>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66" name="Rectangle 22"/>
          <p:cNvSpPr>
            <a:spLocks noGrp="1" noChangeArrowheads="1"/>
          </p:cNvSpPr>
          <p:nvPr>
            <p:ph type="ftr" sz="quarter" idx="2"/>
          </p:nvPr>
        </p:nvSpPr>
        <p:spPr bwMode="auto">
          <a:xfrm>
            <a:off x="0" y="8001000"/>
            <a:ext cx="6858000" cy="838200"/>
          </a:xfrm>
          <a:prstGeom prst="rect">
            <a:avLst/>
          </a:prstGeom>
          <a:noFill/>
          <a:ln w="9525">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000" i="0">
                <a:solidFill>
                  <a:schemeClr val="tx1"/>
                </a:solidFill>
                <a:latin typeface="Arial" pitchFamily="38" charset="0"/>
                <a:ea typeface="+mn-ea"/>
                <a:cs typeface="+mn-cs"/>
              </a:defRPr>
            </a:lvl1pPr>
          </a:lstStyle>
          <a:p>
            <a:pPr>
              <a:defRPr/>
            </a:pPr>
            <a:endParaRPr lang="en-US"/>
          </a:p>
        </p:txBody>
      </p:sp>
    </p:spTree>
    <p:extLst>
      <p:ext uri="{BB962C8B-B14F-4D97-AF65-F5344CB8AC3E}">
        <p14:creationId xmlns:p14="http://schemas.microsoft.com/office/powerpoint/2010/main" val="2077892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4"/>
          <p:cNvSpPr>
            <a:spLocks noGrp="1" noRot="1" noChangeAspect="1" noChangeArrowheads="1" noTextEdit="1"/>
          </p:cNvSpPr>
          <p:nvPr>
            <p:ph type="sldImg" idx="2"/>
          </p:nvPr>
        </p:nvSpPr>
        <p:spPr bwMode="auto">
          <a:xfrm>
            <a:off x="1431925" y="220663"/>
            <a:ext cx="3536950" cy="2652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3241675"/>
            <a:ext cx="5029200" cy="515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9" name="Rectangle 7"/>
          <p:cNvSpPr>
            <a:spLocks noGrp="1" noChangeArrowheads="1"/>
          </p:cNvSpPr>
          <p:nvPr>
            <p:ph type="sldNum" sz="quarter" idx="5"/>
          </p:nvPr>
        </p:nvSpPr>
        <p:spPr bwMode="auto">
          <a:xfrm>
            <a:off x="5867400" y="8543925"/>
            <a:ext cx="9906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solidFill>
                  <a:schemeClr val="tx1"/>
                </a:solidFill>
              </a:defRPr>
            </a:lvl1pPr>
          </a:lstStyle>
          <a:p>
            <a:fld id="{2F946EBF-35F6-5648-B08F-D37C566E3E88}" type="slidenum">
              <a:rPr lang="en-US"/>
              <a:pPr/>
              <a:t>‹#›</a:t>
            </a:fld>
            <a:endParaRPr lang="en-US"/>
          </a:p>
        </p:txBody>
      </p:sp>
    </p:spTree>
    <p:extLst>
      <p:ext uri="{BB962C8B-B14F-4D97-AF65-F5344CB8AC3E}">
        <p14:creationId xmlns:p14="http://schemas.microsoft.com/office/powerpoint/2010/main" val="17201483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3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kumimoji="1" sz="1200" kern="1200">
        <a:solidFill>
          <a:schemeClr val="tx1"/>
        </a:solidFill>
        <a:latin typeface="Times New Roman" pitchFamily="38" charset="0"/>
        <a:ea typeface="ＭＳ Ｐゴシック" pitchFamily="3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38" charset="0"/>
        <a:ea typeface="ＭＳ Ｐゴシック" pitchFamily="3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38" charset="0"/>
        <a:ea typeface="ＭＳ Ｐゴシック" pitchFamily="3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38" charset="0"/>
        <a:ea typeface="ＭＳ Ｐゴシック" pitchFamily="3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tascorp.org/content/document/detail/147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1B72FA47-8C46-3048-A64A-AC89F6D17774}" type="slidenum">
              <a:rPr lang="en-US" sz="1200" i="0">
                <a:solidFill>
                  <a:schemeClr val="tx1"/>
                </a:solidFill>
              </a:rPr>
              <a:pPr/>
              <a:t>1</a:t>
            </a:fld>
            <a:endParaRPr lang="en-US" sz="1200" i="0">
              <a:solidFill>
                <a:schemeClr val="tx1"/>
              </a:solidFill>
            </a:endParaRPr>
          </a:p>
        </p:txBody>
      </p:sp>
      <p:sp>
        <p:nvSpPr>
          <p:cNvPr id="17411" name="Rectangle 2"/>
          <p:cNvSpPr>
            <a:spLocks noGrp="1" noRot="1" noChangeAspect="1" noChangeArrowheads="1"/>
          </p:cNvSpPr>
          <p:nvPr>
            <p:ph type="sldImg"/>
          </p:nvPr>
        </p:nvSpPr>
        <p:spPr>
          <a:xfrm>
            <a:off x="1219200" y="663575"/>
            <a:ext cx="4419600" cy="3314700"/>
          </a:xfrm>
          <a:solidFill>
            <a:srgbClr val="FFFFFF"/>
          </a:solidFill>
          <a:ln/>
        </p:spPr>
      </p:sp>
      <p:sp>
        <p:nvSpPr>
          <p:cNvPr id="17412" name="Rectangle 3"/>
          <p:cNvSpPr>
            <a:spLocks noGrp="1" noChangeArrowheads="1"/>
          </p:cNvSpPr>
          <p:nvPr>
            <p:ph type="body" idx="1"/>
          </p:nvPr>
        </p:nvSpPr>
        <p:spPr>
          <a:xfrm>
            <a:off x="914400" y="4198938"/>
            <a:ext cx="5029200" cy="39766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Cover slide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smtClean="0">
                <a:solidFill>
                  <a:schemeClr val="tx1"/>
                </a:solidFill>
                <a:effectLst/>
                <a:latin typeface="Times New Roman" pitchFamily="38" charset="0"/>
                <a:ea typeface="ＭＳ Ｐゴシック" pitchFamily="-111" charset="-128"/>
                <a:cs typeface="ＭＳ Ｐゴシック" pitchFamily="-111" charset="-128"/>
              </a:rPr>
              <a:t>It is important that your staff and your participants have the skills to</a:t>
            </a:r>
            <a:r>
              <a:rPr kumimoji="1" lang="en-US" sz="1200" b="1" kern="1200" baseline="0" dirty="0" smtClean="0">
                <a:solidFill>
                  <a:schemeClr val="tx1"/>
                </a:solidFill>
                <a:effectLst/>
                <a:latin typeface="Times New Roman" pitchFamily="38" charset="0"/>
                <a:ea typeface="ＭＳ Ｐゴシック" pitchFamily="-111" charset="-128"/>
                <a:cs typeface="ＭＳ Ｐゴシック" pitchFamily="-111" charset="-128"/>
              </a:rPr>
              <a:t> be active while learning, without losing control. This means that “active learning” is part of the program culture.</a:t>
            </a:r>
          </a:p>
          <a:p>
            <a:endPar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endParaRPr>
          </a:p>
          <a:p>
            <a:r>
              <a:rPr kumimoji="1" lang="en-US" sz="1200" b="1" kern="1200" dirty="0" smtClean="0">
                <a:solidFill>
                  <a:schemeClr val="tx1"/>
                </a:solidFill>
                <a:effectLst/>
                <a:latin typeface="Times New Roman" pitchFamily="38" charset="0"/>
                <a:ea typeface="ＭＳ Ｐゴシック" pitchFamily="-111" charset="-128"/>
                <a:cs typeface="ＭＳ Ｐゴシック" pitchFamily="-111" charset="-128"/>
              </a:rPr>
              <a:t>One way to ensure that the learning in your program is “active” is to select and use a curriculum that incorporates very active</a:t>
            </a:r>
            <a:r>
              <a:rPr kumimoji="1" lang="en-US" sz="1200" b="1" kern="1200" baseline="0" dirty="0" smtClean="0">
                <a:solidFill>
                  <a:schemeClr val="tx1"/>
                </a:solidFill>
                <a:effectLst/>
                <a:latin typeface="Times New Roman" pitchFamily="38" charset="0"/>
                <a:ea typeface="ＭＳ Ｐゴシック" pitchFamily="-111" charset="-128"/>
                <a:cs typeface="ＭＳ Ｐゴシック" pitchFamily="-111" charset="-128"/>
              </a:rPr>
              <a:t> teaching and learning methods.</a:t>
            </a:r>
            <a:r>
              <a:rPr kumimoji="1" lang="en-US" sz="1200" b="1" kern="120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One example of a highly active curriculum is DSCs </a:t>
            </a:r>
            <a:r>
              <a:rPr kumimoji="1" lang="en-US" sz="1200" kern="1200" dirty="0" err="1" smtClean="0">
                <a:solidFill>
                  <a:schemeClr val="tx1"/>
                </a:solidFill>
                <a:effectLst/>
                <a:latin typeface="Times New Roman" pitchFamily="38" charset="0"/>
                <a:ea typeface="ＭＳ Ｐゴシック" pitchFamily="-111" charset="-128"/>
                <a:cs typeface="ＭＳ Ｐゴシック" pitchFamily="-111" charset="-128"/>
              </a:rPr>
              <a:t>Kidzlit</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program. There are many out there and we will present you with other resources at the end of this webinar. </a:t>
            </a:r>
            <a:r>
              <a:rPr kumimoji="1" lang="en-US" sz="1200" kern="1200" dirty="0" err="1" smtClean="0">
                <a:solidFill>
                  <a:schemeClr val="tx1"/>
                </a:solidFill>
                <a:effectLst/>
                <a:latin typeface="Times New Roman" pitchFamily="38" charset="0"/>
                <a:ea typeface="ＭＳ Ｐゴシック" pitchFamily="-111" charset="-128"/>
                <a:cs typeface="ＭＳ Ｐゴシック" pitchFamily="-111" charset="-128"/>
              </a:rPr>
              <a:t>Kidzlit</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is designed to increase youth's motivation to read, increase literacy skills as well as reinforce pro-social behaviors. Youth are read a book or read a book to themselves.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11</a:t>
            </a:fld>
            <a:endParaRPr lang="en-US"/>
          </a:p>
        </p:txBody>
      </p:sp>
    </p:spTree>
    <p:extLst>
      <p:ext uri="{BB962C8B-B14F-4D97-AF65-F5344CB8AC3E}">
        <p14:creationId xmlns:p14="http://schemas.microsoft.com/office/powerpoint/2010/main" val="1616133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How is it Active? Youth are:</a:t>
            </a:r>
          </a:p>
          <a:p>
            <a:pPr lvl="0"/>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Listening to a story</a:t>
            </a:r>
          </a:p>
          <a:p>
            <a:pPr lvl="0"/>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Reading a story</a:t>
            </a:r>
          </a:p>
          <a:p>
            <a:pPr lvl="0"/>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Looking at pictures in a book</a:t>
            </a:r>
          </a:p>
          <a:p>
            <a:pPr lvl="0"/>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Reflecting on personal experience--how do I connect to the ideas, feelings and situations presented in the book?</a:t>
            </a:r>
          </a:p>
          <a:p>
            <a:pPr lvl="0"/>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Talking--asking and answering questions</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r>
            <a:b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b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12</a:t>
            </a:fld>
            <a:endParaRPr lang="en-US"/>
          </a:p>
        </p:txBody>
      </p:sp>
    </p:spTree>
    <p:extLst>
      <p:ext uri="{BB962C8B-B14F-4D97-AF65-F5344CB8AC3E}">
        <p14:creationId xmlns:p14="http://schemas.microsoft.com/office/powerpoint/2010/main" val="372784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Depending on the topic of the book, youth then engage in specific activities like:</a:t>
            </a:r>
          </a:p>
          <a:p>
            <a:pPr lvl="0"/>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Doing an art project,</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Cooking a meal,</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Researching a topic,</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Writing an extension of the story or alternate ending,</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Acting out part of the book,</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Playing instruments</a:t>
            </a:r>
          </a:p>
          <a:p>
            <a:pPr lvl="0"/>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In the particular instance of </a:t>
            </a:r>
            <a:r>
              <a:rPr kumimoji="1" lang="en-US" sz="1200" kern="1200" dirty="0" err="1" smtClean="0">
                <a:solidFill>
                  <a:schemeClr val="tx1"/>
                </a:solidFill>
                <a:effectLst/>
                <a:latin typeface="Times New Roman" pitchFamily="38" charset="0"/>
                <a:ea typeface="ＭＳ Ｐゴシック" pitchFamily="-111" charset="-128"/>
                <a:cs typeface="ＭＳ Ｐゴシック" pitchFamily="-111" charset="-128"/>
              </a:rPr>
              <a:t>Kidzlit</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active strategies are engaged to support youth in understanding, processing and learning thematic content of a book. This active learning is linked to increased motivation to read, increase literacy skills and pro-social behavior.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Let’s look in the chat box and see what other kinds of strategies you are using…(Review chat box)</a:t>
            </a:r>
          </a:p>
          <a:p>
            <a:pPr lvl="0"/>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13</a:t>
            </a:fld>
            <a:endParaRPr lang="en-US"/>
          </a:p>
        </p:txBody>
      </p:sp>
    </p:spTree>
    <p:extLst>
      <p:ext uri="{BB962C8B-B14F-4D97-AF65-F5344CB8AC3E}">
        <p14:creationId xmlns:p14="http://schemas.microsoft.com/office/powerpoint/2010/main" val="372784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So—what are ways that you can incorporate Active Learning into what you are currently doing? Look at your clubs, or enrichment activities ask yourself are we presenting new knowledge through multiple sensory modalities such as hearing, seeing, touching, drawing, researching, playing? And, add in a new modalities.</a:t>
            </a: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14</a:t>
            </a:fld>
            <a:endParaRPr lang="en-US"/>
          </a:p>
        </p:txBody>
      </p:sp>
    </p:spTree>
    <p:extLst>
      <p:ext uri="{BB962C8B-B14F-4D97-AF65-F5344CB8AC3E}">
        <p14:creationId xmlns:p14="http://schemas.microsoft.com/office/powerpoint/2010/main" val="164214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As I talk about learning that is collaborative, I'd like you to think about one collaborative strategy that you currently use in your program. Choose one that you think is the most effective and type it into the chat box.</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15</a:t>
            </a:fld>
            <a:endParaRPr lang="en-US"/>
          </a:p>
        </p:txBody>
      </p:sp>
    </p:spTree>
    <p:extLst>
      <p:ext uri="{BB962C8B-B14F-4D97-AF65-F5344CB8AC3E}">
        <p14:creationId xmlns:p14="http://schemas.microsoft.com/office/powerpoint/2010/main" val="34569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The definition is: Knowledge should be socially centered, as collaborative learning provides the best means to explore new information.  Afterschool programs are well positioned to build skills that allow young people to learn as a team. This includes listening to others, supporting group learning goals, resolving differences and conflicts, and making room for each member to contribute his or her individual talents. Collaborative learning happens when learners engage in a common task where each individual depends on and is accountable to each other.</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Afterschool programs are well positioned to build skills that allow young people to learn as a team. This includes listening to others, supporting group learning goals, resolving differences and conflicts, and making room for each member to contribute his or her individual talents. Collaborative learning happens when learners engage in a common task where each individual depends on and is accountable to each other.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In order for kids to learn successfully in collaboration with one another requires a program culture of collaboration and plenty of practice of collaborative skills, as listed above.</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It is important that young people have these skills before they are expected to learn effectively and work smoothly together as a team. One way to cultivate these skills is through conducting group meetings where youth are taught and expected to practice these skills in a low-stakes setting.</a:t>
            </a:r>
          </a:p>
          <a:p>
            <a:endParaRPr lang="en-US" b="1" dirty="0" smtClean="0">
              <a:latin typeface="Times New Roman" charset="0"/>
              <a:ea typeface="ＭＳ Ｐゴシック" charset="-128"/>
              <a:cs typeface="ＭＳ Ｐゴシック" charset="-128"/>
            </a:endParaRPr>
          </a:p>
          <a:p>
            <a:endParaRPr lang="en-US" b="1" dirty="0" smtClean="0">
              <a:latin typeface="Times New Roman" charset="0"/>
              <a:ea typeface="ＭＳ Ｐゴシック" charset="-128"/>
              <a:cs typeface="ＭＳ Ｐゴシック" charset="-128"/>
            </a:endParaRPr>
          </a:p>
        </p:txBody>
      </p:sp>
      <p:sp>
        <p:nvSpPr>
          <p:cNvPr id="87044" name="Slide Number Placeholder 3"/>
          <p:cNvSpPr>
            <a:spLocks noGrp="1"/>
          </p:cNvSpPr>
          <p:nvPr>
            <p:ph type="sldNum" sz="quarter" idx="5"/>
          </p:nvPr>
        </p:nvSpPr>
        <p:spPr>
          <a:noFill/>
        </p:spPr>
        <p:txBody>
          <a:bodyPr/>
          <a:lstStyle/>
          <a:p>
            <a:fld id="{C9764326-8AB6-3C45-9713-48E47C02A94C}" type="slidenum">
              <a:rPr lang="en-US" smtClean="0">
                <a:latin typeface="Times New Roman" charset="0"/>
              </a:rPr>
              <a:pPr/>
              <a:t>16</a:t>
            </a:fld>
            <a:endParaRPr lang="en-US" smtClean="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opportunity that requires young people to work together</a:t>
            </a:r>
            <a:r>
              <a:rPr lang="en-US" baseline="0" dirty="0" smtClean="0"/>
              <a:t> is collaborative. The example I am going to provide you today highlights starkly the need for youth to work together. </a:t>
            </a:r>
          </a:p>
          <a:p>
            <a:endParaRPr lang="en-US" baseline="0" dirty="0" smtClean="0"/>
          </a:p>
          <a:p>
            <a:r>
              <a:rPr lang="en-US" baseline="0" dirty="0" smtClean="0"/>
              <a:t>California Emergency Response Team (CERT) is a program of the Federal Emergency Management Agency that trains </a:t>
            </a:r>
            <a:r>
              <a:rPr lang="en-US" baseline="0" dirty="0" err="1" smtClean="0"/>
              <a:t>jr.</a:t>
            </a:r>
            <a:r>
              <a:rPr lang="en-US" baseline="0" dirty="0" smtClean="0"/>
              <a:t> High and high school students to be first responders in an emergency. </a:t>
            </a:r>
            <a:r>
              <a:rPr kumimoji="1" lang="en-US" sz="1200" b="0" i="0" u="none" strike="noStrike" kern="1200" baseline="0" dirty="0" smtClean="0">
                <a:solidFill>
                  <a:schemeClr val="tx1"/>
                </a:solidFill>
                <a:latin typeface="Times New Roman" pitchFamily="38" charset="0"/>
                <a:ea typeface="ＭＳ Ｐゴシック" pitchFamily="-111" charset="-128"/>
                <a:cs typeface="ＭＳ Ｐゴシック" pitchFamily="-111" charset="-128"/>
              </a:rPr>
              <a:t>Students are trained in basic first aid, search and rescue, with a focus on teamwork and the ability to coordinate with emergency professionals. Teen CERT members learn to be prepared for a large-scale disaster or emergency such as: structure fire, forest fire, earthquake, or terrorist attack. Students learn from emergency professionals and are given basic equipment to help them</a:t>
            </a:r>
          </a:p>
          <a:p>
            <a:r>
              <a:rPr kumimoji="1" lang="en-US" sz="1200" b="0" i="0" u="none" strike="noStrike" kern="1200" baseline="0" dirty="0" smtClean="0">
                <a:solidFill>
                  <a:schemeClr val="tx1"/>
                </a:solidFill>
                <a:latin typeface="Times New Roman" pitchFamily="38" charset="0"/>
                <a:ea typeface="ＭＳ Ｐゴシック" pitchFamily="-111" charset="-128"/>
                <a:cs typeface="ＭＳ Ｐゴシック" pitchFamily="-111" charset="-128"/>
              </a:rPr>
              <a:t>be prepared.</a:t>
            </a:r>
          </a:p>
          <a:p>
            <a:endParaRPr kumimoji="1" lang="en-US" sz="1200" b="0" i="0" u="none" strike="noStrike" kern="1200" baseline="0" dirty="0" smtClean="0">
              <a:solidFill>
                <a:schemeClr val="tx1"/>
              </a:solidFill>
              <a:effectLst/>
              <a:latin typeface="Times New Roman" pitchFamily="38" charset="0"/>
              <a:ea typeface="ＭＳ Ｐゴシック" pitchFamily="-111" charset="-128"/>
              <a:cs typeface="ＭＳ Ｐゴシック" pitchFamily="-111" charset="-128"/>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This program is the highest stakes you can have—supporting others in an emergency, it very likely could be a life and death situation. The importance of working collaboratively with your team members is easy to see in this situation. The life lessons are critical.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There are Teen CERTs in every state. We found one place that it was happening in an afterschool program and that is in the ASES program at Julian Junior High School in Julian, California. </a:t>
            </a:r>
          </a:p>
          <a:p>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Lets look at what strategies you are using that you think are most effective….(REVIEW</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CHAT BOX)</a:t>
            </a:r>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p:txBody>
      </p:sp>
      <p:sp>
        <p:nvSpPr>
          <p:cNvPr id="4" name="Slide Number Placeholder 3"/>
          <p:cNvSpPr>
            <a:spLocks noGrp="1"/>
          </p:cNvSpPr>
          <p:nvPr>
            <p:ph type="sldNum" sz="quarter" idx="10"/>
          </p:nvPr>
        </p:nvSpPr>
        <p:spPr/>
        <p:txBody>
          <a:bodyPr/>
          <a:lstStyle/>
          <a:p>
            <a:fld id="{2F946EBF-35F6-5648-B08F-D37C566E3E88}" type="slidenum">
              <a:rPr lang="en-US" smtClean="0"/>
              <a:pPr/>
              <a:t>17</a:t>
            </a:fld>
            <a:endParaRPr lang="en-US"/>
          </a:p>
        </p:txBody>
      </p:sp>
    </p:spTree>
    <p:extLst>
      <p:ext uri="{BB962C8B-B14F-4D97-AF65-F5344CB8AC3E}">
        <p14:creationId xmlns:p14="http://schemas.microsoft.com/office/powerpoint/2010/main" val="186237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So—how can you incorporate Collaborative Learning into what you are currently doing? Remember that collaborative</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skills like listening, creating group goals, resolving conflict require a great deal of practice. Identify the skills you think your group needs to practice and build it into what you are doing. When the youth have the skills, choose a project  that can’t get done unless youth collaborate. You can always borrow from your colleagues by choosing one or more strategy from the box on the left!</a:t>
            </a:r>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19</a:t>
            </a:fld>
            <a:endParaRPr lang="en-US"/>
          </a:p>
        </p:txBody>
      </p:sp>
    </p:spTree>
    <p:extLst>
      <p:ext uri="{BB962C8B-B14F-4D97-AF65-F5344CB8AC3E}">
        <p14:creationId xmlns:p14="http://schemas.microsoft.com/office/powerpoint/2010/main" val="1642146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everyone.  My name is Brad Lupien.  My organization, arc after school and experiential education programs, is an after school provider that focuses on training young people as the leaders who manage, assess, and steer their after school programs.  I was asked to talk to you today about the YOUTH AMBASSADORS component of the LIAS movement.  In my opinion, it is critical that we have students as part of the discussion and through the YOUTH AMBASSADORS PILOT PROGRAM we are working hard to make that happen. </a:t>
            </a:r>
          </a:p>
          <a:p>
            <a:endParaRPr lang="en-US" baseline="0" dirty="0" smtClean="0"/>
          </a:p>
          <a:p>
            <a:r>
              <a:rPr lang="en-US" baseline="0" dirty="0" smtClean="0"/>
              <a:t>Very briefly…the history of the LIAS Youth Ambassadors is:</a:t>
            </a:r>
          </a:p>
          <a:p>
            <a:pPr marL="228600" indent="-228600">
              <a:buAutoNum type="arabicPeriod"/>
            </a:pPr>
            <a:r>
              <a:rPr lang="en-US" baseline="0" dirty="0" smtClean="0"/>
              <a:t>October 2010 three </a:t>
            </a:r>
            <a:r>
              <a:rPr lang="en-US" baseline="0" dirty="0" err="1" smtClean="0"/>
              <a:t>socal</a:t>
            </a:r>
            <a:r>
              <a:rPr lang="en-US" baseline="0" dirty="0" smtClean="0"/>
              <a:t> after school providers joined with </a:t>
            </a:r>
            <a:r>
              <a:rPr lang="en-US" baseline="0" dirty="0" err="1" smtClean="0"/>
              <a:t>Temescal</a:t>
            </a:r>
            <a:r>
              <a:rPr lang="en-US" baseline="0" dirty="0" smtClean="0"/>
              <a:t> associates to provide a 3 day retreat for 25 youth leaders focused on teaching young people to use their voices effectively to promote the field.</a:t>
            </a:r>
          </a:p>
          <a:p>
            <a:pPr marL="228600" indent="-228600">
              <a:buAutoNum type="arabicPeriod"/>
            </a:pPr>
            <a:r>
              <a:rPr lang="en-US" baseline="0" dirty="0" smtClean="0"/>
              <a:t>In May 2011 and again in May 2012 representatives from that group presented to stakeholders in Sacramento at the </a:t>
            </a:r>
            <a:r>
              <a:rPr lang="en-US" baseline="0" dirty="0" err="1" smtClean="0"/>
              <a:t>CalSac</a:t>
            </a:r>
            <a:r>
              <a:rPr lang="en-US" baseline="0" dirty="0" smtClean="0"/>
              <a:t> After School Challenge</a:t>
            </a:r>
          </a:p>
          <a:p>
            <a:pPr marL="228600" indent="-228600">
              <a:buAutoNum type="arabicPeriod"/>
            </a:pPr>
            <a:r>
              <a:rPr lang="en-US" baseline="0" dirty="0" smtClean="0"/>
              <a:t>In May 2012 began using a quality self assessment rubric designed to be used by students.  The rubric is a voluntary tool intended to promote true youth development.  It is a pilot we are exploring the potential of.</a:t>
            </a:r>
          </a:p>
          <a:p>
            <a:pPr marL="0" indent="0">
              <a:buNone/>
            </a:pPr>
            <a:endParaRPr lang="en-US" baseline="0" dirty="0" smtClean="0"/>
          </a:p>
          <a:p>
            <a:pPr marL="0" indent="0">
              <a:buNone/>
            </a:pPr>
            <a:r>
              <a:rPr lang="en-US" baseline="0" dirty="0" smtClean="0"/>
              <a:t>Currently we are testing ways to ladder the ambassadors experience and incentivize students to get involved.  In step #1 we are hosting regionally based student retreats to teach students about LIAS.  At the retreats we ask students to look critically at their own programs and then, in step #2 students will visit other programs to share what they have learned about quality and meet in virtual work spaces to share what they are learning regionally.  Our hope is that in step #3 we have educated, trained young people in a position to advocate for learning in after school.  We are in the very early phases of building a badging system in which students are able to showcase through digital media and social networking sites the milestones they have accomplished as youth ambassadors.</a:t>
            </a:r>
          </a:p>
          <a:p>
            <a:pPr marL="0" indent="0">
              <a:buNone/>
            </a:pPr>
            <a:endParaRPr lang="en-US" baseline="0" dirty="0" smtClean="0"/>
          </a:p>
          <a:p>
            <a:pPr marL="0" indent="0">
              <a:buNone/>
            </a:pPr>
            <a:r>
              <a:rPr lang="en-US" baseline="0" dirty="0" smtClean="0"/>
              <a:t>Enough of my thoughts and comments.  I would like to introduce you to three amazing young LIAS Ambassadors from Vista High School in north county San Diego…</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20</a:t>
            </a:fld>
            <a:endParaRPr lang="en-US"/>
          </a:p>
        </p:txBody>
      </p:sp>
    </p:spTree>
    <p:extLst>
      <p:ext uri="{BB962C8B-B14F-4D97-AF65-F5344CB8AC3E}">
        <p14:creationId xmlns:p14="http://schemas.microsoft.com/office/powerpoint/2010/main" val="262818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 Tiffany and Alan</a:t>
            </a:r>
            <a:r>
              <a:rPr lang="en-US" baseline="0" dirty="0" smtClean="0"/>
              <a:t> thank you so much for skipping class today to teach all of us a little bit about youth development and quality learning through after school.  I have one question for each of you and I would ask that participants write additional questions in the chat box that we will get to after each student has a chance to speak.  I would ask that you keep questions to those that relate to LIAS principles, quality older youth after school, and the LIAS youth ambassadors program.   Amy will be speaking first and as she answers I will put up on the screen a sample of the self assessment rubric that we have referenced before and Amy will be talking more about. So…</a:t>
            </a:r>
          </a:p>
          <a:p>
            <a:endParaRPr lang="en-US" baseline="0" dirty="0" smtClean="0"/>
          </a:p>
          <a:p>
            <a:pPr lvl="2"/>
            <a:r>
              <a:rPr kumimoji="1" lang="en-US" sz="1200" kern="1200" dirty="0" smtClean="0">
                <a:solidFill>
                  <a:schemeClr val="tx1"/>
                </a:solidFill>
                <a:effectLst/>
                <a:latin typeface="Times New Roman" pitchFamily="38" charset="0"/>
                <a:ea typeface="ＭＳ Ｐゴシック" pitchFamily="38" charset="-128"/>
                <a:cs typeface="+mn-cs"/>
              </a:rPr>
              <a:t>Amy – “Last May you attended a youth retreat at Cal State San Marcos.  You and 9 classmates from Vista HS joined about 60 students from 6 other school districts to learn about leadership and compare best practices of your after school programs.  Can you talk to us a little bit about how it felt to assess your program with the student, self-assessment, “rubric” we used?”  FOLLOW UP: “Did you get a chance to discuss your assessment of the program with any of the after school staff at VISTA HS?”  (Assuming yes)” What was that like?”</a:t>
            </a:r>
          </a:p>
          <a:p>
            <a:pPr lvl="2"/>
            <a:endParaRPr kumimoji="1" lang="en-US" sz="1200" kern="1200" dirty="0" smtClean="0">
              <a:solidFill>
                <a:schemeClr val="tx1"/>
              </a:solidFill>
              <a:effectLst/>
              <a:latin typeface="Times New Roman" pitchFamily="38" charset="0"/>
              <a:ea typeface="ＭＳ Ｐゴシック" pitchFamily="38" charset="-128"/>
              <a:cs typeface="+mn-cs"/>
            </a:endParaRPr>
          </a:p>
          <a:p>
            <a:pPr lvl="2"/>
            <a:r>
              <a:rPr kumimoji="1" lang="en-US" sz="1200" kern="1200" dirty="0" smtClean="0">
                <a:solidFill>
                  <a:schemeClr val="tx1"/>
                </a:solidFill>
                <a:effectLst/>
                <a:latin typeface="Times New Roman" pitchFamily="38" charset="0"/>
                <a:ea typeface="ＭＳ Ｐゴシック" pitchFamily="38" charset="-128"/>
                <a:cs typeface="+mn-cs"/>
              </a:rPr>
              <a:t>Alan –“ I have suggested that having young people at the proverbial table while we discuss program quality is critical.  Can you speak to us about ways in which the LIAS Youth Ambassadors Project has helped ensure you have a sense of ownership over the direction of the after school program at VISTA?  In what ways are you able to be an ambassador for the after school field and/or influence what your program looks like?”</a:t>
            </a:r>
          </a:p>
          <a:p>
            <a:pPr lvl="2"/>
            <a:endParaRPr kumimoji="1" lang="en-US" sz="1200" kern="1200" dirty="0" smtClean="0">
              <a:solidFill>
                <a:schemeClr val="tx1"/>
              </a:solidFill>
              <a:effectLst/>
              <a:latin typeface="Times New Roman" pitchFamily="38" charset="0"/>
              <a:ea typeface="ＭＳ Ｐゴシック" pitchFamily="38" charset="-128"/>
              <a:cs typeface="+mn-cs"/>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-Tiffany – “Stacey has discussed examples of learning that is ACTIVE and COLLABORATIVE and, in a minute, will discuss learning 	that is Meaningful, supports mastery and expands horizons.  Can you share with us an example of a class, project, or event that 	you have participated in through your after school program that demonstrate one of these principals?”</a:t>
            </a:r>
          </a:p>
          <a:p>
            <a:pPr algn="l"/>
            <a:endParaRPr kumimoji="1" lang="en-US" sz="1200" b="1" kern="1200" dirty="0" smtClean="0">
              <a:solidFill>
                <a:srgbClr val="FFFF00"/>
              </a:solidFill>
              <a:effectLst/>
              <a:latin typeface="Times New Roman" pitchFamily="38" charset="0"/>
              <a:ea typeface="ＭＳ Ｐゴシック" pitchFamily="-111" charset="-128"/>
            </a:endParaRPr>
          </a:p>
          <a:p>
            <a:pPr algn="l"/>
            <a:r>
              <a:rPr kumimoji="1" lang="en-US" sz="1200" b="1" kern="1200" dirty="0" smtClean="0">
                <a:solidFill>
                  <a:srgbClr val="FFFF00"/>
                </a:solidFill>
                <a:effectLst/>
                <a:latin typeface="Times New Roman" pitchFamily="38" charset="0"/>
                <a:ea typeface="ＭＳ Ｐゴシック" pitchFamily="-111" charset="-128"/>
              </a:rPr>
              <a:t>PARTICIPANT</a:t>
            </a:r>
            <a:r>
              <a:rPr kumimoji="1" lang="en-US" sz="1200" b="1" kern="1200" baseline="0" dirty="0" smtClean="0">
                <a:solidFill>
                  <a:srgbClr val="FFFF00"/>
                </a:solidFill>
                <a:effectLst/>
                <a:latin typeface="Times New Roman" pitchFamily="38" charset="0"/>
                <a:ea typeface="ＭＳ Ｐゴシック" pitchFamily="-111" charset="-128"/>
              </a:rPr>
              <a:t> QUESTIONS</a:t>
            </a:r>
          </a:p>
          <a:p>
            <a:pPr algn="l"/>
            <a:endParaRPr kumimoji="1" lang="en-US" sz="1200" b="1" kern="1200" baseline="0" dirty="0" smtClean="0">
              <a:solidFill>
                <a:srgbClr val="FFFF00"/>
              </a:solidFill>
              <a:effectLst/>
              <a:latin typeface="Times New Roman" pitchFamily="38" charset="0"/>
              <a:ea typeface="ＭＳ Ｐゴシック" pitchFamily="-111" charset="-128"/>
            </a:endParaRPr>
          </a:p>
          <a:p>
            <a:pPr algn="l"/>
            <a:r>
              <a:rPr kumimoji="1" lang="en-US" sz="1200" b="1" kern="1200" baseline="0" dirty="0" smtClean="0">
                <a:solidFill>
                  <a:srgbClr val="FFFF00"/>
                </a:solidFill>
                <a:effectLst/>
                <a:latin typeface="Times New Roman" pitchFamily="38" charset="0"/>
                <a:ea typeface="ＭＳ Ｐゴシック" pitchFamily="-111" charset="-128"/>
              </a:rPr>
              <a:t>Thank you Amy, Tiffany and Alan for participating.  I know it can be hard to present to all these virtual adults but I will speak for everyone in saying your voice is critically important to our work, to education and education reform, and </a:t>
            </a:r>
            <a:r>
              <a:rPr kumimoji="1" lang="en-US" sz="1200" b="1" kern="1200" baseline="0" smtClean="0">
                <a:solidFill>
                  <a:srgbClr val="FFFF00"/>
                </a:solidFill>
                <a:effectLst/>
                <a:latin typeface="Times New Roman" pitchFamily="38" charset="0"/>
                <a:ea typeface="ＭＳ Ｐゴシック" pitchFamily="-111" charset="-128"/>
              </a:rPr>
              <a:t>to improving our </a:t>
            </a:r>
            <a:r>
              <a:rPr kumimoji="1" lang="en-US" sz="1200" b="1" kern="1200" baseline="0" dirty="0" smtClean="0">
                <a:solidFill>
                  <a:srgbClr val="FFFF00"/>
                </a:solidFill>
                <a:effectLst/>
                <a:latin typeface="Times New Roman" pitchFamily="38" charset="0"/>
                <a:ea typeface="ＭＳ Ｐゴシック" pitchFamily="-111" charset="-128"/>
              </a:rPr>
              <a:t>communities.  Thank you.</a:t>
            </a:r>
            <a:endParaRPr kumimoji="1" lang="en-US" sz="1200" b="1" kern="1200" dirty="0" smtClean="0">
              <a:solidFill>
                <a:srgbClr val="FFFF00"/>
              </a:solidFill>
              <a:effectLst/>
              <a:latin typeface="Times New Roman" pitchFamily="38" charset="0"/>
              <a:ea typeface="ＭＳ Ｐゴシック" pitchFamily="-111" charset="-128"/>
            </a:endParaRPr>
          </a:p>
        </p:txBody>
      </p:sp>
      <p:sp>
        <p:nvSpPr>
          <p:cNvPr id="4" name="Slide Number Placeholder 3"/>
          <p:cNvSpPr>
            <a:spLocks noGrp="1"/>
          </p:cNvSpPr>
          <p:nvPr>
            <p:ph type="sldNum" sz="quarter" idx="10"/>
          </p:nvPr>
        </p:nvSpPr>
        <p:spPr/>
        <p:txBody>
          <a:bodyPr/>
          <a:lstStyle/>
          <a:p>
            <a:fld id="{2F946EBF-35F6-5648-B08F-D37C566E3E88}" type="slidenum">
              <a:rPr lang="en-US" smtClean="0"/>
              <a:pPr/>
              <a:t>21</a:t>
            </a:fld>
            <a:endParaRPr lang="en-US"/>
          </a:p>
        </p:txBody>
      </p:sp>
    </p:spTree>
    <p:extLst>
      <p:ext uri="{BB962C8B-B14F-4D97-AF65-F5344CB8AC3E}">
        <p14:creationId xmlns:p14="http://schemas.microsoft.com/office/powerpoint/2010/main" val="277491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43C55D0B-6357-8146-A9C4-6726C5745744}" type="slidenum">
              <a:rPr lang="en-US" sz="1200" i="0">
                <a:solidFill>
                  <a:schemeClr val="tx1"/>
                </a:solidFill>
              </a:rPr>
              <a:pPr/>
              <a:t>2</a:t>
            </a:fld>
            <a:endParaRPr lang="en-US" sz="1200" i="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Afterschool and summer program leaders who agreed with the LIAS position statement asked for tools to assess the absence or presence of the learning principles within their programs. In response, we created  an observation rubric that program leaders and older youth can use to assess their alignment with the LIAS learning principles. You can download this rubric and a shorter version developed for youth observers on our LIAS website.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Youth assessment leaders are currently being trained by ARC to assess afterschool and summer programs in Southern California. The LIAS project also offers training to program staff and youth leaders on how to apply and assess for the LIAS principles.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4B747CB8-9D90-5E49-9765-D861605951D9}" type="slidenum">
              <a:rPr lang="en-US" sz="1200" i="0">
                <a:solidFill>
                  <a:schemeClr val="tx1"/>
                </a:solidFill>
              </a:rPr>
              <a:pPr/>
              <a:t>22</a:t>
            </a:fld>
            <a:endParaRPr lang="en-US" sz="1200" i="0">
              <a:solidFill>
                <a:schemeClr val="tx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As I talk about learning that is meaningful, I'd like you to think about one meaningful strategy that you currently use in your program. Choose one that you think is the most unique</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and type it into the chat box.</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23</a:t>
            </a:fld>
            <a:endParaRPr lang="en-US"/>
          </a:p>
        </p:txBody>
      </p:sp>
    </p:spTree>
    <p:extLst>
      <p:ext uri="{BB962C8B-B14F-4D97-AF65-F5344CB8AC3E}">
        <p14:creationId xmlns:p14="http://schemas.microsoft.com/office/powerpoint/2010/main" val="345699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Young people are </a:t>
            </a:r>
            <a:r>
              <a:rPr kumimoji="1" lang="en-US" sz="1200" u="sng" kern="1200" dirty="0" smtClean="0">
                <a:solidFill>
                  <a:schemeClr val="bg1"/>
                </a:solidFill>
                <a:effectLst/>
                <a:latin typeface="Times New Roman" pitchFamily="38" charset="0"/>
                <a:ea typeface="ＭＳ Ｐゴシック" pitchFamily="-111" charset="-128"/>
                <a:cs typeface="ＭＳ Ｐゴシック" pitchFamily="-111" charset="-128"/>
              </a:rPr>
              <a:t>intrinsically motivated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when they find their learning meaningful. This means having ownership over the learning topic and the means to assess their own progress. Motivation is increased when the learning is relevant to their own interests, experiences, and the real world in which they live. </a:t>
            </a:r>
          </a:p>
          <a:p>
            <a:endParaRPr lang="en-US" dirty="0">
              <a:latin typeface="Times New Roman" charset="0"/>
              <a:ea typeface="ＭＳ Ｐゴシック" charset="0"/>
              <a:cs typeface="ＭＳ Ｐゴシック" charset="0"/>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Rather than learning that is focused on academic subjects, young people in afterschool can be helped to apply their academic skills to their areas of interest and real world problems. Also, when learning involves responsibility, leadership, and service to others, it is experienced as more meaningful.</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 recently heard a story on NPR by a brain scientist BJ Casey. She talked about how a decade ago scientist began publishing reports that described adolescents as people who are impulsive, make bad choices and are risk takers. Now, ten years later, we have a different picture of the adolescent brain. Here’s the condensed version of the story: Casey wanted to study the brain’s reward center which produce pleasurable feelings in response to things like drugs, sex, food and thrill seeking behavior. Past research had shown that in comparison with the adult brain, adolescents have a much higher sensitivity to rewards. Such a high sensitivity that they might seduced to do things in the moment that they know they shouldn’t do. Casey wanted to know whether that sensitivity to rewards could work to support good decision-making. So she did what scientist do and crafted a study with both adolescents and adults—turns out that adolescents—and NOT adults—were able to wait and not act impulsively to receive a reward in response to a positive reward—if they want it, if its meaningful, adolescents can and will restrain their impulsive behavior.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 love this study because it encourages us to look at rewarding positive behavior instead of negative behavior and it looks like, left to their own devises, adolescents will attempt to incentivize positive behavior. </a:t>
            </a:r>
            <a:endParaRPr kumimoji="1" lang="en-US" sz="1200" kern="1200" dirty="0">
              <a:solidFill>
                <a:schemeClr val="tx1"/>
              </a:solidFill>
              <a:effectLst/>
              <a:latin typeface="Times New Roman" pitchFamily="38" charset="0"/>
              <a:ea typeface="ＭＳ Ｐゴシック" pitchFamily="-111" charset="-128"/>
              <a:cs typeface="ＭＳ Ｐゴシック" pitchFamily="-111" charset="-128"/>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3051EDDD-26CF-344A-93E1-AAA36F0ADE3C}" type="slidenum">
              <a:rPr lang="en-US" sz="1200" i="0">
                <a:solidFill>
                  <a:schemeClr val="tx1"/>
                </a:solidFill>
              </a:rPr>
              <a:pPr/>
              <a:t>24</a:t>
            </a:fld>
            <a:endParaRPr lang="en-US" sz="1200" i="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At McLane High School ASSETs Program in, Fresno, CA they engage their students in many activities that are meaningful, however, one corroborates the study above:</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They have a Freshmen summit on slowing drop out rate: A group of freshmen youth meets regularly to discuss strategies for slowing the drop out rate. Some strategies</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include handing out certificates to freshmen who have attended a certain number of</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school days, and they receive rewards for grade improvement. They have chosen to reward positive behavior, instead of rounding up all the students who have missed school, or are performing poorly. At the end of the year, the group of freshmen prepare up a report of what schools and the government can do to slow the drop out rate, and send it to the school district. The event is led by youth in all grade levels 9-12.</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This project deals with a meaningful real world problem—the drop out rate, youth have the opportunity to strategize and report out on their </a:t>
            </a:r>
            <a:r>
              <a:rPr kumimoji="1" lang="en-US" sz="1200" kern="1200" dirty="0" err="1" smtClean="0">
                <a:solidFill>
                  <a:schemeClr val="tx1"/>
                </a:solidFill>
                <a:effectLst/>
                <a:latin typeface="Times New Roman" pitchFamily="38" charset="0"/>
                <a:ea typeface="ＭＳ Ｐゴシック" pitchFamily="-111" charset="-128"/>
                <a:cs typeface="ＭＳ Ｐゴシック" pitchFamily="-111" charset="-128"/>
              </a:rPr>
              <a:t>learnings</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to not only their school, but the district as well.</a:t>
            </a:r>
          </a:p>
          <a:p>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Let’s look in the chat box and see what other kinds of strategies you are using…(Review chat box)</a:t>
            </a:r>
          </a:p>
          <a:p>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25</a:t>
            </a:fld>
            <a:endParaRPr lang="en-US"/>
          </a:p>
        </p:txBody>
      </p:sp>
    </p:spTree>
    <p:extLst>
      <p:ext uri="{BB962C8B-B14F-4D97-AF65-F5344CB8AC3E}">
        <p14:creationId xmlns:p14="http://schemas.microsoft.com/office/powerpoint/2010/main" val="2276515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How can you increase Learning that is Meaningful? The first thing you need to understand is what is important to your youth. </a:t>
            </a:r>
            <a:r>
              <a:rPr kumimoji="1" lang="en-US" sz="1200" kern="1200" dirty="0" err="1" smtClean="0">
                <a:solidFill>
                  <a:schemeClr val="tx1"/>
                </a:solidFill>
                <a:effectLst/>
                <a:latin typeface="Times New Roman" pitchFamily="38" charset="0"/>
                <a:ea typeface="ＭＳ Ｐゴシック" pitchFamily="-111" charset="-128"/>
                <a:cs typeface="ＭＳ Ｐゴシック" pitchFamily="-111" charset="-128"/>
              </a:rPr>
              <a:t>MacLane’s</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program is for adolescents, but even younger children have interests and experiences that are meaningful to them and can use those interests and experiences in a leadership capacity. </a:t>
            </a: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26</a:t>
            </a:fld>
            <a:endParaRPr lang="en-US"/>
          </a:p>
        </p:txBody>
      </p:sp>
    </p:spTree>
    <p:extLst>
      <p:ext uri="{BB962C8B-B14F-4D97-AF65-F5344CB8AC3E}">
        <p14:creationId xmlns:p14="http://schemas.microsoft.com/office/powerpoint/2010/main" val="1642146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As I talk about learning that supports mastery, I'd like you to think about one strategy that you currently use in your program. Choose one that you think you are most proud of and type it into the chat box.</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27</a:t>
            </a:fld>
            <a:endParaRPr lang="en-US"/>
          </a:p>
        </p:txBody>
      </p:sp>
    </p:spTree>
    <p:extLst>
      <p:ext uri="{BB962C8B-B14F-4D97-AF65-F5344CB8AC3E}">
        <p14:creationId xmlns:p14="http://schemas.microsoft.com/office/powerpoint/2010/main" val="345699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r>
              <a:rPr lang="en-US" b="1" dirty="0" smtClean="0">
                <a:latin typeface="Times New Roman" charset="0"/>
                <a:ea typeface="ＭＳ Ｐゴシック" charset="-128"/>
                <a:cs typeface="ＭＳ Ｐゴシック" charset="-128"/>
              </a:rPr>
              <a:t>If young people are to learn the importance and joy of mastery, they need the opportunity to learn and practice new skills that are sequenced and layered in a way that allows them to become “really good at something.” This can be achieved by offering activities that lead to a culminating event or product that can be viewed and celebrated by peers, family, and community members. </a:t>
            </a:r>
          </a:p>
          <a:p>
            <a:endParaRPr lang="en-US" b="1" dirty="0" smtClean="0">
              <a:latin typeface="Times New Roman" charset="0"/>
              <a:ea typeface="ＭＳ Ｐゴシック" charset="-128"/>
              <a:cs typeface="ＭＳ Ｐゴシック" charset="-128"/>
            </a:endParaRPr>
          </a:p>
          <a:p>
            <a:r>
              <a:rPr lang="en-US" dirty="0" smtClean="0"/>
              <a:t>I was working with an instructor</a:t>
            </a:r>
            <a:r>
              <a:rPr lang="en-US" baseline="0" dirty="0" smtClean="0"/>
              <a:t> who taught a skateboarding class at an elementary school afterschool program. He was having a lot of difficulty with his class—and it was very well attended. The young people were not focused, got frustrated easily, and were generally not supportive of each other—but they kept showing up week after week. Wow! What a great problem to have. First of all, how lucky to be able to teach skateboarding, I know a lot of programs that won’t offer it because of liability issues. But what is going on here? Doesn’t really sound like a fun class to be in if youth are cranky, unfocused and capping on each other all the time. I had a sense that the youth really wanted to learn how to skateboard. The instructor told me-- of course they want to skateboard—they want to start with all the really hard skills. That was a great clue that this challenge had to do with Mastery. </a:t>
            </a:r>
            <a:endParaRPr lang="en-US" b="1" dirty="0" smtClean="0">
              <a:latin typeface="Times New Roman" charset="0"/>
              <a:ea typeface="ＭＳ Ｐゴシック" charset="-128"/>
              <a:cs typeface="ＭＳ Ｐゴシック" charset="-128"/>
            </a:endParaRPr>
          </a:p>
          <a:p>
            <a:endParaRPr lang="en-US" dirty="0" smtClean="0">
              <a:latin typeface="Times New Roman" charset="0"/>
              <a:ea typeface="ＭＳ Ｐゴシック" charset="-128"/>
              <a:cs typeface="ＭＳ Ｐゴシック" charset="-128"/>
            </a:endParaRPr>
          </a:p>
        </p:txBody>
      </p:sp>
      <p:sp>
        <p:nvSpPr>
          <p:cNvPr id="91140" name="Slide Number Placeholder 3"/>
          <p:cNvSpPr>
            <a:spLocks noGrp="1"/>
          </p:cNvSpPr>
          <p:nvPr>
            <p:ph type="sldNum" sz="quarter" idx="5"/>
          </p:nvPr>
        </p:nvSpPr>
        <p:spPr>
          <a:noFill/>
        </p:spPr>
        <p:txBody>
          <a:bodyPr/>
          <a:lstStyle/>
          <a:p>
            <a:fld id="{F8D1E311-0F2A-1340-A515-BA0D8683542D}" type="slidenum">
              <a:rPr lang="en-US" smtClean="0">
                <a:latin typeface="Times New Roman" charset="0"/>
              </a:rPr>
              <a:pPr/>
              <a:t>28</a:t>
            </a:fld>
            <a:endParaRPr lang="en-US" smtClean="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asked him to tell me all of the skills needed, in order, to get to a fancy skill. He said. I asked him if he had explained the progression of skills to the youth. He hadn’t. I asked him if some of the youth had some proficiency in some of these skills, he told me that some did. We looked at </a:t>
            </a:r>
            <a:r>
              <a:rPr lang="en-US" baseline="0" dirty="0" err="1" smtClean="0"/>
              <a:t>tweeking</a:t>
            </a:r>
            <a:r>
              <a:rPr lang="en-US" baseline="0" dirty="0" smtClean="0"/>
              <a:t> his program so each young person identified the fancy skill they wanted to do and then created a list of the skills they needed to ‘get really good at’ before they attempted the fancy skill. Then, we had youth who were good at standing on the board, or pushing or cruising begin to teach those youth who weren’t so good at those skills. They determined a time, far enough in the future, for a skateboard demonstration—where they could show off their skills. Each week, youth identified what they were working on, and set about to get that skill under their belt. At regular intervals,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the youth demonstrated their skill to the group and the group gave them feedback on what to work to improve the skill or gave them the go ahead to start working on the next skill on their list. The skateboard demonstration gave the youth a natural timeline to learn their fancy skill.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By linking something that the youth REALLY wanted (the fancy skill) to a clear progression of skills and an opportunity to show case their skills created learning that supported mastery. </a:t>
            </a:r>
            <a:endParaRPr kumimoji="1" lang="en-US" sz="1200" kern="1200" dirty="0">
              <a:solidFill>
                <a:schemeClr val="tx1"/>
              </a:solidFill>
              <a:effectLst/>
              <a:latin typeface="Times New Roman" pitchFamily="38" charset="0"/>
              <a:ea typeface="ＭＳ Ｐゴシック" pitchFamily="-111" charset="-128"/>
              <a:cs typeface="ＭＳ Ｐゴシック" pitchFamily="-111" charset="-128"/>
            </a:endParaRPr>
          </a:p>
        </p:txBody>
      </p:sp>
      <p:sp>
        <p:nvSpPr>
          <p:cNvPr id="4" name="Slide Number Placeholder 3"/>
          <p:cNvSpPr>
            <a:spLocks noGrp="1"/>
          </p:cNvSpPr>
          <p:nvPr>
            <p:ph type="sldNum" sz="quarter" idx="10"/>
          </p:nvPr>
        </p:nvSpPr>
        <p:spPr/>
        <p:txBody>
          <a:bodyPr/>
          <a:lstStyle/>
          <a:p>
            <a:fld id="{2F946EBF-35F6-5648-B08F-D37C566E3E88}" type="slidenum">
              <a:rPr lang="en-US" smtClean="0"/>
              <a:pPr/>
              <a:t>29</a:t>
            </a:fld>
            <a:endParaRPr lang="en-US"/>
          </a:p>
        </p:txBody>
      </p:sp>
    </p:spTree>
    <p:extLst>
      <p:ext uri="{BB962C8B-B14F-4D97-AF65-F5344CB8AC3E}">
        <p14:creationId xmlns:p14="http://schemas.microsoft.com/office/powerpoint/2010/main" val="4084661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As I talk about learning that expands</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horizons</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I'd like you to think about one strategy that you currently use in your program. Choose one that you most</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want to share</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and type it into the chat box.</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30</a:t>
            </a:fld>
            <a:endParaRPr lang="en-US"/>
          </a:p>
        </p:txBody>
      </p:sp>
    </p:spTree>
    <p:extLst>
      <p:ext uri="{BB962C8B-B14F-4D97-AF65-F5344CB8AC3E}">
        <p14:creationId xmlns:p14="http://schemas.microsoft.com/office/powerpoint/2010/main" val="345699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Young people benefit by learning opportunities that take them beyond their current experience and expand their horizons. Learning about new things and new places promotes a greater sense of potential of what they can achieve. Afterschool programs can go beyond the walls of their facilities to use the surrounding community as a classroom. Expanding horizons also includes helping youth to develop a global awareness, increasing their knowledge of other cultures and places, and their understanding of the issues and problems we have in common across cultural and political </a:t>
            </a:r>
            <a:r>
              <a:rPr lang="en-US" dirty="0" smtClean="0">
                <a:latin typeface="Times New Roman" charset="0"/>
                <a:ea typeface="ＭＳ Ｐゴシック" charset="0"/>
                <a:cs typeface="ＭＳ Ｐゴシック" charset="0"/>
              </a:rPr>
              <a:t>divide.</a:t>
            </a:r>
          </a:p>
          <a:p>
            <a:endParaRPr lang="en-US" dirty="0" smtClean="0">
              <a:latin typeface="Times New Roman" charset="0"/>
              <a:ea typeface="ＭＳ Ｐゴシック" charset="0"/>
              <a:cs typeface="ＭＳ Ｐゴシック" charset="0"/>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If you attended the last LIAS webinar, you may remember OUSD Superintendent Tony Smith commenting that while all the LIAS principles were important, he thought that all adults needed to take seriously their responsibility to encourage, activate and energize young people in seeing possible futures for themselves and he stressed that the afterschool was uniquely positioned to accomplish this because we are not tethered to the building. We can walk out the doors of the school.</a:t>
            </a:r>
          </a:p>
          <a:p>
            <a:endParaRPr lang="en-US" dirty="0" smtClean="0">
              <a:latin typeface="Times New Roman" charset="0"/>
              <a:ea typeface="ＭＳ Ｐゴシック" charset="0"/>
              <a:cs typeface="ＭＳ Ｐゴシック" charset="0"/>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Of all the principles, this is the one where I encounter the most push-back from practitioners. If there are programs in place to expand horizons like internship programs, college tour programs, regular field-trips, career exploration, practitioners seek only to improve their programs, and can expound on the impact on youth and their program. Those practitioners with no programs in-place, have a difficult time seeing how to implement this principle without additional resources. That makes sense—how can you take kids on college tours up and down California if you don’t have the resources for transportation, lodging and food?</a:t>
            </a:r>
          </a:p>
          <a:p>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I’d like to offer that even if you don’t have additional resources, you can still take seriously your responsibility of encouraging, activating and energizing possible futures for your youth without leaving your building. </a:t>
            </a:r>
          </a:p>
          <a:p>
            <a:endParaRPr lang="en-US" dirty="0">
              <a:latin typeface="Times New Roman" charset="0"/>
              <a:ea typeface="ＭＳ Ｐゴシック" charset="0"/>
              <a:cs typeface="ＭＳ Ｐゴシック"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12117647-762F-CC48-B8D9-2A07AF7710D6}" type="slidenum">
              <a:rPr lang="en-US" sz="1200" i="0">
                <a:solidFill>
                  <a:schemeClr val="tx1"/>
                </a:solidFill>
              </a:rPr>
              <a:pPr/>
              <a:t>31</a:t>
            </a:fld>
            <a:endParaRPr lang="en-US" sz="1200" i="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Session Outcomes</a:t>
            </a:r>
          </a:p>
          <a:p>
            <a:endParaRPr lang="en-US" dirty="0" smtClean="0">
              <a:latin typeface="Times New Roman" charset="0"/>
              <a:ea typeface="ＭＳ Ｐゴシック" charset="0"/>
              <a:cs typeface="ＭＳ Ｐゴシック" charset="0"/>
            </a:endParaRPr>
          </a:p>
          <a:p>
            <a:pPr>
              <a:spcAft>
                <a:spcPts val="1200"/>
              </a:spcAft>
            </a:pPr>
            <a:r>
              <a:rPr lang="en-US" b="1" dirty="0" smtClean="0">
                <a:effectLst/>
                <a:latin typeface="Times New Roman" charset="0"/>
                <a:ea typeface="ＭＳ Ｐゴシック" charset="0"/>
                <a:cs typeface="ＭＳ Ｐゴシック" charset="0"/>
              </a:rPr>
              <a:t>Participants will learn examples of how the LIAS principles are being applied in programs.</a:t>
            </a:r>
          </a:p>
          <a:p>
            <a:pPr>
              <a:spcAft>
                <a:spcPts val="1200"/>
              </a:spcAft>
            </a:pPr>
            <a:r>
              <a:rPr lang="en-US" b="1" dirty="0" smtClean="0">
                <a:effectLst/>
                <a:latin typeface="Times New Roman" charset="0"/>
                <a:ea typeface="ＭＳ Ｐゴシック" charset="0"/>
                <a:cs typeface="ＭＳ Ｐゴシック" charset="0"/>
              </a:rPr>
              <a:t>Participants will learn at least one way they can implement each of the principles in their programs.</a:t>
            </a:r>
          </a:p>
          <a:p>
            <a:r>
              <a:rPr lang="en-US" b="1" dirty="0" smtClean="0">
                <a:effectLst/>
                <a:latin typeface="Times New Roman" charset="0"/>
                <a:ea typeface="ＭＳ Ｐゴシック" charset="0"/>
                <a:cs typeface="ＭＳ Ｐゴシック" charset="0"/>
              </a:rPr>
              <a:t>Participants will hear from two youth who were trained to implement the LIAS rubric and hear the results of their assessment.</a:t>
            </a:r>
          </a:p>
          <a:p>
            <a:endParaRPr lang="en-US" dirty="0">
              <a:latin typeface="Times New Roman" charset="0"/>
              <a:ea typeface="ＭＳ Ｐゴシック" charset="0"/>
              <a:cs typeface="ＭＳ Ｐゴシック"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9E5BE6C5-689D-914B-A1F0-8B08A0DF4276}" type="slidenum">
              <a:rPr lang="en-US" sz="1200" i="0">
                <a:solidFill>
                  <a:schemeClr val="tx1"/>
                </a:solidFill>
              </a:rPr>
              <a:pPr/>
              <a:t>3</a:t>
            </a:fld>
            <a:endParaRPr lang="en-US" sz="1200" i="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p>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Let’s take the college tour program. Can you or your youth connect with someone at the colleges you are interested in and do virtual tours? Tours where you are communicating with the college, seeing video from the campus and doing informational sessions over Skype? How can you access student groups on-line and have an on-going conversations? Do your youth have older brothers or sisters who are at college who can come in and address your students? What are all the resources: internet, snail mail, siblings or cousins in college, that you can access to bring that “college tour” experience to your door?</a:t>
            </a: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32</a:t>
            </a:fld>
            <a:endParaRPr lang="en-US"/>
          </a:p>
        </p:txBody>
      </p:sp>
    </p:spTree>
    <p:extLst>
      <p:ext uri="{BB962C8B-B14F-4D97-AF65-F5344CB8AC3E}">
        <p14:creationId xmlns:p14="http://schemas.microsoft.com/office/powerpoint/2010/main" val="1742924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Another example of Expanding Horizons without leaving the building is </a:t>
            </a:r>
            <a:r>
              <a:rPr kumimoji="1" lang="en-US" sz="1200" kern="1200" dirty="0" err="1" smtClean="0">
                <a:solidFill>
                  <a:schemeClr val="tx1"/>
                </a:solidFill>
                <a:effectLst/>
                <a:latin typeface="Times New Roman" pitchFamily="38" charset="0"/>
                <a:ea typeface="ＭＳ Ｐゴシック" pitchFamily="-111" charset="-128"/>
                <a:cs typeface="ＭＳ Ｐゴシック" pitchFamily="-111" charset="-128"/>
              </a:rPr>
              <a:t>Temescal</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Associates </a:t>
            </a:r>
            <a:r>
              <a:rPr kumimoji="1" lang="en-US" sz="1200" i="1" kern="1200" dirty="0" smtClean="0">
                <a:solidFill>
                  <a:schemeClr val="tx1"/>
                </a:solidFill>
                <a:effectLst/>
                <a:latin typeface="Times New Roman" pitchFamily="38" charset="0"/>
                <a:ea typeface="ＭＳ Ｐゴシック" pitchFamily="-111" charset="-128"/>
                <a:cs typeface="ＭＳ Ｐゴシック" pitchFamily="-111" charset="-128"/>
              </a:rPr>
              <a:t>Virtual Vacation: An Academic and Cultural Approach to Afterschool Education</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a:t>
            </a:r>
            <a:r>
              <a:rPr kumimoji="1" lang="en-US" sz="1200" i="1" kern="1200" dirty="0" smtClean="0">
                <a:solidFill>
                  <a:schemeClr val="tx1"/>
                </a:solidFill>
                <a:effectLst/>
                <a:latin typeface="Times New Roman" pitchFamily="38" charset="0"/>
                <a:ea typeface="ＭＳ Ｐゴシック" pitchFamily="-111" charset="-128"/>
                <a:cs typeface="ＭＳ Ｐゴシック" pitchFamily="-111" charset="-128"/>
              </a:rPr>
              <a:t>Virtual Vacation</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is an academic, cultural, and creativity based program developed specifically for an afterschool setting.  Participants virtually travel to a destination or period in history and learn about it through academic and creative components. Participants are enveloped by the culture of the chosen destination through a multitude of activities. The activities can be aligned with grade level standards. </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33</a:t>
            </a:fld>
            <a:endParaRPr lang="en-US"/>
          </a:p>
        </p:txBody>
      </p:sp>
    </p:spTree>
    <p:extLst>
      <p:ext uri="{BB962C8B-B14F-4D97-AF65-F5344CB8AC3E}">
        <p14:creationId xmlns:p14="http://schemas.microsoft.com/office/powerpoint/2010/main" val="165986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Specifically the academic components are: geography, history, language arts, math and science. </a:t>
            </a:r>
            <a:endParaRPr lang="en-US" dirty="0" smtClean="0"/>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34</a:t>
            </a:fld>
            <a:endParaRPr lang="en-US"/>
          </a:p>
        </p:txBody>
      </p:sp>
    </p:spTree>
    <p:extLst>
      <p:ext uri="{BB962C8B-B14F-4D97-AF65-F5344CB8AC3E}">
        <p14:creationId xmlns:p14="http://schemas.microsoft.com/office/powerpoint/2010/main" val="315465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The creative components are: culinary arts, cultural studies, fine arts, performing arts, music, and sports and fitness. </a:t>
            </a: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35</a:t>
            </a:fld>
            <a:endParaRPr lang="en-US"/>
          </a:p>
        </p:txBody>
      </p:sp>
    </p:spTree>
    <p:extLst>
      <p:ext uri="{BB962C8B-B14F-4D97-AF65-F5344CB8AC3E}">
        <p14:creationId xmlns:p14="http://schemas.microsoft.com/office/powerpoint/2010/main" val="2848269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How can you increase Learning that Expands horizons? Assess your resources, can you craft a program that</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brings your youth out of the building and community they live in? If not, why not bring the outside into your program by inviting a neighbor, parent or caregiver, or a community member into your program and sharing a new perspective. You can always borrow from your colleagues!</a:t>
            </a:r>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36</a:t>
            </a:fld>
            <a:endParaRPr lang="en-US"/>
          </a:p>
        </p:txBody>
      </p:sp>
    </p:spTree>
    <p:extLst>
      <p:ext uri="{BB962C8B-B14F-4D97-AF65-F5344CB8AC3E}">
        <p14:creationId xmlns:p14="http://schemas.microsoft.com/office/powerpoint/2010/main" val="1642146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For more examples of the LIAS principles, see activities cited in our Summer and Afterschool papers.</a:t>
            </a:r>
            <a:r>
              <a:rPr lang="en-US" sz="1200" baseline="0" dirty="0" smtClean="0"/>
              <a:t> We are lucky to have many sites up and down California that are implementing the LIAS principles with a high level of quality. </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37</a:t>
            </a:fld>
            <a:endParaRPr lang="en-US"/>
          </a:p>
        </p:txBody>
      </p:sp>
    </p:spTree>
    <p:extLst>
      <p:ext uri="{BB962C8B-B14F-4D97-AF65-F5344CB8AC3E}">
        <p14:creationId xmlns:p14="http://schemas.microsoft.com/office/powerpoint/2010/main" val="2324160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leader’s guide to Virtual Vacation is available by visiting the Temescal Associates website: www.temescalassociates.com</a:t>
            </a:r>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Some programs were already using their quality assessment tools to guide program improvement. To assist theses programs, we conducted a Crosswalk between the indicators of commonly used quality assessment tools and the LIAS principle, which we published in a paper. We also researched papers that provided profiles of actual afterschool and summer programs in California that were well aligned with the LIAS principles. These also can be found on the LIAS website.</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65A15A05-8AC7-B34F-A13F-6DEA9F2741BA}" type="slidenum">
              <a:rPr lang="en-US" sz="1200" i="0">
                <a:solidFill>
                  <a:schemeClr val="tx1"/>
                </a:solidFill>
              </a:rPr>
              <a:pPr/>
              <a:t>40</a:t>
            </a:fld>
            <a:endParaRPr lang="en-US" sz="1200" i="0">
              <a:solidFill>
                <a:schemeClr val="tx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105475" name="Notes Placeholder 2"/>
          <p:cNvSpPr>
            <a:spLocks noGrp="1"/>
          </p:cNvSpPr>
          <p:nvPr>
            <p:ph type="body" idx="1"/>
          </p:nvPr>
        </p:nvSpPr>
        <p:spPr>
          <a:ln/>
        </p:spPr>
        <p:txBody>
          <a:bodyPr/>
          <a:lstStyle/>
          <a:p>
            <a:pPr>
              <a:spcBef>
                <a:spcPct val="0"/>
              </a:spcBef>
            </a:pPr>
            <a:r>
              <a:rPr lang="en-US">
                <a:latin typeface="Times New Roman" charset="0"/>
                <a:ea typeface="ＭＳ Ｐゴシック" charset="0"/>
                <a:cs typeface="ＭＳ Ｐゴシック" charset="0"/>
              </a:rPr>
              <a:t>This webinar has worked to introduce the listeners to the Learning in Afterschool &amp; Summer five key learning principles. We have training materials and exercises you can use to introduce your staff or other stakeholders in  the Learning in Afterschool &amp; Summer principles. This webinar will also be archived by the California Afterschool Network. All of these can be found on the LIAS website.</a:t>
            </a:r>
          </a:p>
          <a:p>
            <a:pPr>
              <a:spcBef>
                <a:spcPct val="0"/>
              </a:spcBef>
            </a:pPr>
            <a:endParaRPr lang="en-US">
              <a:latin typeface="Times New Roman" charset="0"/>
              <a:ea typeface="ＭＳ Ｐゴシック" charset="0"/>
              <a:cs typeface="ＭＳ Ｐゴシック" charset="0"/>
            </a:endParaRPr>
          </a:p>
          <a:p>
            <a:pPr>
              <a:spcBef>
                <a:spcPct val="0"/>
              </a:spcBef>
            </a:pPr>
            <a:r>
              <a:rPr lang="en-US">
                <a:latin typeface="Times New Roman" charset="0"/>
                <a:ea typeface="ＭＳ Ｐゴシック" charset="0"/>
                <a:cs typeface="ＭＳ Ｐゴシック" charset="0"/>
              </a:rPr>
              <a:t>GET INVOLVED! If you agree that afterschool and summer programs should incorporate these learning principles, go to our website and become a co-signer to the position statement. </a:t>
            </a:r>
          </a:p>
          <a:p>
            <a:pPr>
              <a:spcBef>
                <a:spcPct val="0"/>
              </a:spcBef>
            </a:pPr>
            <a:endParaRPr lang="en-US">
              <a:latin typeface="Times New Roman" charset="0"/>
              <a:ea typeface="ＭＳ Ｐゴシック" charset="0"/>
              <a:cs typeface="ＭＳ Ｐゴシック" charset="0"/>
            </a:endParaRPr>
          </a:p>
          <a:p>
            <a:pPr>
              <a:spcBef>
                <a:spcPct val="0"/>
              </a:spcBef>
            </a:pPr>
            <a:r>
              <a:rPr lang="en-US">
                <a:latin typeface="Times New Roman" charset="0"/>
                <a:ea typeface="ＭＳ Ｐゴシック" charset="0"/>
                <a:cs typeface="ＭＳ Ｐゴシック" charset="0"/>
              </a:rPr>
              <a:t>You can also go to our website to:</a:t>
            </a:r>
          </a:p>
          <a:p>
            <a:pPr>
              <a:buFont typeface="Wingdings 2" charset="0"/>
              <a:buChar char=""/>
            </a:pPr>
            <a:r>
              <a:rPr lang="en-US" sz="800">
                <a:latin typeface="Times New Roman" charset="0"/>
                <a:ea typeface="ＭＳ Ｐゴシック" charset="0"/>
                <a:cs typeface="ＭＳ Ｐゴシック" charset="0"/>
              </a:rPr>
              <a:t>Follow the LIAS Blog, which features interviews with field leaders and updates on relevant issues</a:t>
            </a:r>
          </a:p>
          <a:p>
            <a:pPr>
              <a:buFont typeface="Wingdings 2" charset="0"/>
              <a:buChar char=""/>
            </a:pPr>
            <a:r>
              <a:rPr lang="en-US" sz="800">
                <a:latin typeface="Times New Roman" charset="0"/>
                <a:ea typeface="ＭＳ Ｐゴシック" charset="0"/>
                <a:cs typeface="ＭＳ Ｐゴシック" charset="0"/>
              </a:rPr>
              <a:t>Access tools, resources, videos, as well as the observation rubrics</a:t>
            </a:r>
          </a:p>
          <a:p>
            <a:pPr>
              <a:buFont typeface="Wingdings 2" charset="0"/>
              <a:buChar char=""/>
            </a:pPr>
            <a:r>
              <a:rPr lang="en-US" sz="800">
                <a:latin typeface="Times New Roman" charset="0"/>
                <a:ea typeface="ＭＳ Ｐゴシック" charset="0"/>
                <a:cs typeface="ＭＳ Ｐゴシック" charset="0"/>
              </a:rPr>
              <a:t>Follow us  on Facebook &amp; Twitter</a:t>
            </a:r>
          </a:p>
          <a:p>
            <a:pPr>
              <a:spcBef>
                <a:spcPct val="0"/>
              </a:spcBef>
            </a:pPr>
            <a:endParaRPr lang="en-US">
              <a:latin typeface="Times New Roman" charset="0"/>
              <a:ea typeface="ＭＳ Ｐゴシック" charset="0"/>
              <a:cs typeface="ＭＳ Ｐゴシック"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68DE601F-5BFC-D84F-AB8B-7D59BC3FDFAA}" type="slidenum">
              <a:rPr lang="en-US" sz="1200" i="0">
                <a:solidFill>
                  <a:schemeClr val="tx1"/>
                </a:solidFill>
              </a:rPr>
              <a:pPr/>
              <a:t>41</a:t>
            </a:fld>
            <a:endParaRPr lang="en-US" sz="1200" i="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For more information: visit our website at www.learninginafterschool.org</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C77F9A32-9BEE-074E-9D59-5CC8C6392FB0}" type="slidenum">
              <a:rPr lang="en-US" sz="1200" i="0">
                <a:solidFill>
                  <a:schemeClr val="tx1"/>
                </a:solidFill>
              </a:rPr>
              <a:pPr/>
              <a:t>4</a:t>
            </a:fld>
            <a:endParaRPr lang="en-US" sz="1200" i="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Michael, would you care to get it started by saying a few words about the LIAS project and the learning principles? </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C6724EB7-8947-BE40-9351-198DB49B0155}" type="slidenum">
              <a:rPr lang="en-US" sz="1200" i="0">
                <a:solidFill>
                  <a:schemeClr val="tx1"/>
                </a:solidFill>
              </a:rPr>
              <a:pPr/>
              <a:t>5</a:t>
            </a:fld>
            <a:endParaRPr lang="en-US" sz="1200" i="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Let</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dirty="0" smtClean="0">
                <a:latin typeface="Times New Roman" charset="0"/>
                <a:ea typeface="ＭＳ Ｐゴシック" charset="0"/>
                <a:cs typeface="ＭＳ Ｐゴシック" charset="0"/>
              </a:rPr>
              <a:t>review the </a:t>
            </a:r>
            <a:r>
              <a:rPr lang="en-US" dirty="0">
                <a:latin typeface="Times New Roman" charset="0"/>
                <a:ea typeface="ＭＳ Ｐゴシック" charset="0"/>
                <a:cs typeface="ＭＳ Ｐゴシック" charset="0"/>
              </a:rPr>
              <a:t>five learning principles. The five learning principles are learning should be active, collaborative, meaningful to the participants…</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C2C67F0E-12DF-2346-98AD-9CE11F2C4FB3}" type="slidenum">
              <a:rPr lang="en-US" sz="1200" i="0">
                <a:solidFill>
                  <a:schemeClr val="tx1"/>
                </a:solidFill>
              </a:rPr>
              <a:pPr/>
              <a:t>6</a:t>
            </a:fld>
            <a:endParaRPr lang="en-US" sz="1200" i="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Times New Roman" charset="0"/>
                <a:ea typeface="ＭＳ Ｐゴシック" charset="0"/>
                <a:cs typeface="ＭＳ Ｐゴシック" charset="0"/>
              </a:rPr>
              <a:t>…Support their mastery and expand the horizons of participants. </a:t>
            </a:r>
            <a:r>
              <a:rPr lang="en-US" sz="1100" dirty="0" smtClean="0">
                <a:latin typeface="Times New Roman" charset="0"/>
                <a:ea typeface="ＭＳ Ｐゴシック" charset="0"/>
                <a:cs typeface="ＭＳ Ｐゴシック" charset="0"/>
              </a:rPr>
              <a:t>Let’s look </a:t>
            </a:r>
            <a:r>
              <a:rPr lang="en-US" sz="1100" dirty="0">
                <a:latin typeface="Times New Roman" charset="0"/>
                <a:ea typeface="ＭＳ Ｐゴシック" charset="0"/>
                <a:cs typeface="ＭＳ Ｐゴシック" charset="0"/>
              </a:rPr>
              <a:t>more closely at </a:t>
            </a:r>
            <a:r>
              <a:rPr lang="en-US" sz="1100" dirty="0" smtClean="0">
                <a:latin typeface="Times New Roman" charset="0"/>
                <a:ea typeface="ＭＳ Ｐゴシック" charset="0"/>
                <a:cs typeface="ＭＳ Ｐゴシック" charset="0"/>
              </a:rPr>
              <a:t>each of the principles and examples of how</a:t>
            </a:r>
            <a:r>
              <a:rPr lang="en-US" sz="1100" baseline="0" dirty="0" smtClean="0">
                <a:latin typeface="Times New Roman" charset="0"/>
                <a:ea typeface="ＭＳ Ｐゴシック" charset="0"/>
                <a:cs typeface="ＭＳ Ｐゴシック" charset="0"/>
              </a:rPr>
              <a:t> they are implemented</a:t>
            </a:r>
            <a:r>
              <a:rPr lang="en-US" sz="1100" dirty="0" smtClean="0">
                <a:latin typeface="Times New Roman" charset="0"/>
                <a:ea typeface="ＭＳ Ｐゴシック" charset="0"/>
                <a:cs typeface="ＭＳ Ｐゴシック" charset="0"/>
              </a:rPr>
              <a:t>. </a:t>
            </a:r>
            <a:endParaRPr lang="en-US" sz="1100" dirty="0">
              <a:latin typeface="Times New Roman" charset="0"/>
              <a:ea typeface="ＭＳ Ｐゴシック" charset="0"/>
              <a:cs typeface="ＭＳ Ｐゴシック"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5047B7A9-0857-C34A-9180-D51108F99517}" type="slidenum">
              <a:rPr lang="en-US" sz="1200" i="0">
                <a:solidFill>
                  <a:schemeClr val="tx1"/>
                </a:solidFill>
              </a:rPr>
              <a:pPr/>
              <a:t>7</a:t>
            </a:fld>
            <a:endParaRPr lang="en-US" sz="1200" i="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As I talk about learning that is Active, I'd like you to think about one Active strategy that you currently use in your program. I know you are using many Active strategies, because we are a lot of people, I’m going to ask you to just choose one, the one that you think is the most interesting and type it into the chat box. We will be thinking about our strategies for each of the 5</a:t>
            </a:r>
            <a:r>
              <a:rPr kumimoji="1" lang="en-US" sz="1200" kern="1200" baseline="0" dirty="0" smtClean="0">
                <a:solidFill>
                  <a:schemeClr val="tx1"/>
                </a:solidFill>
                <a:effectLst/>
                <a:latin typeface="Times New Roman" pitchFamily="38" charset="0"/>
                <a:ea typeface="ＭＳ Ｐゴシック" pitchFamily="-111" charset="-128"/>
                <a:cs typeface="ＭＳ Ｐゴシック" pitchFamily="-111" charset="-128"/>
              </a:rPr>
              <a:t> learning principles and sharing them as we go along.</a:t>
            </a:r>
            <a:endPar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10"/>
          </p:nvPr>
        </p:nvSpPr>
        <p:spPr/>
        <p:txBody>
          <a:bodyPr/>
          <a:lstStyle/>
          <a:p>
            <a:fld id="{2F946EBF-35F6-5648-B08F-D37C566E3E88}" type="slidenum">
              <a:rPr lang="en-US" smtClean="0"/>
              <a:pPr/>
              <a:t>8</a:t>
            </a:fld>
            <a:endParaRPr lang="en-US"/>
          </a:p>
        </p:txBody>
      </p:sp>
    </p:spTree>
    <p:extLst>
      <p:ext uri="{BB962C8B-B14F-4D97-AF65-F5344CB8AC3E}">
        <p14:creationId xmlns:p14="http://schemas.microsoft.com/office/powerpoint/2010/main" val="34569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The definition for learning that is Active</a:t>
            </a:r>
            <a:r>
              <a:rPr lang="en-US" baseline="0" dirty="0" smtClean="0">
                <a:latin typeface="Times New Roman" charset="0"/>
                <a:ea typeface="ＭＳ Ｐゴシック" charset="0"/>
                <a:cs typeface="ＭＳ Ｐゴシック" charset="0"/>
              </a:rPr>
              <a:t> is: </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Learning and memory recall of new knowledge is strengthened through different exposures – seeing, hearing, touching, and doing.  Afterschool learning should be the result of activities that involve young people in “doing” – activities that allow them to be physically active, stimulate their innate curiosity, and that are hands-on and </a:t>
            </a:r>
            <a:r>
              <a:rPr kumimoji="1" lang="en-US" sz="1200" u="sng" kern="1200" dirty="0" smtClean="0">
                <a:solidFill>
                  <a:schemeClr val="tx1"/>
                </a:solidFill>
                <a:effectLst/>
                <a:latin typeface="Times New Roman" pitchFamily="38" charset="0"/>
                <a:ea typeface="ＭＳ Ｐゴシック" pitchFamily="-111" charset="-128"/>
                <a:cs typeface="ＭＳ Ｐゴシック" pitchFamily="-111" charset="-128"/>
                <a:hlinkClick r:id="rId3"/>
              </a:rPr>
              <a:t>project-based</a:t>
            </a:r>
            <a:r>
              <a:rPr kumimoji="1" lang="en-US" sz="1200" kern="1200" dirty="0" smtClean="0">
                <a:solidFill>
                  <a:schemeClr val="tx1"/>
                </a:solidFill>
                <a:effectLst/>
                <a:latin typeface="Times New Roman" pitchFamily="38" charset="0"/>
                <a:ea typeface="ＭＳ Ｐゴシック" pitchFamily="-111" charset="-128"/>
                <a:cs typeface="ＭＳ Ｐゴシック" pitchFamily="-111" charset="-128"/>
              </a:rPr>
              <a:t>. Hands-on learning involves the child in a total learning experience, which enhances the child’s ability to think critically.</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Those of you who participated in the last</a:t>
            </a:r>
            <a:r>
              <a:rPr lang="en-US" baseline="0" dirty="0" smtClean="0">
                <a:latin typeface="Times New Roman" charset="0"/>
                <a:ea typeface="ＭＳ Ｐゴシック" charset="0"/>
                <a:cs typeface="ＭＳ Ｐゴシック" charset="0"/>
              </a:rPr>
              <a:t> webinar may remember Dr. Judy Willis commenting on</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multiple exposures or modalities and its support of long-term memory and recall of information. </a:t>
            </a:r>
            <a:r>
              <a:rPr lang="en-US" dirty="0" smtClean="0">
                <a:latin typeface="Times New Roman" charset="0"/>
                <a:ea typeface="ＭＳ Ｐゴシック" charset="0"/>
                <a:cs typeface="ＭＳ Ｐゴシック" charset="0"/>
              </a:rPr>
              <a:t>It was very compelling, so I’d like for all of us to hear it again. (</a:t>
            </a:r>
            <a:r>
              <a:rPr lang="en-US" dirty="0">
                <a:latin typeface="Times New Roman" charset="0"/>
                <a:ea typeface="ＭＳ Ｐゴシック" charset="0"/>
                <a:cs typeface="ＭＳ Ｐゴシック" charset="0"/>
              </a:rPr>
              <a:t>Video file 2889, 1:47-3:13, 2min)</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fld id="{861D76A6-D019-E14D-AFE2-E693E5529451}" type="slidenum">
              <a:rPr lang="en-US" sz="1200" i="0">
                <a:solidFill>
                  <a:schemeClr val="tx1"/>
                </a:solidFill>
              </a:rPr>
              <a:pPr/>
              <a:t>9</a:t>
            </a:fld>
            <a:endParaRPr lang="en-US" sz="1200" i="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3200400"/>
            <a:ext cx="9131300" cy="114300"/>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defRPr/>
            </a:pPr>
            <a:endParaRPr lang="en-US">
              <a:latin typeface="Times New Roman" pitchFamily="38" charset="0"/>
              <a:ea typeface="+mn-ea"/>
              <a:cs typeface="+mn-cs"/>
            </a:endParaRPr>
          </a:p>
        </p:txBody>
      </p:sp>
      <p:sp>
        <p:nvSpPr>
          <p:cNvPr id="5" name="Rectangle 4"/>
          <p:cNvSpPr>
            <a:spLocks noChangeArrowheads="1"/>
          </p:cNvSpPr>
          <p:nvPr/>
        </p:nvSpPr>
        <p:spPr bwMode="auto">
          <a:xfrm>
            <a:off x="0" y="3409950"/>
            <a:ext cx="9131300" cy="3810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defRPr/>
            </a:pPr>
            <a:endParaRPr lang="en-US">
              <a:latin typeface="Times New Roman" pitchFamily="38" charset="0"/>
              <a:ea typeface="+mn-ea"/>
              <a:cs typeface="+mn-cs"/>
            </a:endParaRPr>
          </a:p>
        </p:txBody>
      </p:sp>
      <p:sp>
        <p:nvSpPr>
          <p:cNvPr id="195594" name="Rectangle 10"/>
          <p:cNvSpPr>
            <a:spLocks noGrp="1" noChangeArrowheads="1"/>
          </p:cNvSpPr>
          <p:nvPr>
            <p:ph type="ctrTitle" sz="quarter"/>
          </p:nvPr>
        </p:nvSpPr>
        <p:spPr>
          <a:xfrm>
            <a:off x="1219200" y="1905000"/>
            <a:ext cx="7772400" cy="1143000"/>
          </a:xfrm>
        </p:spPr>
        <p:txBody>
          <a:bodyPr/>
          <a:lstStyle>
            <a:lvl1pPr algn="ctr">
              <a:defRPr>
                <a:solidFill>
                  <a:srgbClr val="00CCCC"/>
                </a:solidFill>
              </a:defRPr>
            </a:lvl1pPr>
          </a:lstStyle>
          <a:p>
            <a:r>
              <a:rPr lang="en-US"/>
              <a:t>Click to edit Master title style</a:t>
            </a:r>
          </a:p>
        </p:txBody>
      </p:sp>
      <p:sp>
        <p:nvSpPr>
          <p:cNvPr id="195595" name="Rectangle 11"/>
          <p:cNvSpPr>
            <a:spLocks noGrp="1" noChangeArrowheads="1"/>
          </p:cNvSpPr>
          <p:nvPr>
            <p:ph type="subTitle" sz="quarter" idx="1"/>
          </p:nvPr>
        </p:nvSpPr>
        <p:spPr>
          <a:xfrm>
            <a:off x="1839913" y="3886200"/>
            <a:ext cx="6400800" cy="1752600"/>
          </a:xfrm>
        </p:spPr>
        <p:txBody>
          <a:bodyPr/>
          <a:lstStyle>
            <a:lvl1pPr marL="0" indent="0" algn="ctr">
              <a:buFont typeface="Wingdings" pitchFamily="38" charset="2"/>
              <a:buNone/>
              <a:defRPr>
                <a:solidFill>
                  <a:srgbClr val="DDDDDD"/>
                </a:solidFill>
              </a:defRPr>
            </a:lvl1pPr>
          </a:lstStyle>
          <a:p>
            <a:r>
              <a:rPr lang="en-US"/>
              <a:t>Click to edit Master subtitle style</a:t>
            </a:r>
          </a:p>
        </p:txBody>
      </p:sp>
      <p:sp>
        <p:nvSpPr>
          <p:cNvPr id="6" name="Rectangle 12"/>
          <p:cNvSpPr>
            <a:spLocks noGrp="1" noChangeArrowheads="1"/>
          </p:cNvSpPr>
          <p:nvPr>
            <p:ph type="dt" sz="quarter" idx="10"/>
          </p:nvPr>
        </p:nvSpPr>
        <p:spPr>
          <a:xfrm>
            <a:off x="1212850" y="6232525"/>
            <a:ext cx="1905000" cy="457200"/>
          </a:xfrm>
        </p:spPr>
        <p:txBody>
          <a:bodyPr/>
          <a:lstStyle>
            <a:lvl1pPr>
              <a:defRPr>
                <a:solidFill>
                  <a:srgbClr val="DDDDDD"/>
                </a:solidFill>
              </a:defRPr>
            </a:lvl1pPr>
          </a:lstStyle>
          <a:p>
            <a:pPr>
              <a:defRPr/>
            </a:pPr>
            <a:endParaRPr lang="en-US"/>
          </a:p>
        </p:txBody>
      </p:sp>
      <p:sp>
        <p:nvSpPr>
          <p:cNvPr id="7" name="Rectangle 13"/>
          <p:cNvSpPr>
            <a:spLocks noGrp="1" noChangeArrowheads="1"/>
          </p:cNvSpPr>
          <p:nvPr>
            <p:ph type="ftr" sz="quarter" idx="11"/>
          </p:nvPr>
        </p:nvSpPr>
        <p:spPr>
          <a:xfrm>
            <a:off x="3651250" y="6232525"/>
            <a:ext cx="2895600" cy="457200"/>
          </a:xfrm>
        </p:spPr>
        <p:txBody>
          <a:bodyPr/>
          <a:lstStyle>
            <a:lvl1pPr>
              <a:defRPr>
                <a:solidFill>
                  <a:srgbClr val="DDDDDD"/>
                </a:solidFill>
              </a:defRPr>
            </a:lvl1pPr>
          </a:lstStyle>
          <a:p>
            <a:pPr>
              <a:defRPr/>
            </a:pPr>
            <a:r>
              <a:rPr lang="en-US"/>
              <a:t>Michelle A. Gambone, Ph.D. Gambone &amp; Associates</a:t>
            </a:r>
          </a:p>
        </p:txBody>
      </p:sp>
      <p:sp>
        <p:nvSpPr>
          <p:cNvPr id="8" name="Rectangle 14"/>
          <p:cNvSpPr>
            <a:spLocks noGrp="1" noChangeArrowheads="1"/>
          </p:cNvSpPr>
          <p:nvPr>
            <p:ph type="sldNum" sz="quarter" idx="12"/>
          </p:nvPr>
        </p:nvSpPr>
        <p:spPr>
          <a:xfrm>
            <a:off x="7080250" y="6232525"/>
            <a:ext cx="1905000" cy="457200"/>
          </a:xfrm>
        </p:spPr>
        <p:txBody>
          <a:bodyPr/>
          <a:lstStyle>
            <a:lvl1pPr>
              <a:defRPr>
                <a:solidFill>
                  <a:srgbClr val="DDDDDD"/>
                </a:solidFill>
              </a:defRPr>
            </a:lvl1pPr>
          </a:lstStyle>
          <a:p>
            <a:fld id="{53A51E45-AB87-104C-B763-865BFB924940}" type="slidenum">
              <a:rPr lang="en-US"/>
              <a:pPr/>
              <a:t>‹#›</a:t>
            </a:fld>
            <a:endParaRPr lang="en-US"/>
          </a:p>
        </p:txBody>
      </p:sp>
    </p:spTree>
    <p:extLst>
      <p:ext uri="{BB962C8B-B14F-4D97-AF65-F5344CB8AC3E}">
        <p14:creationId xmlns:p14="http://schemas.microsoft.com/office/powerpoint/2010/main" val="322414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6" name="Rectangle 14"/>
          <p:cNvSpPr>
            <a:spLocks noGrp="1" noChangeArrowheads="1"/>
          </p:cNvSpPr>
          <p:nvPr>
            <p:ph type="sldNum" sz="quarter" idx="12"/>
          </p:nvPr>
        </p:nvSpPr>
        <p:spPr>
          <a:ln/>
        </p:spPr>
        <p:txBody>
          <a:bodyPr/>
          <a:lstStyle>
            <a:lvl1pPr>
              <a:defRPr/>
            </a:lvl1pPr>
          </a:lstStyle>
          <a:p>
            <a:fld id="{F6DFB377-02FE-F540-8C10-A751315B54BA}" type="slidenum">
              <a:rPr lang="en-US"/>
              <a:pPr/>
              <a:t>‹#›</a:t>
            </a:fld>
            <a:endParaRPr lang="en-US"/>
          </a:p>
        </p:txBody>
      </p:sp>
    </p:spTree>
    <p:extLst>
      <p:ext uri="{BB962C8B-B14F-4D97-AF65-F5344CB8AC3E}">
        <p14:creationId xmlns:p14="http://schemas.microsoft.com/office/powerpoint/2010/main" val="301666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6" name="Rectangle 14"/>
          <p:cNvSpPr>
            <a:spLocks noGrp="1" noChangeArrowheads="1"/>
          </p:cNvSpPr>
          <p:nvPr>
            <p:ph type="sldNum" sz="quarter" idx="12"/>
          </p:nvPr>
        </p:nvSpPr>
        <p:spPr>
          <a:ln/>
        </p:spPr>
        <p:txBody>
          <a:bodyPr/>
          <a:lstStyle>
            <a:lvl1pPr>
              <a:defRPr/>
            </a:lvl1pPr>
          </a:lstStyle>
          <a:p>
            <a:fld id="{3CF14DB8-D2E2-F246-9826-3ACA1675FF22}" type="slidenum">
              <a:rPr lang="en-US"/>
              <a:pPr/>
              <a:t>‹#›</a:t>
            </a:fld>
            <a:endParaRPr lang="en-US"/>
          </a:p>
        </p:txBody>
      </p:sp>
    </p:spTree>
    <p:extLst>
      <p:ext uri="{BB962C8B-B14F-4D97-AF65-F5344CB8AC3E}">
        <p14:creationId xmlns:p14="http://schemas.microsoft.com/office/powerpoint/2010/main" val="325355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6" name="Rectangle 14"/>
          <p:cNvSpPr>
            <a:spLocks noGrp="1" noChangeArrowheads="1"/>
          </p:cNvSpPr>
          <p:nvPr>
            <p:ph type="sldNum" sz="quarter" idx="12"/>
          </p:nvPr>
        </p:nvSpPr>
        <p:spPr>
          <a:ln/>
        </p:spPr>
        <p:txBody>
          <a:bodyPr/>
          <a:lstStyle>
            <a:lvl1pPr>
              <a:defRPr/>
            </a:lvl1pPr>
          </a:lstStyle>
          <a:p>
            <a:fld id="{8EC12427-9FB8-C54D-8E4C-446EB5999A50}" type="slidenum">
              <a:rPr lang="en-US"/>
              <a:pPr/>
              <a:t>‹#›</a:t>
            </a:fld>
            <a:endParaRPr lang="en-US"/>
          </a:p>
        </p:txBody>
      </p:sp>
    </p:spTree>
    <p:extLst>
      <p:ext uri="{BB962C8B-B14F-4D97-AF65-F5344CB8AC3E}">
        <p14:creationId xmlns:p14="http://schemas.microsoft.com/office/powerpoint/2010/main" val="172820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6" name="Rectangle 14"/>
          <p:cNvSpPr>
            <a:spLocks noGrp="1" noChangeArrowheads="1"/>
          </p:cNvSpPr>
          <p:nvPr>
            <p:ph type="sldNum" sz="quarter" idx="12"/>
          </p:nvPr>
        </p:nvSpPr>
        <p:spPr>
          <a:ln/>
        </p:spPr>
        <p:txBody>
          <a:bodyPr/>
          <a:lstStyle>
            <a:lvl1pPr>
              <a:defRPr/>
            </a:lvl1pPr>
          </a:lstStyle>
          <a:p>
            <a:fld id="{C0EB176B-4668-264B-A0B4-075656CD5598}" type="slidenum">
              <a:rPr lang="en-US"/>
              <a:pPr/>
              <a:t>‹#›</a:t>
            </a:fld>
            <a:endParaRPr lang="en-US"/>
          </a:p>
        </p:txBody>
      </p:sp>
    </p:spTree>
    <p:extLst>
      <p:ext uri="{BB962C8B-B14F-4D97-AF65-F5344CB8AC3E}">
        <p14:creationId xmlns:p14="http://schemas.microsoft.com/office/powerpoint/2010/main" val="105833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6" name="Rectangle 14"/>
          <p:cNvSpPr>
            <a:spLocks noGrp="1" noChangeArrowheads="1"/>
          </p:cNvSpPr>
          <p:nvPr>
            <p:ph type="sldNum" sz="quarter" idx="12"/>
          </p:nvPr>
        </p:nvSpPr>
        <p:spPr>
          <a:ln/>
        </p:spPr>
        <p:txBody>
          <a:bodyPr/>
          <a:lstStyle>
            <a:lvl1pPr>
              <a:defRPr/>
            </a:lvl1pPr>
          </a:lstStyle>
          <a:p>
            <a:fld id="{0BA719A6-66AA-BE43-8F09-4A4085A0BC9C}" type="slidenum">
              <a:rPr lang="en-US"/>
              <a:pPr/>
              <a:t>‹#›</a:t>
            </a:fld>
            <a:endParaRPr lang="en-US"/>
          </a:p>
        </p:txBody>
      </p:sp>
    </p:spTree>
    <p:extLst>
      <p:ext uri="{BB962C8B-B14F-4D97-AF65-F5344CB8AC3E}">
        <p14:creationId xmlns:p14="http://schemas.microsoft.com/office/powerpoint/2010/main" val="414073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7" name="Rectangle 14"/>
          <p:cNvSpPr>
            <a:spLocks noGrp="1" noChangeArrowheads="1"/>
          </p:cNvSpPr>
          <p:nvPr>
            <p:ph type="sldNum" sz="quarter" idx="12"/>
          </p:nvPr>
        </p:nvSpPr>
        <p:spPr>
          <a:ln/>
        </p:spPr>
        <p:txBody>
          <a:bodyPr/>
          <a:lstStyle>
            <a:lvl1pPr>
              <a:defRPr/>
            </a:lvl1pPr>
          </a:lstStyle>
          <a:p>
            <a:fld id="{FD2E62D1-6350-6240-930E-1112CE65E979}" type="slidenum">
              <a:rPr lang="en-US"/>
              <a:pPr/>
              <a:t>‹#›</a:t>
            </a:fld>
            <a:endParaRPr lang="en-US"/>
          </a:p>
        </p:txBody>
      </p:sp>
    </p:spTree>
    <p:extLst>
      <p:ext uri="{BB962C8B-B14F-4D97-AF65-F5344CB8AC3E}">
        <p14:creationId xmlns:p14="http://schemas.microsoft.com/office/powerpoint/2010/main" val="214125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9" name="Rectangle 14"/>
          <p:cNvSpPr>
            <a:spLocks noGrp="1" noChangeArrowheads="1"/>
          </p:cNvSpPr>
          <p:nvPr>
            <p:ph type="sldNum" sz="quarter" idx="12"/>
          </p:nvPr>
        </p:nvSpPr>
        <p:spPr>
          <a:ln/>
        </p:spPr>
        <p:txBody>
          <a:bodyPr/>
          <a:lstStyle>
            <a:lvl1pPr>
              <a:defRPr/>
            </a:lvl1pPr>
          </a:lstStyle>
          <a:p>
            <a:fld id="{170588DA-84E8-864E-B635-073809723B87}" type="slidenum">
              <a:rPr lang="en-US"/>
              <a:pPr/>
              <a:t>‹#›</a:t>
            </a:fld>
            <a:endParaRPr lang="en-US"/>
          </a:p>
        </p:txBody>
      </p:sp>
    </p:spTree>
    <p:extLst>
      <p:ext uri="{BB962C8B-B14F-4D97-AF65-F5344CB8AC3E}">
        <p14:creationId xmlns:p14="http://schemas.microsoft.com/office/powerpoint/2010/main" val="2622974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5" name="Rectangle 14"/>
          <p:cNvSpPr>
            <a:spLocks noGrp="1" noChangeArrowheads="1"/>
          </p:cNvSpPr>
          <p:nvPr>
            <p:ph type="sldNum" sz="quarter" idx="12"/>
          </p:nvPr>
        </p:nvSpPr>
        <p:spPr>
          <a:ln/>
        </p:spPr>
        <p:txBody>
          <a:bodyPr/>
          <a:lstStyle>
            <a:lvl1pPr>
              <a:defRPr/>
            </a:lvl1pPr>
          </a:lstStyle>
          <a:p>
            <a:fld id="{13B1747F-298A-504C-8E31-0DFDB47168FB}" type="slidenum">
              <a:rPr lang="en-US"/>
              <a:pPr/>
              <a:t>‹#›</a:t>
            </a:fld>
            <a:endParaRPr lang="en-US"/>
          </a:p>
        </p:txBody>
      </p:sp>
    </p:spTree>
    <p:extLst>
      <p:ext uri="{BB962C8B-B14F-4D97-AF65-F5344CB8AC3E}">
        <p14:creationId xmlns:p14="http://schemas.microsoft.com/office/powerpoint/2010/main" val="2358903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4" name="Rectangle 14"/>
          <p:cNvSpPr>
            <a:spLocks noGrp="1" noChangeArrowheads="1"/>
          </p:cNvSpPr>
          <p:nvPr>
            <p:ph type="sldNum" sz="quarter" idx="12"/>
          </p:nvPr>
        </p:nvSpPr>
        <p:spPr>
          <a:ln/>
        </p:spPr>
        <p:txBody>
          <a:bodyPr/>
          <a:lstStyle>
            <a:lvl1pPr>
              <a:defRPr/>
            </a:lvl1pPr>
          </a:lstStyle>
          <a:p>
            <a:fld id="{FE564134-65FE-B34F-AD0A-3CE7B0A70C6D}" type="slidenum">
              <a:rPr lang="en-US"/>
              <a:pPr/>
              <a:t>‹#›</a:t>
            </a:fld>
            <a:endParaRPr lang="en-US"/>
          </a:p>
        </p:txBody>
      </p:sp>
    </p:spTree>
    <p:extLst>
      <p:ext uri="{BB962C8B-B14F-4D97-AF65-F5344CB8AC3E}">
        <p14:creationId xmlns:p14="http://schemas.microsoft.com/office/powerpoint/2010/main" val="269309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7" name="Rectangle 14"/>
          <p:cNvSpPr>
            <a:spLocks noGrp="1" noChangeArrowheads="1"/>
          </p:cNvSpPr>
          <p:nvPr>
            <p:ph type="sldNum" sz="quarter" idx="12"/>
          </p:nvPr>
        </p:nvSpPr>
        <p:spPr>
          <a:ln/>
        </p:spPr>
        <p:txBody>
          <a:bodyPr/>
          <a:lstStyle>
            <a:lvl1pPr>
              <a:defRPr/>
            </a:lvl1pPr>
          </a:lstStyle>
          <a:p>
            <a:fld id="{E4A4A007-6718-2149-9539-3B1EB5E36DB9}" type="slidenum">
              <a:rPr lang="en-US"/>
              <a:pPr/>
              <a:t>‹#›</a:t>
            </a:fld>
            <a:endParaRPr lang="en-US"/>
          </a:p>
        </p:txBody>
      </p:sp>
    </p:spTree>
    <p:extLst>
      <p:ext uri="{BB962C8B-B14F-4D97-AF65-F5344CB8AC3E}">
        <p14:creationId xmlns:p14="http://schemas.microsoft.com/office/powerpoint/2010/main" val="309319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Michelle A. Gambone, Ph.D. Gambone &amp; Associates</a:t>
            </a:r>
          </a:p>
        </p:txBody>
      </p:sp>
      <p:sp>
        <p:nvSpPr>
          <p:cNvPr id="7" name="Rectangle 14"/>
          <p:cNvSpPr>
            <a:spLocks noGrp="1" noChangeArrowheads="1"/>
          </p:cNvSpPr>
          <p:nvPr>
            <p:ph type="sldNum" sz="quarter" idx="12"/>
          </p:nvPr>
        </p:nvSpPr>
        <p:spPr>
          <a:ln/>
        </p:spPr>
        <p:txBody>
          <a:bodyPr/>
          <a:lstStyle>
            <a:lvl1pPr>
              <a:defRPr/>
            </a:lvl1pPr>
          </a:lstStyle>
          <a:p>
            <a:fld id="{CD7F33DE-233A-6A4E-A8AD-FA15CAD6A8D6}" type="slidenum">
              <a:rPr lang="en-US"/>
              <a:pPr/>
              <a:t>‹#›</a:t>
            </a:fld>
            <a:endParaRPr lang="en-US"/>
          </a:p>
        </p:txBody>
      </p:sp>
    </p:spTree>
    <p:extLst>
      <p:ext uri="{BB962C8B-B14F-4D97-AF65-F5344CB8AC3E}">
        <p14:creationId xmlns:p14="http://schemas.microsoft.com/office/powerpoint/2010/main" val="10464779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70" name="Rectangle 10"/>
          <p:cNvSpPr>
            <a:spLocks noGrp="1" noChangeArrowheads="1"/>
          </p:cNvSpPr>
          <p:nvPr>
            <p:ph type="title"/>
          </p:nvPr>
        </p:nvSpPr>
        <p:spPr bwMode="auto">
          <a:xfrm>
            <a:off x="457200" y="228600"/>
            <a:ext cx="8458200" cy="1143000"/>
          </a:xfrm>
          <a:prstGeom prst="rect">
            <a:avLst/>
          </a:prstGeom>
          <a:noFill/>
          <a:ln w="9525">
            <a:noFill/>
            <a:miter lim="800000"/>
            <a:headEnd/>
            <a:tailEnd/>
          </a:ln>
          <a:effectLst>
            <a:outerShdw blurRad="63500" dist="13470"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571"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572"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i="0">
                <a:solidFill>
                  <a:schemeClr val="tx1"/>
                </a:solidFill>
                <a:latin typeface="Times New Roman" pitchFamily="38" charset="0"/>
                <a:ea typeface="+mn-ea"/>
                <a:cs typeface="+mn-cs"/>
              </a:defRPr>
            </a:lvl1pPr>
          </a:lstStyle>
          <a:p>
            <a:pPr>
              <a:defRPr/>
            </a:pPr>
            <a:endParaRPr lang="en-US"/>
          </a:p>
        </p:txBody>
      </p:sp>
      <p:sp>
        <p:nvSpPr>
          <p:cNvPr id="19457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chemeClr val="tx1"/>
                </a:solidFill>
                <a:latin typeface="Times New Roman" pitchFamily="38" charset="0"/>
                <a:ea typeface="+mn-ea"/>
                <a:cs typeface="+mn-cs"/>
              </a:defRPr>
            </a:lvl1pPr>
          </a:lstStyle>
          <a:p>
            <a:pPr>
              <a:defRPr/>
            </a:pPr>
            <a:r>
              <a:rPr lang="en-US"/>
              <a:t>Michelle A. Gambone, Ph.D. Gambone &amp; Associates</a:t>
            </a:r>
          </a:p>
        </p:txBody>
      </p:sp>
      <p:sp>
        <p:nvSpPr>
          <p:cNvPr id="194574"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chemeClr val="tx1"/>
                </a:solidFill>
              </a:defRPr>
            </a:lvl1pPr>
          </a:lstStyle>
          <a:p>
            <a:fld id="{2ED84F8A-290C-3948-B116-A27733DA30AC}"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866"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ea typeface="ＭＳ Ｐゴシック" pitchFamily="-111" charset="-128"/>
          <a:cs typeface="ＭＳ Ｐゴシック" pitchFamily="-111" charset="-128"/>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ea typeface="ＭＳ Ｐゴシック" pitchFamily="-111" charset="-128"/>
          <a:cs typeface="ＭＳ Ｐゴシック" pitchFamily="-111" charset="-128"/>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ea typeface="ＭＳ Ｐゴシック" pitchFamily="-111" charset="-128"/>
          <a:cs typeface="ＭＳ Ｐゴシック" pitchFamily="-111" charset="-128"/>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itchFamily="3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Ø"/>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75000"/>
        <a:buFont typeface="Wingdings" charset="0"/>
        <a:buChar char="ü"/>
        <a:defRPr sz="3200">
          <a:solidFill>
            <a:schemeClr val="tx1"/>
          </a:solidFill>
          <a:effectLst>
            <a:outerShdw blurRad="38100" dist="38100" dir="2700000" algn="tl">
              <a:srgbClr val="000000"/>
            </a:outerShdw>
          </a:effectLst>
          <a:latin typeface="+mn-lt"/>
          <a:ea typeface="ＭＳ Ｐゴシック" pitchFamily="38" charset="-128"/>
        </a:defRPr>
      </a:lvl2pPr>
      <a:lvl3pPr marL="1143000" indent="-228600" algn="l" rtl="0" eaLnBrk="0" fontAlgn="base" hangingPunct="0">
        <a:spcBef>
          <a:spcPct val="20000"/>
        </a:spcBef>
        <a:spcAft>
          <a:spcPct val="0"/>
        </a:spcAft>
        <a:buClr>
          <a:schemeClr val="hlink"/>
        </a:buClr>
        <a:buSzPct val="65000"/>
        <a:buChar char="•"/>
        <a:defRPr sz="3200">
          <a:solidFill>
            <a:schemeClr val="tx1"/>
          </a:solidFill>
          <a:effectLst>
            <a:outerShdw blurRad="38100" dist="38100" dir="2700000" algn="tl">
              <a:srgbClr val="000000"/>
            </a:outerShdw>
          </a:effectLst>
          <a:latin typeface="+mn-lt"/>
          <a:ea typeface="ＭＳ Ｐゴシック" pitchFamily="38" charset="-128"/>
        </a:defRPr>
      </a:lvl3pPr>
      <a:lvl4pPr marL="1600200" indent="-228600" algn="l" rtl="0" eaLnBrk="0" fontAlgn="base" hangingPunct="0">
        <a:spcBef>
          <a:spcPct val="20000"/>
        </a:spcBef>
        <a:spcAft>
          <a:spcPct val="0"/>
        </a:spcAft>
        <a:buClr>
          <a:schemeClr val="hlink"/>
        </a:buClr>
        <a:buSzPct val="65000"/>
        <a:buFont typeface="Monotype Sorts" charset="0"/>
        <a:buChar char="ä"/>
        <a:defRPr sz="3200">
          <a:solidFill>
            <a:schemeClr val="tx1"/>
          </a:solidFill>
          <a:effectLst>
            <a:outerShdw blurRad="38100" dist="38100" dir="2700000" algn="tl">
              <a:srgbClr val="000000"/>
            </a:outerShdw>
          </a:effectLst>
          <a:latin typeface="+mn-lt"/>
          <a:ea typeface="ＭＳ Ｐゴシック" pitchFamily="38" charset="-128"/>
        </a:defRPr>
      </a:lvl4pPr>
      <a:lvl5pPr marL="2057400" indent="-228600" algn="l" rtl="0" eaLnBrk="0" fontAlgn="base" hangingPunct="0">
        <a:spcBef>
          <a:spcPct val="20000"/>
        </a:spcBef>
        <a:spcAft>
          <a:spcPct val="0"/>
        </a:spcAft>
        <a:buClr>
          <a:schemeClr val="hlink"/>
        </a:buClr>
        <a:buSzPct val="65000"/>
        <a:buFont typeface="Monotype Sorts" charset="0"/>
        <a:buChar char="ä"/>
        <a:defRPr sz="3200">
          <a:solidFill>
            <a:schemeClr val="tx1"/>
          </a:solidFill>
          <a:effectLst>
            <a:outerShdw blurRad="38100" dist="38100" dir="2700000" algn="tl">
              <a:srgbClr val="000000"/>
            </a:outerShdw>
          </a:effectLst>
          <a:latin typeface="+mn-lt"/>
          <a:ea typeface="ＭＳ Ｐゴシック" pitchFamily="38" charset="-128"/>
        </a:defRPr>
      </a:lvl5pPr>
      <a:lvl6pPr marL="2514600" indent="-228600" algn="l" rtl="0" eaLnBrk="0" fontAlgn="base" hangingPunct="0">
        <a:spcBef>
          <a:spcPct val="20000"/>
        </a:spcBef>
        <a:spcAft>
          <a:spcPct val="0"/>
        </a:spcAft>
        <a:buClr>
          <a:schemeClr val="hlink"/>
        </a:buClr>
        <a:buSzPct val="65000"/>
        <a:buFont typeface="Monotype Sorts" pitchFamily="38" charset="2"/>
        <a:buChar char="ä"/>
        <a:defRPr sz="3200">
          <a:solidFill>
            <a:schemeClr val="tx1"/>
          </a:solidFill>
          <a:effectLst>
            <a:outerShdw blurRad="38100" dist="38100" dir="2700000" algn="tl">
              <a:srgbClr val="000000"/>
            </a:outerShdw>
          </a:effectLst>
          <a:latin typeface="+mn-lt"/>
          <a:ea typeface="ＭＳ Ｐゴシック" pitchFamily="38" charset="-128"/>
        </a:defRPr>
      </a:lvl6pPr>
      <a:lvl7pPr marL="2971800" indent="-228600" algn="l" rtl="0" eaLnBrk="0" fontAlgn="base" hangingPunct="0">
        <a:spcBef>
          <a:spcPct val="20000"/>
        </a:spcBef>
        <a:spcAft>
          <a:spcPct val="0"/>
        </a:spcAft>
        <a:buClr>
          <a:schemeClr val="hlink"/>
        </a:buClr>
        <a:buSzPct val="65000"/>
        <a:buFont typeface="Monotype Sorts" pitchFamily="38" charset="2"/>
        <a:buChar char="ä"/>
        <a:defRPr sz="3200">
          <a:solidFill>
            <a:schemeClr val="tx1"/>
          </a:solidFill>
          <a:effectLst>
            <a:outerShdw blurRad="38100" dist="38100" dir="2700000" algn="tl">
              <a:srgbClr val="000000"/>
            </a:outerShdw>
          </a:effectLst>
          <a:latin typeface="+mn-lt"/>
          <a:ea typeface="ＭＳ Ｐゴシック" pitchFamily="38" charset="-128"/>
        </a:defRPr>
      </a:lvl7pPr>
      <a:lvl8pPr marL="3429000" indent="-228600" algn="l" rtl="0" eaLnBrk="0" fontAlgn="base" hangingPunct="0">
        <a:spcBef>
          <a:spcPct val="20000"/>
        </a:spcBef>
        <a:spcAft>
          <a:spcPct val="0"/>
        </a:spcAft>
        <a:buClr>
          <a:schemeClr val="hlink"/>
        </a:buClr>
        <a:buSzPct val="65000"/>
        <a:buFont typeface="Monotype Sorts" pitchFamily="38" charset="2"/>
        <a:buChar char="ä"/>
        <a:defRPr sz="3200">
          <a:solidFill>
            <a:schemeClr val="tx1"/>
          </a:solidFill>
          <a:effectLst>
            <a:outerShdw blurRad="38100" dist="38100" dir="2700000" algn="tl">
              <a:srgbClr val="000000"/>
            </a:outerShdw>
          </a:effectLst>
          <a:latin typeface="+mn-lt"/>
          <a:ea typeface="ＭＳ Ｐゴシック" pitchFamily="38" charset="-128"/>
        </a:defRPr>
      </a:lvl8pPr>
      <a:lvl9pPr marL="3886200" indent="-228600" algn="l" rtl="0" eaLnBrk="0" fontAlgn="base" hangingPunct="0">
        <a:spcBef>
          <a:spcPct val="20000"/>
        </a:spcBef>
        <a:spcAft>
          <a:spcPct val="0"/>
        </a:spcAft>
        <a:buClr>
          <a:schemeClr val="hlink"/>
        </a:buClr>
        <a:buSzPct val="65000"/>
        <a:buFont typeface="Monotype Sorts" pitchFamily="38" charset="2"/>
        <a:buChar char="ä"/>
        <a:defRPr sz="3200">
          <a:solidFill>
            <a:schemeClr val="tx1"/>
          </a:solidFill>
          <a:effectLst>
            <a:outerShdw blurRad="38100" dist="38100" dir="2700000" algn="tl">
              <a:srgbClr val="000000"/>
            </a:outerShdw>
          </a:effectLst>
          <a:latin typeface="+mn-lt"/>
          <a:ea typeface="ＭＳ Ｐゴシック" pitchFamily="3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5"/>
          <p:cNvSpPr txBox="1">
            <a:spLocks noChangeArrowheads="1"/>
          </p:cNvSpPr>
          <p:nvPr/>
        </p:nvSpPr>
        <p:spPr bwMode="auto">
          <a:xfrm>
            <a:off x="1392238" y="5207000"/>
            <a:ext cx="64055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r>
              <a:rPr lang="en-US" sz="3200" i="0" dirty="0" smtClean="0">
                <a:solidFill>
                  <a:srgbClr val="FF6600"/>
                </a:solidFill>
              </a:rPr>
              <a:t>Webinar 2: The </a:t>
            </a:r>
            <a:r>
              <a:rPr lang="en-US" sz="3200" i="0" dirty="0">
                <a:solidFill>
                  <a:srgbClr val="FF6600"/>
                </a:solidFill>
              </a:rPr>
              <a:t>Five LIAS Learning </a:t>
            </a:r>
            <a:r>
              <a:rPr lang="en-US" sz="3200" i="0" dirty="0" smtClean="0">
                <a:solidFill>
                  <a:srgbClr val="FF6600"/>
                </a:solidFill>
              </a:rPr>
              <a:t>Principles in ACTION</a:t>
            </a:r>
            <a:endParaRPr lang="en-US" sz="3200" i="0" dirty="0">
              <a:solidFill>
                <a:srgbClr val="FF6600"/>
              </a:solidFill>
            </a:endParaRPr>
          </a:p>
        </p:txBody>
      </p:sp>
      <p:pic>
        <p:nvPicPr>
          <p:cNvPr id="1638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8438"/>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0" y="2235200"/>
            <a:ext cx="9144000" cy="258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r>
              <a:rPr lang="en-US" sz="5400" i="0" dirty="0">
                <a:solidFill>
                  <a:schemeClr val="tx2"/>
                </a:solidFill>
              </a:rPr>
              <a:t>Key Features in Quality Programs That Promote </a:t>
            </a:r>
            <a:r>
              <a:rPr lang="en-US" sz="5400" i="0" dirty="0" smtClean="0">
                <a:solidFill>
                  <a:schemeClr val="tx2"/>
                </a:solidFill>
              </a:rPr>
              <a:t>Children’s </a:t>
            </a:r>
            <a:r>
              <a:rPr lang="en-US" sz="5400" i="0" dirty="0">
                <a:solidFill>
                  <a:schemeClr val="tx2"/>
                </a:solidFill>
              </a:rPr>
              <a:t>Learning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 Judy Willis, neurologist turned classroom teacher</a:t>
            </a:r>
            <a:endParaRPr lang="en-US" dirty="0"/>
          </a:p>
        </p:txBody>
      </p:sp>
      <p:pic>
        <p:nvPicPr>
          <p:cNvPr id="4" name="Picture 3"/>
          <p:cNvPicPr>
            <a:picLocks noChangeAspect="1"/>
          </p:cNvPicPr>
          <p:nvPr/>
        </p:nvPicPr>
        <p:blipFill>
          <a:blip r:embed="rId2"/>
          <a:stretch>
            <a:fillRect/>
          </a:stretch>
        </p:blipFill>
        <p:spPr>
          <a:xfrm>
            <a:off x="1739900" y="2000250"/>
            <a:ext cx="5702300" cy="39757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is ACTIVE:</a:t>
            </a:r>
            <a:br>
              <a:rPr lang="en-US" dirty="0" smtClean="0"/>
            </a:br>
            <a:r>
              <a:rPr lang="en-US" dirty="0" smtClean="0"/>
              <a:t>Curriculum Example</a:t>
            </a:r>
            <a:endParaRPr lang="en-US" dirty="0"/>
          </a:p>
        </p:txBody>
      </p:sp>
      <p:sp>
        <p:nvSpPr>
          <p:cNvPr id="3" name="Content Placeholder 2"/>
          <p:cNvSpPr>
            <a:spLocks noGrp="1"/>
          </p:cNvSpPr>
          <p:nvPr>
            <p:ph idx="1"/>
          </p:nvPr>
        </p:nvSpPr>
        <p:spPr>
          <a:xfrm>
            <a:off x="203200" y="1752600"/>
            <a:ext cx="7772400" cy="4114800"/>
          </a:xfrm>
        </p:spPr>
        <p:txBody>
          <a:bodyPr/>
          <a:lstStyle/>
          <a:p>
            <a:r>
              <a:rPr lang="en-US" dirty="0" smtClean="0"/>
              <a:t>Developmental Studies Center </a:t>
            </a:r>
            <a:r>
              <a:rPr lang="en-US" i="1" dirty="0" err="1" smtClean="0">
                <a:solidFill>
                  <a:srgbClr val="FF6600"/>
                </a:solidFill>
              </a:rPr>
              <a:t>Kidzlit</a:t>
            </a:r>
            <a:r>
              <a:rPr lang="en-US" i="1" dirty="0" smtClean="0">
                <a:solidFill>
                  <a:srgbClr val="FF6600"/>
                </a:solidFill>
              </a:rPr>
              <a:t>©</a:t>
            </a:r>
          </a:p>
          <a:p>
            <a:pPr lvl="1"/>
            <a:r>
              <a:rPr lang="en-US" dirty="0" smtClean="0"/>
              <a:t>Increase motivation to read</a:t>
            </a:r>
          </a:p>
          <a:p>
            <a:pPr lvl="1"/>
            <a:r>
              <a:rPr lang="en-US" dirty="0" smtClean="0"/>
              <a:t>Increase literacy skills</a:t>
            </a:r>
          </a:p>
          <a:p>
            <a:pPr lvl="1"/>
            <a:r>
              <a:rPr lang="en-US" dirty="0" smtClean="0"/>
              <a:t>Reinforce pro-social behaviors</a:t>
            </a:r>
            <a:endParaRPr lang="en-US" dirty="0"/>
          </a:p>
        </p:txBody>
      </p:sp>
      <p:pic>
        <p:nvPicPr>
          <p:cNvPr id="4" name="Picture 3"/>
          <p:cNvPicPr>
            <a:picLocks noChangeAspect="1"/>
          </p:cNvPicPr>
          <p:nvPr/>
        </p:nvPicPr>
        <p:blipFill>
          <a:blip r:embed="rId3"/>
          <a:stretch>
            <a:fillRect/>
          </a:stretch>
        </p:blipFill>
        <p:spPr>
          <a:xfrm>
            <a:off x="1924050" y="4533900"/>
            <a:ext cx="2400300" cy="914400"/>
          </a:xfrm>
          <a:prstGeom prst="rect">
            <a:avLst/>
          </a:prstGeom>
        </p:spPr>
      </p:pic>
      <p:pic>
        <p:nvPicPr>
          <p:cNvPr id="5" name="Picture 4"/>
          <p:cNvPicPr>
            <a:picLocks noChangeAspect="1"/>
          </p:cNvPicPr>
          <p:nvPr/>
        </p:nvPicPr>
        <p:blipFill>
          <a:blip r:embed="rId4"/>
          <a:stretch>
            <a:fillRect/>
          </a:stretch>
        </p:blipFill>
        <p:spPr>
          <a:xfrm>
            <a:off x="6261100" y="2584450"/>
            <a:ext cx="2667000" cy="3213100"/>
          </a:xfrm>
          <a:prstGeom prst="rect">
            <a:avLst/>
          </a:prstGeom>
        </p:spPr>
      </p:pic>
    </p:spTree>
    <p:extLst>
      <p:ext uri="{BB962C8B-B14F-4D97-AF65-F5344CB8AC3E}">
        <p14:creationId xmlns:p14="http://schemas.microsoft.com/office/powerpoint/2010/main" val="36493002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are youth ACTIVE?</a:t>
            </a:r>
            <a:endParaRPr lang="en-US" dirty="0"/>
          </a:p>
        </p:txBody>
      </p:sp>
      <p:sp>
        <p:nvSpPr>
          <p:cNvPr id="3" name="Content Placeholder 2"/>
          <p:cNvSpPr>
            <a:spLocks noGrp="1"/>
          </p:cNvSpPr>
          <p:nvPr>
            <p:ph idx="1"/>
          </p:nvPr>
        </p:nvSpPr>
        <p:spPr>
          <a:xfrm>
            <a:off x="0" y="1498600"/>
            <a:ext cx="7772400" cy="4622800"/>
          </a:xfrm>
        </p:spPr>
        <p:txBody>
          <a:bodyPr/>
          <a:lstStyle/>
          <a:p>
            <a:r>
              <a:rPr lang="en-US" dirty="0" smtClean="0"/>
              <a:t>Youth are:</a:t>
            </a:r>
          </a:p>
          <a:p>
            <a:pPr lvl="1"/>
            <a:r>
              <a:rPr lang="en-US" dirty="0" smtClean="0"/>
              <a:t>Listening to a story</a:t>
            </a:r>
          </a:p>
          <a:p>
            <a:pPr lvl="1"/>
            <a:r>
              <a:rPr lang="en-US" dirty="0" smtClean="0"/>
              <a:t>Reading a story</a:t>
            </a:r>
          </a:p>
          <a:p>
            <a:pPr lvl="1"/>
            <a:r>
              <a:rPr lang="en-US" dirty="0" smtClean="0"/>
              <a:t>Looking at pictures in a book</a:t>
            </a:r>
          </a:p>
          <a:p>
            <a:pPr lvl="1"/>
            <a:r>
              <a:rPr lang="en-US" dirty="0" smtClean="0"/>
              <a:t>Reflecting on personal </a:t>
            </a:r>
          </a:p>
          <a:p>
            <a:pPr lvl="1">
              <a:buNone/>
            </a:pPr>
            <a:r>
              <a:rPr lang="en-US" dirty="0" smtClean="0"/>
              <a:t>		experience</a:t>
            </a:r>
          </a:p>
          <a:p>
            <a:pPr lvl="1"/>
            <a:r>
              <a:rPr lang="en-US" dirty="0" smtClean="0"/>
              <a:t>Talking</a:t>
            </a:r>
          </a:p>
          <a:p>
            <a:pPr lvl="1"/>
            <a:endParaRPr lang="en-US" dirty="0"/>
          </a:p>
        </p:txBody>
      </p:sp>
      <p:pic>
        <p:nvPicPr>
          <p:cNvPr id="4" name="Picture 3"/>
          <p:cNvPicPr>
            <a:picLocks noChangeAspect="1"/>
          </p:cNvPicPr>
          <p:nvPr/>
        </p:nvPicPr>
        <p:blipFill>
          <a:blip r:embed="rId3"/>
          <a:stretch>
            <a:fillRect/>
          </a:stretch>
        </p:blipFill>
        <p:spPr>
          <a:xfrm>
            <a:off x="5820986" y="1727200"/>
            <a:ext cx="3030914" cy="3213100"/>
          </a:xfrm>
          <a:prstGeom prst="rect">
            <a:avLst/>
          </a:prstGeom>
        </p:spPr>
      </p:pic>
    </p:spTree>
    <p:extLst>
      <p:ext uri="{BB962C8B-B14F-4D97-AF65-F5344CB8AC3E}">
        <p14:creationId xmlns:p14="http://schemas.microsoft.com/office/powerpoint/2010/main" val="21437299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are youth ACTIVE?</a:t>
            </a:r>
            <a:endParaRPr lang="en-US" dirty="0"/>
          </a:p>
        </p:txBody>
      </p:sp>
      <p:sp>
        <p:nvSpPr>
          <p:cNvPr id="3" name="Content Placeholder 2"/>
          <p:cNvSpPr>
            <a:spLocks noGrp="1"/>
          </p:cNvSpPr>
          <p:nvPr>
            <p:ph idx="1"/>
          </p:nvPr>
        </p:nvSpPr>
        <p:spPr>
          <a:xfrm>
            <a:off x="685800" y="1612900"/>
            <a:ext cx="7772400" cy="4622800"/>
          </a:xfrm>
        </p:spPr>
        <p:txBody>
          <a:bodyPr/>
          <a:lstStyle/>
          <a:p>
            <a:r>
              <a:rPr lang="en-US" dirty="0" smtClean="0"/>
              <a:t>Youth are:</a:t>
            </a:r>
          </a:p>
          <a:p>
            <a:pPr lvl="1"/>
            <a:r>
              <a:rPr lang="en-US" dirty="0" smtClean="0"/>
              <a:t>Doing art projects</a:t>
            </a:r>
          </a:p>
          <a:p>
            <a:pPr lvl="1"/>
            <a:r>
              <a:rPr lang="en-US" dirty="0" smtClean="0"/>
              <a:t>Cooking a meal</a:t>
            </a:r>
          </a:p>
          <a:p>
            <a:pPr lvl="1"/>
            <a:r>
              <a:rPr lang="en-US" dirty="0" smtClean="0"/>
              <a:t>Researching</a:t>
            </a:r>
          </a:p>
          <a:p>
            <a:pPr lvl="1"/>
            <a:r>
              <a:rPr lang="en-US" dirty="0" smtClean="0"/>
              <a:t>Writing</a:t>
            </a:r>
          </a:p>
          <a:p>
            <a:pPr lvl="1"/>
            <a:r>
              <a:rPr lang="en-US" dirty="0" smtClean="0"/>
              <a:t>Acting</a:t>
            </a:r>
          </a:p>
          <a:p>
            <a:pPr lvl="1"/>
            <a:r>
              <a:rPr lang="en-US" dirty="0" smtClean="0"/>
              <a:t>Playing</a:t>
            </a:r>
          </a:p>
          <a:p>
            <a:pPr lvl="1"/>
            <a:endParaRPr lang="en-US" dirty="0"/>
          </a:p>
        </p:txBody>
      </p:sp>
      <p:pic>
        <p:nvPicPr>
          <p:cNvPr id="4" name="Picture 3"/>
          <p:cNvPicPr>
            <a:picLocks noChangeAspect="1"/>
          </p:cNvPicPr>
          <p:nvPr/>
        </p:nvPicPr>
        <p:blipFill>
          <a:blip r:embed="rId3"/>
          <a:stretch>
            <a:fillRect/>
          </a:stretch>
        </p:blipFill>
        <p:spPr>
          <a:xfrm>
            <a:off x="4914900" y="2143197"/>
            <a:ext cx="3524250" cy="3508303"/>
          </a:xfrm>
          <a:prstGeom prst="rect">
            <a:avLst/>
          </a:prstGeom>
        </p:spPr>
      </p:pic>
    </p:spTree>
    <p:extLst>
      <p:ext uri="{BB962C8B-B14F-4D97-AF65-F5344CB8AC3E}">
        <p14:creationId xmlns:p14="http://schemas.microsoft.com/office/powerpoint/2010/main" val="11231789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can you incorporate ACTIVE strategies?</a:t>
            </a:r>
            <a:endParaRPr lang="en-US" dirty="0"/>
          </a:p>
        </p:txBody>
      </p:sp>
      <p:sp>
        <p:nvSpPr>
          <p:cNvPr id="3" name="Content Placeholder 2"/>
          <p:cNvSpPr>
            <a:spLocks noGrp="1"/>
          </p:cNvSpPr>
          <p:nvPr>
            <p:ph idx="1"/>
          </p:nvPr>
        </p:nvSpPr>
        <p:spPr/>
        <p:txBody>
          <a:bodyPr/>
          <a:lstStyle/>
          <a:p>
            <a:r>
              <a:rPr lang="en-US" dirty="0" smtClean="0"/>
              <a:t>Review your current strategies</a:t>
            </a:r>
          </a:p>
          <a:p>
            <a:pPr marL="0" indent="0">
              <a:buNone/>
            </a:pPr>
            <a:endParaRPr lang="en-US" dirty="0" smtClean="0"/>
          </a:p>
          <a:p>
            <a:r>
              <a:rPr lang="en-US" dirty="0" smtClean="0"/>
              <a:t>Choose one or more from the box on the left</a:t>
            </a:r>
          </a:p>
          <a:p>
            <a:pPr marL="0" indent="0">
              <a:buNone/>
            </a:pPr>
            <a:endParaRPr lang="en-US" dirty="0" smtClean="0"/>
          </a:p>
          <a:p>
            <a:r>
              <a:rPr lang="en-US" dirty="0" smtClean="0"/>
              <a:t>Add one or more sensory modalities</a:t>
            </a:r>
            <a:endParaRPr lang="en-US" dirty="0"/>
          </a:p>
        </p:txBody>
      </p:sp>
    </p:spTree>
    <p:extLst>
      <p:ext uri="{BB962C8B-B14F-4D97-AF65-F5344CB8AC3E}">
        <p14:creationId xmlns:p14="http://schemas.microsoft.com/office/powerpoint/2010/main" val="23318358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Action!</a:t>
            </a:r>
            <a:endParaRPr lang="en-US" dirty="0"/>
          </a:p>
        </p:txBody>
      </p:sp>
      <p:sp>
        <p:nvSpPr>
          <p:cNvPr id="3" name="Content Placeholder 2"/>
          <p:cNvSpPr>
            <a:spLocks noGrp="1"/>
          </p:cNvSpPr>
          <p:nvPr>
            <p:ph idx="1"/>
          </p:nvPr>
        </p:nvSpPr>
        <p:spPr/>
        <p:txBody>
          <a:bodyPr/>
          <a:lstStyle/>
          <a:p>
            <a:r>
              <a:rPr lang="en-US" dirty="0" smtClean="0"/>
              <a:t>As I talk about Learning is COLLABORATIVE:</a:t>
            </a:r>
          </a:p>
          <a:p>
            <a:pPr lvl="1"/>
            <a:r>
              <a:rPr lang="en-US" dirty="0" smtClean="0"/>
              <a:t>THINK about collaborative strategies you currently use</a:t>
            </a:r>
          </a:p>
          <a:p>
            <a:pPr lvl="1"/>
            <a:r>
              <a:rPr lang="en-US" dirty="0" smtClean="0"/>
              <a:t>CHOOSE one you think is the most effective</a:t>
            </a:r>
          </a:p>
          <a:p>
            <a:pPr lvl="1"/>
            <a:r>
              <a:rPr lang="en-US" dirty="0" smtClean="0"/>
              <a:t>TYPE it in the chat box to the left</a:t>
            </a:r>
            <a:endParaRPr lang="en-US" dirty="0"/>
          </a:p>
        </p:txBody>
      </p:sp>
    </p:spTree>
    <p:extLst>
      <p:ext uri="{BB962C8B-B14F-4D97-AF65-F5344CB8AC3E}">
        <p14:creationId xmlns:p14="http://schemas.microsoft.com/office/powerpoint/2010/main" val="41043757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p:cNvPicPr>
          <p:nvPr/>
        </p:nvPicPr>
        <p:blipFill>
          <a:blip r:embed="rId3"/>
          <a:srcRect/>
          <a:stretch>
            <a:fillRect/>
          </a:stretch>
        </p:blipFill>
        <p:spPr bwMode="auto">
          <a:xfrm>
            <a:off x="0" y="931863"/>
            <a:ext cx="9144000" cy="2082800"/>
          </a:xfrm>
          <a:prstGeom prst="rect">
            <a:avLst/>
          </a:prstGeom>
          <a:noFill/>
          <a:ln w="9525">
            <a:noFill/>
            <a:miter lim="800000"/>
            <a:headEnd/>
            <a:tailEnd/>
          </a:ln>
        </p:spPr>
      </p:pic>
      <p:pic>
        <p:nvPicPr>
          <p:cNvPr id="86019" name="Picture 7"/>
          <p:cNvPicPr>
            <a:picLocks noChangeAspect="1" noChangeArrowheads="1"/>
          </p:cNvPicPr>
          <p:nvPr/>
        </p:nvPicPr>
        <p:blipFill>
          <a:blip r:embed="rId4"/>
          <a:srcRect/>
          <a:stretch>
            <a:fillRect/>
          </a:stretch>
        </p:blipFill>
        <p:spPr bwMode="auto">
          <a:xfrm>
            <a:off x="1982788" y="3128963"/>
            <a:ext cx="5345112" cy="3375025"/>
          </a:xfrm>
          <a:prstGeom prst="rect">
            <a:avLst/>
          </a:prstGeom>
          <a:noFill/>
          <a:ln w="9525">
            <a:noFill/>
            <a:miter lim="800000"/>
            <a:headEnd/>
            <a:tailEnd/>
          </a:ln>
        </p:spPr>
      </p:pic>
      <p:pic>
        <p:nvPicPr>
          <p:cNvPr id="86020" name="Picture 3"/>
          <p:cNvPicPr>
            <a:picLocks noChangeAspect="1"/>
          </p:cNvPicPr>
          <p:nvPr/>
        </p:nvPicPr>
        <p:blipFill>
          <a:blip r:embed="rId5"/>
          <a:srcRect/>
          <a:stretch>
            <a:fillRect/>
          </a:stretch>
        </p:blipFill>
        <p:spPr bwMode="auto">
          <a:xfrm>
            <a:off x="0" y="6400800"/>
            <a:ext cx="131762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is Collaborative:</a:t>
            </a:r>
            <a:br>
              <a:rPr lang="en-US" dirty="0" smtClean="0"/>
            </a:br>
            <a:r>
              <a:rPr lang="en-US" dirty="0" smtClean="0"/>
              <a:t>A Program Example</a:t>
            </a:r>
            <a:endParaRPr lang="en-US" dirty="0"/>
          </a:p>
        </p:txBody>
      </p:sp>
      <p:sp>
        <p:nvSpPr>
          <p:cNvPr id="3" name="Content Placeholder 2"/>
          <p:cNvSpPr>
            <a:spLocks noGrp="1"/>
          </p:cNvSpPr>
          <p:nvPr>
            <p:ph idx="1"/>
          </p:nvPr>
        </p:nvSpPr>
        <p:spPr/>
        <p:txBody>
          <a:bodyPr/>
          <a:lstStyle/>
          <a:p>
            <a:r>
              <a:rPr lang="en-US" dirty="0" smtClean="0"/>
              <a:t>California Emergency Response Team (CERT)</a:t>
            </a:r>
          </a:p>
          <a:p>
            <a:pPr lvl="1"/>
            <a:r>
              <a:rPr lang="en-US" dirty="0" smtClean="0"/>
              <a:t>A program of the Federal Emergency Management Agency</a:t>
            </a:r>
          </a:p>
          <a:p>
            <a:pPr lvl="1"/>
            <a:r>
              <a:rPr lang="en-US" dirty="0" smtClean="0"/>
              <a:t>Trains a group of teens (</a:t>
            </a:r>
            <a:r>
              <a:rPr lang="en-US" dirty="0" err="1" smtClean="0"/>
              <a:t>jr.</a:t>
            </a:r>
            <a:r>
              <a:rPr lang="en-US" dirty="0" smtClean="0"/>
              <a:t> high and high school students to be first responders in an emergency</a:t>
            </a:r>
            <a:endParaRPr lang="en-US" dirty="0"/>
          </a:p>
        </p:txBody>
      </p:sp>
    </p:spTree>
    <p:extLst>
      <p:ext uri="{BB962C8B-B14F-4D97-AF65-F5344CB8AC3E}">
        <p14:creationId xmlns:p14="http://schemas.microsoft.com/office/powerpoint/2010/main" val="9041353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Teen CERT – California Emergency Response Team</a:t>
            </a:r>
            <a:endParaRPr lang="en-US" dirty="0"/>
          </a:p>
        </p:txBody>
      </p:sp>
      <p:pic>
        <p:nvPicPr>
          <p:cNvPr id="4" name="Picture 3"/>
          <p:cNvPicPr/>
          <p:nvPr/>
        </p:nvPicPr>
        <p:blipFill>
          <a:blip r:embed="rId2"/>
          <a:srcRect b="5645"/>
          <a:stretch>
            <a:fillRect/>
          </a:stretch>
        </p:blipFill>
        <p:spPr bwMode="auto">
          <a:xfrm>
            <a:off x="538842" y="1482271"/>
            <a:ext cx="8046358" cy="503282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can you incorporate Collaborative strategies?</a:t>
            </a:r>
            <a:endParaRPr lang="en-US" dirty="0"/>
          </a:p>
        </p:txBody>
      </p:sp>
      <p:sp>
        <p:nvSpPr>
          <p:cNvPr id="3" name="Content Placeholder 2"/>
          <p:cNvSpPr>
            <a:spLocks noGrp="1"/>
          </p:cNvSpPr>
          <p:nvPr>
            <p:ph idx="1"/>
          </p:nvPr>
        </p:nvSpPr>
        <p:spPr/>
        <p:txBody>
          <a:bodyPr/>
          <a:lstStyle/>
          <a:p>
            <a:r>
              <a:rPr lang="en-US" dirty="0" smtClean="0"/>
              <a:t>Begin by incorporating opportunities to practice collaborative skills</a:t>
            </a:r>
          </a:p>
          <a:p>
            <a:pPr marL="0" indent="0">
              <a:buNone/>
            </a:pPr>
            <a:endParaRPr lang="en-US" dirty="0" smtClean="0"/>
          </a:p>
          <a:p>
            <a:r>
              <a:rPr lang="en-US" dirty="0" smtClean="0"/>
              <a:t>Choose a project that requires use of collaborative skills</a:t>
            </a:r>
          </a:p>
          <a:p>
            <a:endParaRPr lang="en-US" dirty="0" smtClean="0"/>
          </a:p>
          <a:p>
            <a:r>
              <a:rPr lang="en-US" dirty="0" smtClean="0"/>
              <a:t>Borrow from your colleagues!</a:t>
            </a:r>
            <a:endParaRPr lang="en-US" dirty="0"/>
          </a:p>
        </p:txBody>
      </p:sp>
    </p:spTree>
    <p:extLst>
      <p:ext uri="{BB962C8B-B14F-4D97-AF65-F5344CB8AC3E}">
        <p14:creationId xmlns:p14="http://schemas.microsoft.com/office/powerpoint/2010/main" val="35549858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0" y="279400"/>
            <a:ext cx="9144000" cy="686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r>
              <a:rPr lang="en-US" sz="3600" i="0" dirty="0"/>
              <a:t>Introduction by Michael Funk, </a:t>
            </a:r>
          </a:p>
          <a:p>
            <a:r>
              <a:rPr lang="en-US" sz="3600" i="0" dirty="0"/>
              <a:t>Director of the After School Division, </a:t>
            </a:r>
          </a:p>
          <a:p>
            <a:r>
              <a:rPr lang="en-US" sz="3600" i="0" dirty="0"/>
              <a:t>California Department of Education</a:t>
            </a:r>
          </a:p>
          <a:p>
            <a:endParaRPr lang="en-US" sz="2400" i="0" dirty="0"/>
          </a:p>
          <a:p>
            <a:r>
              <a:rPr lang="en-US" sz="3600" i="0" dirty="0">
                <a:solidFill>
                  <a:srgbClr val="FF6600"/>
                </a:solidFill>
              </a:rPr>
              <a:t>Presentation by </a:t>
            </a:r>
            <a:r>
              <a:rPr lang="en-US" sz="3600" i="0" dirty="0" smtClean="0">
                <a:solidFill>
                  <a:srgbClr val="FF6600"/>
                </a:solidFill>
              </a:rPr>
              <a:t>Stacey </a:t>
            </a:r>
            <a:r>
              <a:rPr lang="en-US" sz="3600" i="0" dirty="0" err="1" smtClean="0">
                <a:solidFill>
                  <a:srgbClr val="FF6600"/>
                </a:solidFill>
              </a:rPr>
              <a:t>Daraio</a:t>
            </a:r>
            <a:r>
              <a:rPr lang="en-US" sz="3600" i="0" dirty="0" smtClean="0">
                <a:solidFill>
                  <a:srgbClr val="FF6600"/>
                </a:solidFill>
              </a:rPr>
              <a:t> (</a:t>
            </a:r>
            <a:r>
              <a:rPr lang="en-US" sz="3600" i="0" dirty="0" err="1" smtClean="0">
                <a:solidFill>
                  <a:srgbClr val="FF6600"/>
                </a:solidFill>
              </a:rPr>
              <a:t>Temescal</a:t>
            </a:r>
            <a:r>
              <a:rPr lang="en-US" sz="3600" i="0" dirty="0" smtClean="0">
                <a:solidFill>
                  <a:srgbClr val="FF6600"/>
                </a:solidFill>
              </a:rPr>
              <a:t> Assoc.)</a:t>
            </a:r>
          </a:p>
          <a:p>
            <a:r>
              <a:rPr lang="en-US" sz="3600" i="0" dirty="0" smtClean="0">
                <a:solidFill>
                  <a:srgbClr val="FF6600"/>
                </a:solidFill>
              </a:rPr>
              <a:t>Brad </a:t>
            </a:r>
            <a:r>
              <a:rPr lang="en-US" sz="3600" i="0" dirty="0" err="1" smtClean="0">
                <a:solidFill>
                  <a:srgbClr val="FF6600"/>
                </a:solidFill>
              </a:rPr>
              <a:t>Lupien</a:t>
            </a:r>
            <a:r>
              <a:rPr lang="en-US" sz="3600" i="0" dirty="0" smtClean="0">
                <a:solidFill>
                  <a:srgbClr val="FF6600"/>
                </a:solidFill>
              </a:rPr>
              <a:t> (arc)</a:t>
            </a:r>
            <a:endParaRPr lang="en-US" sz="3600" i="0" dirty="0">
              <a:solidFill>
                <a:srgbClr val="FF6600"/>
              </a:solidFill>
            </a:endParaRPr>
          </a:p>
          <a:p>
            <a:endParaRPr lang="en-US" sz="2000" i="0" dirty="0"/>
          </a:p>
          <a:p>
            <a:r>
              <a:rPr lang="en-US" sz="3600" i="0" dirty="0">
                <a:solidFill>
                  <a:srgbClr val="47FFFF"/>
                </a:solidFill>
              </a:rPr>
              <a:t>Via video: </a:t>
            </a:r>
          </a:p>
          <a:p>
            <a:r>
              <a:rPr lang="en-US" sz="3600" i="0" dirty="0">
                <a:solidFill>
                  <a:srgbClr val="47FFFF"/>
                </a:solidFill>
              </a:rPr>
              <a:t>Oakland Unified Superintendent Tony Smith</a:t>
            </a:r>
          </a:p>
          <a:p>
            <a:r>
              <a:rPr lang="en-US" sz="3600" i="0" dirty="0">
                <a:solidFill>
                  <a:srgbClr val="47FFFF"/>
                </a:solidFill>
              </a:rPr>
              <a:t>Dr. Judy Willis, UCSB</a:t>
            </a:r>
          </a:p>
          <a:p>
            <a:endParaRPr lang="en-US" sz="3600" i="0" dirty="0"/>
          </a:p>
          <a:p>
            <a:endParaRPr lang="en-US" sz="3600" i="0" dirty="0"/>
          </a:p>
        </p:txBody>
      </p:sp>
      <p:pic>
        <p:nvPicPr>
          <p:cNvPr id="184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Voice / LIAS Youth Ambassadors</a:t>
            </a:r>
            <a:endParaRPr lang="en-US" dirty="0"/>
          </a:p>
        </p:txBody>
      </p:sp>
      <p:sp>
        <p:nvSpPr>
          <p:cNvPr id="3" name="Content Placeholder 2"/>
          <p:cNvSpPr>
            <a:spLocks noGrp="1"/>
          </p:cNvSpPr>
          <p:nvPr>
            <p:ph idx="1"/>
          </p:nvPr>
        </p:nvSpPr>
        <p:spPr/>
        <p:txBody>
          <a:bodyPr/>
          <a:lstStyle/>
          <a:p>
            <a:r>
              <a:rPr lang="en-US" dirty="0" smtClean="0"/>
              <a:t>What is the role of youth ambassadors in the LIAS work?</a:t>
            </a:r>
          </a:p>
          <a:p>
            <a:pPr marL="0" indent="0">
              <a:buNone/>
            </a:pPr>
            <a:endParaRPr lang="en-US" dirty="0" smtClean="0"/>
          </a:p>
          <a:p>
            <a:pPr lvl="1"/>
            <a:r>
              <a:rPr lang="en-US" dirty="0" smtClean="0"/>
              <a:t>History of the pilot</a:t>
            </a:r>
          </a:p>
          <a:p>
            <a:pPr lvl="1"/>
            <a:endParaRPr lang="en-US" dirty="0" smtClean="0"/>
          </a:p>
          <a:p>
            <a:pPr lvl="1"/>
            <a:r>
              <a:rPr lang="en-US" dirty="0" smtClean="0"/>
              <a:t>How youth can be involved</a:t>
            </a:r>
          </a:p>
          <a:p>
            <a:pPr lvl="1"/>
            <a:endParaRPr lang="en-US" dirty="0" smtClean="0"/>
          </a:p>
          <a:p>
            <a:pPr lvl="1"/>
            <a:r>
              <a:rPr lang="en-US" dirty="0" smtClean="0"/>
              <a:t>Incentives for involvement</a:t>
            </a:r>
          </a:p>
        </p:txBody>
      </p:sp>
    </p:spTree>
    <p:extLst>
      <p:ext uri="{BB962C8B-B14F-4D97-AF65-F5344CB8AC3E}">
        <p14:creationId xmlns:p14="http://schemas.microsoft.com/office/powerpoint/2010/main" val="4496081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Ambassadors</a:t>
            </a:r>
            <a:endParaRPr lang="en-US" dirty="0"/>
          </a:p>
        </p:txBody>
      </p:sp>
      <p:sp>
        <p:nvSpPr>
          <p:cNvPr id="3" name="Content Placeholder 2"/>
          <p:cNvSpPr>
            <a:spLocks noGrp="1"/>
          </p:cNvSpPr>
          <p:nvPr>
            <p:ph idx="1"/>
          </p:nvPr>
        </p:nvSpPr>
        <p:spPr/>
        <p:txBody>
          <a:bodyPr/>
          <a:lstStyle/>
          <a:p>
            <a:r>
              <a:rPr lang="en-US" dirty="0" smtClean="0"/>
              <a:t>Vista High School in north county San Diego </a:t>
            </a:r>
          </a:p>
          <a:p>
            <a:pPr lvl="1"/>
            <a:r>
              <a:rPr lang="en-US" dirty="0" smtClean="0"/>
              <a:t>Amy Nguyen (12</a:t>
            </a:r>
            <a:r>
              <a:rPr lang="en-US" baseline="30000" dirty="0" smtClean="0"/>
              <a:t>th</a:t>
            </a:r>
            <a:r>
              <a:rPr lang="en-US" dirty="0" smtClean="0"/>
              <a:t> grade)</a:t>
            </a:r>
          </a:p>
          <a:p>
            <a:pPr lvl="1"/>
            <a:r>
              <a:rPr lang="en-US" dirty="0" smtClean="0"/>
              <a:t>Tiffany Blodgett (11</a:t>
            </a:r>
            <a:r>
              <a:rPr lang="en-US" baseline="30000" dirty="0" smtClean="0"/>
              <a:t>th</a:t>
            </a:r>
            <a:r>
              <a:rPr lang="en-US" dirty="0" smtClean="0"/>
              <a:t> grade)</a:t>
            </a:r>
          </a:p>
          <a:p>
            <a:pPr lvl="1"/>
            <a:r>
              <a:rPr lang="en-US" smtClean="0"/>
              <a:t>Allan Garry (11</a:t>
            </a:r>
            <a:r>
              <a:rPr lang="en-US" baseline="30000" smtClean="0"/>
              <a:t>th</a:t>
            </a:r>
            <a:r>
              <a:rPr lang="en-US" smtClean="0"/>
              <a:t> </a:t>
            </a:r>
            <a:r>
              <a:rPr lang="en-US" dirty="0" smtClean="0"/>
              <a:t>grade)</a:t>
            </a:r>
            <a:endParaRPr lang="en-US" dirty="0"/>
          </a:p>
        </p:txBody>
      </p:sp>
    </p:spTree>
    <p:extLst>
      <p:ext uri="{BB962C8B-B14F-4D97-AF65-F5344CB8AC3E}">
        <p14:creationId xmlns:p14="http://schemas.microsoft.com/office/powerpoint/2010/main" val="2576431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501650"/>
            <a:ext cx="86741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2249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Action!</a:t>
            </a:r>
            <a:endParaRPr lang="en-US" dirty="0"/>
          </a:p>
        </p:txBody>
      </p:sp>
      <p:sp>
        <p:nvSpPr>
          <p:cNvPr id="3" name="Content Placeholder 2"/>
          <p:cNvSpPr>
            <a:spLocks noGrp="1"/>
          </p:cNvSpPr>
          <p:nvPr>
            <p:ph idx="1"/>
          </p:nvPr>
        </p:nvSpPr>
        <p:spPr/>
        <p:txBody>
          <a:bodyPr/>
          <a:lstStyle/>
          <a:p>
            <a:r>
              <a:rPr lang="en-US" dirty="0" smtClean="0"/>
              <a:t>As I talk about Learning is MEANINGFUL:</a:t>
            </a:r>
          </a:p>
          <a:p>
            <a:pPr lvl="1"/>
            <a:r>
              <a:rPr lang="en-US" dirty="0" smtClean="0"/>
              <a:t>THINK about meaningful strategies you currently use</a:t>
            </a:r>
          </a:p>
          <a:p>
            <a:pPr lvl="1"/>
            <a:r>
              <a:rPr lang="en-US" dirty="0" smtClean="0"/>
              <a:t>CHOOSE one you think is the most unique</a:t>
            </a:r>
          </a:p>
          <a:p>
            <a:pPr lvl="1"/>
            <a:r>
              <a:rPr lang="en-US" dirty="0" smtClean="0"/>
              <a:t>TYPE it in the chat box to the left</a:t>
            </a:r>
            <a:endParaRPr lang="en-US" dirty="0"/>
          </a:p>
        </p:txBody>
      </p:sp>
    </p:spTree>
    <p:extLst>
      <p:ext uri="{BB962C8B-B14F-4D97-AF65-F5344CB8AC3E}">
        <p14:creationId xmlns:p14="http://schemas.microsoft.com/office/powerpoint/2010/main" val="26582652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200400"/>
            <a:ext cx="67945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5600" y="444500"/>
            <a:ext cx="8089900" cy="2616101"/>
          </a:xfrm>
          <a:prstGeom prst="rect">
            <a:avLst/>
          </a:prstGeom>
          <a:noFill/>
        </p:spPr>
        <p:txBody>
          <a:bodyPr wrap="square" rtlCol="0">
            <a:spAutoFit/>
          </a:bodyPr>
          <a:lstStyle/>
          <a:p>
            <a:pPr marL="457200" indent="-457200" algn="l">
              <a:buAutoNum type="arabicPeriod" startAt="3"/>
            </a:pPr>
            <a:r>
              <a:rPr lang="en-US" sz="2400" i="0" dirty="0" smtClean="0">
                <a:solidFill>
                  <a:schemeClr val="accent6"/>
                </a:solidFill>
                <a:latin typeface="+mj-lt"/>
              </a:rPr>
              <a:t>Learning is MEANINGFUL</a:t>
            </a:r>
          </a:p>
          <a:p>
            <a:pPr algn="l"/>
            <a:endParaRPr lang="en-US" sz="2000" i="0" dirty="0" smtClean="0">
              <a:solidFill>
                <a:schemeClr val="tx1"/>
              </a:solidFill>
              <a:latin typeface="+mj-lt"/>
            </a:endParaRPr>
          </a:p>
          <a:p>
            <a:pPr lvl="1" algn="l"/>
            <a:r>
              <a:rPr lang="en-US" sz="2000" i="0" dirty="0" smtClean="0">
                <a:solidFill>
                  <a:schemeClr val="tx1"/>
                </a:solidFill>
                <a:latin typeface="+mj-lt"/>
              </a:rPr>
              <a:t>Young </a:t>
            </a:r>
            <a:r>
              <a:rPr lang="en-US" sz="2000" i="0" dirty="0">
                <a:solidFill>
                  <a:schemeClr val="tx1"/>
                </a:solidFill>
                <a:latin typeface="+mj-lt"/>
              </a:rPr>
              <a:t>people are </a:t>
            </a:r>
            <a:r>
              <a:rPr lang="en-US" sz="2000" i="0" dirty="0" smtClean="0">
                <a:solidFill>
                  <a:schemeClr val="tx1"/>
                </a:solidFill>
                <a:latin typeface="+mj-lt"/>
              </a:rPr>
              <a:t>intrinsically motivated when </a:t>
            </a:r>
            <a:r>
              <a:rPr lang="en-US" sz="2000" i="0" dirty="0">
                <a:solidFill>
                  <a:schemeClr val="tx1"/>
                </a:solidFill>
                <a:latin typeface="+mj-lt"/>
              </a:rPr>
              <a:t>they find their learning meaningful. This means having ownership over the learning topic and the means to assess their own progress. Motivation is increased when the learning is relevant to their own interests, experiences, and the real world in which they live. </a:t>
            </a:r>
          </a:p>
          <a:p>
            <a:pPr algn="l"/>
            <a:endParaRPr lang="en-US" sz="2000" i="0" dirty="0">
              <a:solidFill>
                <a:schemeClr val="tx1"/>
              </a:solidFill>
              <a:latin typeface="+mj-lt"/>
            </a:endParaRPr>
          </a:p>
        </p:txBody>
      </p:sp>
    </p:spTree>
    <p:extLst>
      <p:ext uri="{BB962C8B-B14F-4D97-AF65-F5344CB8AC3E}">
        <p14:creationId xmlns:p14="http://schemas.microsoft.com/office/powerpoint/2010/main" val="12655505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McLane High School ASSETs Program (Fresno, CA)</a:t>
            </a:r>
            <a:endParaRPr lang="en-US" dirty="0"/>
          </a:p>
        </p:txBody>
      </p:sp>
      <p:sp>
        <p:nvSpPr>
          <p:cNvPr id="3" name="Content Placeholder 2"/>
          <p:cNvSpPr>
            <a:spLocks noGrp="1"/>
          </p:cNvSpPr>
          <p:nvPr>
            <p:ph idx="1"/>
          </p:nvPr>
        </p:nvSpPr>
        <p:spPr/>
        <p:txBody>
          <a:bodyPr/>
          <a:lstStyle/>
          <a:p>
            <a:r>
              <a:rPr lang="en-US" dirty="0" smtClean="0"/>
              <a:t>Freshman Summit on Slowing Drop Out Rate</a:t>
            </a:r>
          </a:p>
          <a:p>
            <a:pPr lvl="1"/>
            <a:r>
              <a:rPr lang="en-US" dirty="0" smtClean="0"/>
              <a:t>Certificates</a:t>
            </a:r>
          </a:p>
          <a:p>
            <a:pPr lvl="1"/>
            <a:r>
              <a:rPr lang="en-US" dirty="0" smtClean="0"/>
              <a:t>Rewards for improving grades</a:t>
            </a:r>
            <a:endParaRPr lang="en-US" dirty="0"/>
          </a:p>
        </p:txBody>
      </p:sp>
      <p:pic>
        <p:nvPicPr>
          <p:cNvPr id="4" name="Picture 3"/>
          <p:cNvPicPr>
            <a:picLocks noChangeAspect="1"/>
          </p:cNvPicPr>
          <p:nvPr/>
        </p:nvPicPr>
        <p:blipFill>
          <a:blip r:embed="rId3"/>
          <a:stretch>
            <a:fillRect/>
          </a:stretch>
        </p:blipFill>
        <p:spPr>
          <a:xfrm>
            <a:off x="463550" y="4559300"/>
            <a:ext cx="8198107" cy="1689100"/>
          </a:xfrm>
          <a:prstGeom prst="rect">
            <a:avLst/>
          </a:prstGeom>
        </p:spPr>
      </p:pic>
    </p:spTree>
    <p:extLst>
      <p:ext uri="{BB962C8B-B14F-4D97-AF65-F5344CB8AC3E}">
        <p14:creationId xmlns:p14="http://schemas.microsoft.com/office/powerpoint/2010/main" val="35622811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can you incorporate MEANINGFUL strategies?</a:t>
            </a:r>
            <a:endParaRPr lang="en-US" dirty="0"/>
          </a:p>
        </p:txBody>
      </p:sp>
      <p:sp>
        <p:nvSpPr>
          <p:cNvPr id="3" name="Content Placeholder 2"/>
          <p:cNvSpPr>
            <a:spLocks noGrp="1"/>
          </p:cNvSpPr>
          <p:nvPr>
            <p:ph idx="1"/>
          </p:nvPr>
        </p:nvSpPr>
        <p:spPr/>
        <p:txBody>
          <a:bodyPr/>
          <a:lstStyle/>
          <a:p>
            <a:r>
              <a:rPr lang="en-US" dirty="0" smtClean="0"/>
              <a:t>Assess your youth’s interests</a:t>
            </a:r>
          </a:p>
          <a:p>
            <a:endParaRPr lang="en-US" dirty="0"/>
          </a:p>
          <a:p>
            <a:r>
              <a:rPr lang="en-US" dirty="0" smtClean="0"/>
              <a:t>Link learning to their interests</a:t>
            </a:r>
          </a:p>
          <a:p>
            <a:pPr marL="0" indent="0">
              <a:buNone/>
            </a:pPr>
            <a:endParaRPr lang="en-US" dirty="0" smtClean="0"/>
          </a:p>
          <a:p>
            <a:r>
              <a:rPr lang="en-US" dirty="0" smtClean="0"/>
              <a:t>Choose one or more from the box on the left</a:t>
            </a:r>
          </a:p>
        </p:txBody>
      </p:sp>
    </p:spTree>
    <p:extLst>
      <p:ext uri="{BB962C8B-B14F-4D97-AF65-F5344CB8AC3E}">
        <p14:creationId xmlns:p14="http://schemas.microsoft.com/office/powerpoint/2010/main" val="40283834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Action!</a:t>
            </a:r>
            <a:endParaRPr lang="en-US" dirty="0"/>
          </a:p>
        </p:txBody>
      </p:sp>
      <p:sp>
        <p:nvSpPr>
          <p:cNvPr id="3" name="Content Placeholder 2"/>
          <p:cNvSpPr>
            <a:spLocks noGrp="1"/>
          </p:cNvSpPr>
          <p:nvPr>
            <p:ph idx="1"/>
          </p:nvPr>
        </p:nvSpPr>
        <p:spPr/>
        <p:txBody>
          <a:bodyPr/>
          <a:lstStyle/>
          <a:p>
            <a:r>
              <a:rPr lang="en-US" dirty="0" smtClean="0"/>
              <a:t>As I talk about Learning that SUPPORTS MASTERY:</a:t>
            </a:r>
          </a:p>
          <a:p>
            <a:pPr lvl="1"/>
            <a:r>
              <a:rPr lang="en-US" dirty="0" smtClean="0"/>
              <a:t>THINK about strategies you currently use</a:t>
            </a:r>
          </a:p>
          <a:p>
            <a:pPr lvl="1"/>
            <a:r>
              <a:rPr lang="en-US" dirty="0" smtClean="0"/>
              <a:t>CHOOSE one you are most proud of</a:t>
            </a:r>
          </a:p>
          <a:p>
            <a:pPr lvl="1"/>
            <a:r>
              <a:rPr lang="en-US" dirty="0" smtClean="0"/>
              <a:t>TYPE it in the chat box to the left</a:t>
            </a:r>
            <a:endParaRPr lang="en-US" dirty="0"/>
          </a:p>
        </p:txBody>
      </p:sp>
    </p:spTree>
    <p:extLst>
      <p:ext uri="{BB962C8B-B14F-4D97-AF65-F5344CB8AC3E}">
        <p14:creationId xmlns:p14="http://schemas.microsoft.com/office/powerpoint/2010/main" val="38505422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3"/>
          <a:srcRect/>
          <a:stretch>
            <a:fillRect/>
          </a:stretch>
        </p:blipFill>
        <p:spPr bwMode="auto">
          <a:xfrm>
            <a:off x="0" y="698500"/>
            <a:ext cx="9072563" cy="2298700"/>
          </a:xfrm>
          <a:prstGeom prst="rect">
            <a:avLst/>
          </a:prstGeom>
          <a:noFill/>
          <a:ln w="9525">
            <a:noFill/>
            <a:miter lim="800000"/>
            <a:headEnd/>
            <a:tailEnd/>
          </a:ln>
        </p:spPr>
      </p:pic>
      <p:pic>
        <p:nvPicPr>
          <p:cNvPr id="90115" name="Picture 14"/>
          <p:cNvPicPr>
            <a:picLocks noChangeAspect="1" noChangeArrowheads="1"/>
          </p:cNvPicPr>
          <p:nvPr/>
        </p:nvPicPr>
        <p:blipFill>
          <a:blip r:embed="rId4"/>
          <a:srcRect/>
          <a:stretch>
            <a:fillRect/>
          </a:stretch>
        </p:blipFill>
        <p:spPr bwMode="auto">
          <a:xfrm>
            <a:off x="2162175" y="2951163"/>
            <a:ext cx="5026025" cy="3617912"/>
          </a:xfrm>
          <a:prstGeom prst="rect">
            <a:avLst/>
          </a:prstGeom>
          <a:noFill/>
          <a:ln w="9525">
            <a:noFill/>
            <a:miter lim="800000"/>
            <a:headEnd/>
            <a:tailEnd/>
          </a:ln>
        </p:spPr>
      </p:pic>
      <p:pic>
        <p:nvPicPr>
          <p:cNvPr id="90116" name="Picture 3"/>
          <p:cNvPicPr>
            <a:picLocks noChangeAspect="1"/>
          </p:cNvPicPr>
          <p:nvPr/>
        </p:nvPicPr>
        <p:blipFill>
          <a:blip r:embed="rId5"/>
          <a:srcRect/>
          <a:stretch>
            <a:fillRect/>
          </a:stretch>
        </p:blipFill>
        <p:spPr bwMode="auto">
          <a:xfrm>
            <a:off x="0" y="6400800"/>
            <a:ext cx="1317625" cy="457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that Supports Mastery:</a:t>
            </a:r>
            <a:br>
              <a:rPr lang="en-US" dirty="0" smtClean="0"/>
            </a:br>
            <a:r>
              <a:rPr lang="en-US" dirty="0" smtClean="0"/>
              <a:t>Skateboarding!</a:t>
            </a:r>
            <a:endParaRPr lang="en-US" dirty="0"/>
          </a:p>
        </p:txBody>
      </p:sp>
      <p:sp>
        <p:nvSpPr>
          <p:cNvPr id="3" name="Content Placeholder 2"/>
          <p:cNvSpPr>
            <a:spLocks noGrp="1"/>
          </p:cNvSpPr>
          <p:nvPr>
            <p:ph idx="1"/>
          </p:nvPr>
        </p:nvSpPr>
        <p:spPr>
          <a:xfrm>
            <a:off x="165100" y="1905000"/>
            <a:ext cx="7772400" cy="4114800"/>
          </a:xfrm>
        </p:spPr>
        <p:txBody>
          <a:bodyPr/>
          <a:lstStyle/>
          <a:p>
            <a:r>
              <a:rPr lang="en-US" dirty="0" smtClean="0"/>
              <a:t>Skills:</a:t>
            </a:r>
          </a:p>
          <a:p>
            <a:pPr lvl="1"/>
            <a:r>
              <a:rPr lang="en-US" dirty="0" smtClean="0"/>
              <a:t>Stand on the board</a:t>
            </a:r>
          </a:p>
          <a:p>
            <a:pPr lvl="1"/>
            <a:r>
              <a:rPr lang="en-US" dirty="0" smtClean="0"/>
              <a:t>Push</a:t>
            </a:r>
          </a:p>
          <a:p>
            <a:pPr lvl="1"/>
            <a:r>
              <a:rPr lang="en-US" dirty="0" smtClean="0"/>
              <a:t>Stop</a:t>
            </a:r>
          </a:p>
          <a:p>
            <a:pPr lvl="1"/>
            <a:r>
              <a:rPr lang="en-US" dirty="0" smtClean="0"/>
              <a:t>Carve or turn</a:t>
            </a:r>
          </a:p>
          <a:p>
            <a:pPr lvl="1"/>
            <a:r>
              <a:rPr lang="en-US" dirty="0" smtClean="0"/>
              <a:t>Kick turn</a:t>
            </a:r>
          </a:p>
          <a:p>
            <a:pPr lvl="1"/>
            <a:r>
              <a:rPr lang="en-US" dirty="0" smtClean="0"/>
              <a:t>Cruise</a:t>
            </a:r>
            <a:endParaRPr lang="en-US" dirty="0"/>
          </a:p>
        </p:txBody>
      </p:sp>
      <p:pic>
        <p:nvPicPr>
          <p:cNvPr id="4" name="Picture 3"/>
          <p:cNvPicPr>
            <a:picLocks noChangeAspect="1"/>
          </p:cNvPicPr>
          <p:nvPr/>
        </p:nvPicPr>
        <p:blipFill>
          <a:blip r:embed="rId3"/>
          <a:stretch>
            <a:fillRect/>
          </a:stretch>
        </p:blipFill>
        <p:spPr>
          <a:xfrm>
            <a:off x="3488267" y="3340100"/>
            <a:ext cx="5350933" cy="3009900"/>
          </a:xfrm>
          <a:prstGeom prst="rect">
            <a:avLst/>
          </a:prstGeom>
        </p:spPr>
      </p:pic>
    </p:spTree>
    <p:extLst>
      <p:ext uri="{BB962C8B-B14F-4D97-AF65-F5344CB8AC3E}">
        <p14:creationId xmlns:p14="http://schemas.microsoft.com/office/powerpoint/2010/main" val="32046150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effectLst>
                  <a:outerShdw blurRad="38100" dist="38100" dir="2700000" algn="tl">
                    <a:srgbClr val="FFFFFF"/>
                  </a:outerShdw>
                </a:effectLst>
                <a:latin typeface="Arial" charset="0"/>
                <a:ea typeface="ＭＳ Ｐゴシック" charset="0"/>
                <a:cs typeface="ＭＳ Ｐゴシック" charset="0"/>
              </a:rPr>
              <a:t>Session Outcomes</a:t>
            </a:r>
          </a:p>
        </p:txBody>
      </p:sp>
      <p:sp>
        <p:nvSpPr>
          <p:cNvPr id="3" name="Content Placeholder 2"/>
          <p:cNvSpPr>
            <a:spLocks noGrp="1"/>
          </p:cNvSpPr>
          <p:nvPr>
            <p:ph idx="1"/>
          </p:nvPr>
        </p:nvSpPr>
        <p:spPr>
          <a:xfrm>
            <a:off x="703263" y="1066800"/>
            <a:ext cx="7772400" cy="5537200"/>
          </a:xfrm>
        </p:spPr>
        <p:txBody>
          <a:bodyPr/>
          <a:lstStyle/>
          <a:p>
            <a:pPr>
              <a:spcAft>
                <a:spcPts val="1200"/>
              </a:spcAft>
            </a:pPr>
            <a:r>
              <a:rPr lang="en-US" dirty="0">
                <a:effectLst/>
                <a:latin typeface="Times New Roman" charset="0"/>
                <a:ea typeface="ＭＳ Ｐゴシック" charset="0"/>
                <a:cs typeface="ＭＳ Ｐゴシック" charset="0"/>
              </a:rPr>
              <a:t>Participants will learn </a:t>
            </a:r>
            <a:r>
              <a:rPr lang="en-US" dirty="0" smtClean="0">
                <a:effectLst/>
                <a:latin typeface="Times New Roman" charset="0"/>
                <a:ea typeface="ＭＳ Ｐゴシック" charset="0"/>
                <a:cs typeface="ＭＳ Ｐゴシック" charset="0"/>
              </a:rPr>
              <a:t>examples of how the LIAS principles are being applied in programs.</a:t>
            </a:r>
            <a:endParaRPr lang="en-US" dirty="0">
              <a:effectLst/>
              <a:latin typeface="Times New Roman" charset="0"/>
              <a:ea typeface="ＭＳ Ｐゴシック" charset="0"/>
              <a:cs typeface="ＭＳ Ｐゴシック" charset="0"/>
            </a:endParaRPr>
          </a:p>
          <a:p>
            <a:pPr>
              <a:spcAft>
                <a:spcPts val="1200"/>
              </a:spcAft>
            </a:pPr>
            <a:r>
              <a:rPr lang="en-US" dirty="0">
                <a:effectLst/>
                <a:latin typeface="Times New Roman" charset="0"/>
                <a:ea typeface="ＭＳ Ｐゴシック" charset="0"/>
                <a:cs typeface="ＭＳ Ｐゴシック" charset="0"/>
              </a:rPr>
              <a:t>Participants will learn </a:t>
            </a:r>
            <a:r>
              <a:rPr lang="en-US" dirty="0" smtClean="0">
                <a:effectLst/>
                <a:latin typeface="Times New Roman" charset="0"/>
                <a:ea typeface="ＭＳ Ｐゴシック" charset="0"/>
                <a:cs typeface="ＭＳ Ｐゴシック" charset="0"/>
              </a:rPr>
              <a:t>at least one way they can implement each of the principles in their programs.</a:t>
            </a:r>
            <a:endParaRPr lang="en-US" dirty="0">
              <a:effectLst/>
              <a:latin typeface="Times New Roman" charset="0"/>
              <a:ea typeface="ＭＳ Ｐゴシック" charset="0"/>
              <a:cs typeface="ＭＳ Ｐゴシック" charset="0"/>
            </a:endParaRPr>
          </a:p>
          <a:p>
            <a:r>
              <a:rPr lang="en-US" dirty="0" smtClean="0">
                <a:effectLst/>
                <a:latin typeface="Times New Roman" charset="0"/>
                <a:ea typeface="ＭＳ Ｐゴシック" charset="0"/>
                <a:cs typeface="ＭＳ Ｐゴシック" charset="0"/>
              </a:rPr>
              <a:t>Participants will hear from two youth who were trained to implement the LIAS rubric and hear the results of their assessment.</a:t>
            </a:r>
            <a:endParaRPr lang="en-US" dirty="0">
              <a:effectLst/>
              <a:latin typeface="Times New Roman" charset="0"/>
              <a:ea typeface="ＭＳ Ｐゴシック" charset="0"/>
              <a:cs typeface="ＭＳ Ｐゴシック" charset="0"/>
            </a:endParaRPr>
          </a:p>
          <a:p>
            <a:endParaRPr lang="en-US" dirty="0">
              <a:effectLst/>
              <a:latin typeface="Times New Roman" charset="0"/>
              <a:ea typeface="ＭＳ Ｐゴシック" charset="0"/>
              <a:cs typeface="ＭＳ Ｐゴシック" charset="0"/>
            </a:endParaRPr>
          </a:p>
        </p:txBody>
      </p:sp>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Action!</a:t>
            </a:r>
            <a:endParaRPr lang="en-US" dirty="0"/>
          </a:p>
        </p:txBody>
      </p:sp>
      <p:sp>
        <p:nvSpPr>
          <p:cNvPr id="3" name="Content Placeholder 2"/>
          <p:cNvSpPr>
            <a:spLocks noGrp="1"/>
          </p:cNvSpPr>
          <p:nvPr>
            <p:ph idx="1"/>
          </p:nvPr>
        </p:nvSpPr>
        <p:spPr/>
        <p:txBody>
          <a:bodyPr/>
          <a:lstStyle/>
          <a:p>
            <a:r>
              <a:rPr lang="en-US" dirty="0" smtClean="0"/>
              <a:t>As I talk about Learning that EXPANDS HORIZONS:</a:t>
            </a:r>
          </a:p>
          <a:p>
            <a:pPr lvl="1"/>
            <a:r>
              <a:rPr lang="en-US" dirty="0" smtClean="0"/>
              <a:t>THINK about strategies you currently use</a:t>
            </a:r>
          </a:p>
          <a:p>
            <a:pPr lvl="1"/>
            <a:r>
              <a:rPr lang="en-US" dirty="0" smtClean="0"/>
              <a:t>CHOOSE one you most want to share</a:t>
            </a:r>
          </a:p>
          <a:p>
            <a:pPr lvl="1"/>
            <a:r>
              <a:rPr lang="en-US" dirty="0" smtClean="0"/>
              <a:t>TYPE it in the chat box to the left</a:t>
            </a:r>
            <a:endParaRPr lang="en-US" dirty="0"/>
          </a:p>
        </p:txBody>
      </p:sp>
    </p:spTree>
    <p:extLst>
      <p:ext uri="{BB962C8B-B14F-4D97-AF65-F5344CB8AC3E}">
        <p14:creationId xmlns:p14="http://schemas.microsoft.com/office/powerpoint/2010/main" val="30142746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79400"/>
            <a:ext cx="91567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3378200"/>
            <a:ext cx="3729038"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3"/>
          <p:cNvSpPr txBox="1">
            <a:spLocks noChangeArrowheads="1"/>
          </p:cNvSpPr>
          <p:nvPr/>
        </p:nvSpPr>
        <p:spPr bwMode="auto">
          <a:xfrm>
            <a:off x="4876800" y="3522663"/>
            <a:ext cx="18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endParaRPr lang="en-US"/>
          </a:p>
        </p:txBody>
      </p:sp>
      <p:pic>
        <p:nvPicPr>
          <p:cNvPr id="9216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6288" y="3895725"/>
            <a:ext cx="429101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Virtual College Tours?</a:t>
            </a:r>
            <a:endParaRPr lang="en-US" dirty="0"/>
          </a:p>
        </p:txBody>
      </p:sp>
      <p:sp>
        <p:nvSpPr>
          <p:cNvPr id="3" name="Content Placeholder 2"/>
          <p:cNvSpPr>
            <a:spLocks noGrp="1"/>
          </p:cNvSpPr>
          <p:nvPr>
            <p:ph idx="1"/>
          </p:nvPr>
        </p:nvSpPr>
        <p:spPr/>
        <p:txBody>
          <a:bodyPr/>
          <a:lstStyle/>
          <a:p>
            <a:r>
              <a:rPr lang="en-US" dirty="0" smtClean="0"/>
              <a:t>Connect with college</a:t>
            </a:r>
          </a:p>
          <a:p>
            <a:r>
              <a:rPr lang="en-US" dirty="0" smtClean="0"/>
              <a:t>Info sessions and tour via Skype</a:t>
            </a:r>
          </a:p>
          <a:p>
            <a:r>
              <a:rPr lang="en-US" dirty="0" smtClean="0"/>
              <a:t>Access student groups on-line</a:t>
            </a:r>
          </a:p>
          <a:p>
            <a:r>
              <a:rPr lang="en-US" dirty="0" smtClean="0"/>
              <a:t>Siblings of your youth currently in college?</a:t>
            </a:r>
            <a:endParaRPr lang="en-US" dirty="0"/>
          </a:p>
        </p:txBody>
      </p:sp>
    </p:spTree>
    <p:extLst>
      <p:ext uri="{BB962C8B-B14F-4D97-AF65-F5344CB8AC3E}">
        <p14:creationId xmlns:p14="http://schemas.microsoft.com/office/powerpoint/2010/main" val="32707861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536700"/>
          </a:xfrm>
        </p:spPr>
        <p:txBody>
          <a:bodyPr/>
          <a:lstStyle/>
          <a:p>
            <a:pPr algn="ctr"/>
            <a:r>
              <a:rPr lang="en-US" sz="3200" dirty="0" smtClean="0"/>
              <a:t>EXPAND HORIZONS: Curriculum Example</a:t>
            </a:r>
            <a:br>
              <a:rPr lang="en-US" sz="3200" dirty="0" smtClean="0"/>
            </a:br>
            <a:r>
              <a:rPr lang="en-US" sz="3800" i="1" dirty="0" smtClean="0"/>
              <a:t>Virtual Vacation</a:t>
            </a:r>
            <a:endParaRPr lang="en-US" sz="3800" i="1" dirty="0"/>
          </a:p>
        </p:txBody>
      </p:sp>
      <p:sp>
        <p:nvSpPr>
          <p:cNvPr id="3" name="Content Placeholder 2"/>
          <p:cNvSpPr>
            <a:spLocks noGrp="1"/>
          </p:cNvSpPr>
          <p:nvPr>
            <p:ph idx="1"/>
          </p:nvPr>
        </p:nvSpPr>
        <p:spPr/>
        <p:txBody>
          <a:bodyPr/>
          <a:lstStyle/>
          <a:p>
            <a:r>
              <a:rPr lang="en-US" i="1" dirty="0" smtClean="0"/>
              <a:t>Virtual Vacation: An Academic and Cultural Approach to Afterschool Education</a:t>
            </a:r>
          </a:p>
          <a:p>
            <a:pPr lvl="1"/>
            <a:r>
              <a:rPr lang="en-US" dirty="0" smtClean="0"/>
              <a:t>Academic, cultural and creativity based program</a:t>
            </a:r>
          </a:p>
          <a:p>
            <a:pPr lvl="1"/>
            <a:r>
              <a:rPr lang="en-US" dirty="0" smtClean="0"/>
              <a:t>Virtually travel!</a:t>
            </a:r>
            <a:endParaRPr lang="en-US" dirty="0"/>
          </a:p>
        </p:txBody>
      </p:sp>
    </p:spTree>
    <p:extLst>
      <p:ext uri="{BB962C8B-B14F-4D97-AF65-F5344CB8AC3E}">
        <p14:creationId xmlns:p14="http://schemas.microsoft.com/office/powerpoint/2010/main" val="41478188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t>Virtual Vacation: </a:t>
            </a:r>
            <a:r>
              <a:rPr lang="en-US" dirty="0" smtClean="0"/>
              <a:t>Academic Components</a:t>
            </a:r>
            <a:endParaRPr lang="en-US" dirty="0"/>
          </a:p>
        </p:txBody>
      </p:sp>
      <p:sp>
        <p:nvSpPr>
          <p:cNvPr id="3" name="Content Placeholder 2"/>
          <p:cNvSpPr>
            <a:spLocks noGrp="1"/>
          </p:cNvSpPr>
          <p:nvPr>
            <p:ph idx="1"/>
          </p:nvPr>
        </p:nvSpPr>
        <p:spPr/>
        <p:txBody>
          <a:bodyPr/>
          <a:lstStyle/>
          <a:p>
            <a:r>
              <a:rPr lang="en-US" dirty="0" smtClean="0"/>
              <a:t>Geography</a:t>
            </a:r>
          </a:p>
          <a:p>
            <a:r>
              <a:rPr lang="en-US" dirty="0" smtClean="0"/>
              <a:t>History</a:t>
            </a:r>
          </a:p>
          <a:p>
            <a:r>
              <a:rPr lang="en-US" dirty="0" smtClean="0"/>
              <a:t>Language Arts</a:t>
            </a:r>
          </a:p>
          <a:p>
            <a:r>
              <a:rPr lang="en-US" dirty="0" smtClean="0"/>
              <a:t>Math</a:t>
            </a:r>
          </a:p>
          <a:p>
            <a:r>
              <a:rPr lang="en-US" dirty="0" smtClean="0"/>
              <a:t>Science</a:t>
            </a:r>
            <a:endParaRPr lang="en-US" dirty="0"/>
          </a:p>
        </p:txBody>
      </p:sp>
      <p:pic>
        <p:nvPicPr>
          <p:cNvPr id="4" name="Picture 3"/>
          <p:cNvPicPr>
            <a:picLocks noChangeAspect="1"/>
          </p:cNvPicPr>
          <p:nvPr/>
        </p:nvPicPr>
        <p:blipFill>
          <a:blip r:embed="rId3"/>
          <a:stretch>
            <a:fillRect/>
          </a:stretch>
        </p:blipFill>
        <p:spPr>
          <a:xfrm>
            <a:off x="3771900" y="1955800"/>
            <a:ext cx="4713297" cy="3378200"/>
          </a:xfrm>
          <a:prstGeom prst="rect">
            <a:avLst/>
          </a:prstGeom>
        </p:spPr>
      </p:pic>
    </p:spTree>
    <p:extLst>
      <p:ext uri="{BB962C8B-B14F-4D97-AF65-F5344CB8AC3E}">
        <p14:creationId xmlns:p14="http://schemas.microsoft.com/office/powerpoint/2010/main" val="4505507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t>Virtual Vacation: </a:t>
            </a:r>
            <a:r>
              <a:rPr lang="en-US" dirty="0" smtClean="0"/>
              <a:t>Creative Components</a:t>
            </a:r>
            <a:endParaRPr lang="en-US" dirty="0"/>
          </a:p>
        </p:txBody>
      </p:sp>
      <p:sp>
        <p:nvSpPr>
          <p:cNvPr id="3" name="Content Placeholder 2"/>
          <p:cNvSpPr>
            <a:spLocks noGrp="1"/>
          </p:cNvSpPr>
          <p:nvPr>
            <p:ph idx="1"/>
          </p:nvPr>
        </p:nvSpPr>
        <p:spPr/>
        <p:txBody>
          <a:bodyPr/>
          <a:lstStyle/>
          <a:p>
            <a:r>
              <a:rPr lang="en-US" dirty="0" smtClean="0"/>
              <a:t>Culinary Arts</a:t>
            </a:r>
          </a:p>
          <a:p>
            <a:r>
              <a:rPr lang="en-US" dirty="0" smtClean="0"/>
              <a:t>Cultural Studies</a:t>
            </a:r>
          </a:p>
          <a:p>
            <a:r>
              <a:rPr lang="en-US" dirty="0" smtClean="0"/>
              <a:t>Fine Arts</a:t>
            </a:r>
          </a:p>
          <a:p>
            <a:r>
              <a:rPr lang="en-US" dirty="0" smtClean="0"/>
              <a:t>Performing Arts</a:t>
            </a:r>
          </a:p>
          <a:p>
            <a:r>
              <a:rPr lang="en-US" dirty="0" smtClean="0"/>
              <a:t>Music</a:t>
            </a:r>
          </a:p>
          <a:p>
            <a:r>
              <a:rPr lang="en-US" dirty="0" smtClean="0"/>
              <a:t>Sports and Fitness</a:t>
            </a:r>
            <a:endParaRPr lang="en-US" dirty="0"/>
          </a:p>
        </p:txBody>
      </p:sp>
      <p:pic>
        <p:nvPicPr>
          <p:cNvPr id="4" name="Picture 3"/>
          <p:cNvPicPr>
            <a:picLocks noChangeAspect="1"/>
          </p:cNvPicPr>
          <p:nvPr/>
        </p:nvPicPr>
        <p:blipFill>
          <a:blip r:embed="rId3"/>
          <a:stretch>
            <a:fillRect/>
          </a:stretch>
        </p:blipFill>
        <p:spPr>
          <a:xfrm>
            <a:off x="4648200" y="2184400"/>
            <a:ext cx="4216964" cy="3149600"/>
          </a:xfrm>
          <a:prstGeom prst="rect">
            <a:avLst/>
          </a:prstGeom>
        </p:spPr>
      </p:pic>
    </p:spTree>
    <p:extLst>
      <p:ext uri="{BB962C8B-B14F-4D97-AF65-F5344CB8AC3E}">
        <p14:creationId xmlns:p14="http://schemas.microsoft.com/office/powerpoint/2010/main" val="37359838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can you incorporate EXPAND HORIZONS strategies?</a:t>
            </a:r>
            <a:endParaRPr lang="en-US" dirty="0"/>
          </a:p>
        </p:txBody>
      </p:sp>
      <p:sp>
        <p:nvSpPr>
          <p:cNvPr id="3" name="Content Placeholder 2"/>
          <p:cNvSpPr>
            <a:spLocks noGrp="1"/>
          </p:cNvSpPr>
          <p:nvPr>
            <p:ph idx="1"/>
          </p:nvPr>
        </p:nvSpPr>
        <p:spPr/>
        <p:txBody>
          <a:bodyPr/>
          <a:lstStyle/>
          <a:p>
            <a:r>
              <a:rPr lang="en-US" dirty="0" smtClean="0"/>
              <a:t>Assess your resources</a:t>
            </a:r>
          </a:p>
          <a:p>
            <a:pPr marL="0" indent="0">
              <a:buNone/>
            </a:pPr>
            <a:endParaRPr lang="en-US" dirty="0" smtClean="0"/>
          </a:p>
          <a:p>
            <a:r>
              <a:rPr lang="en-US" dirty="0" smtClean="0"/>
              <a:t>Invite a neighbor, parent/caregiver, community member in to your program</a:t>
            </a:r>
          </a:p>
          <a:p>
            <a:pPr marL="0" indent="0">
              <a:buNone/>
            </a:pPr>
            <a:endParaRPr lang="en-US" dirty="0"/>
          </a:p>
          <a:p>
            <a:r>
              <a:rPr lang="en-US" dirty="0" smtClean="0"/>
              <a:t>Choose one or more from the box on the left</a:t>
            </a:r>
          </a:p>
        </p:txBody>
      </p:sp>
    </p:spTree>
    <p:extLst>
      <p:ext uri="{BB962C8B-B14F-4D97-AF65-F5344CB8AC3E}">
        <p14:creationId xmlns:p14="http://schemas.microsoft.com/office/powerpoint/2010/main" val="24833267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803400"/>
          </a:xfrm>
        </p:spPr>
        <p:txBody>
          <a:bodyPr/>
          <a:lstStyle/>
          <a:p>
            <a:r>
              <a:rPr lang="en-US" sz="3200" dirty="0" smtClean="0"/>
              <a:t>For more examples of the LIAS principles, see activities cited in our Summer and Afterschool papers:</a:t>
            </a:r>
            <a:endParaRPr lang="en-US" sz="3200" dirty="0"/>
          </a:p>
        </p:txBody>
      </p:sp>
      <p:pic>
        <p:nvPicPr>
          <p:cNvPr id="4" name="Picture 4" descr="Exemplar Program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2387600"/>
            <a:ext cx="1922474"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ummer Paper cov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0350" y="2393950"/>
            <a:ext cx="199557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22450" y="0"/>
            <a:ext cx="5416550" cy="5576744"/>
          </a:xfrm>
          <a:prstGeom prst="rect">
            <a:avLst/>
          </a:prstGeom>
        </p:spPr>
      </p:pic>
      <p:sp>
        <p:nvSpPr>
          <p:cNvPr id="3" name="TextBox 2"/>
          <p:cNvSpPr txBox="1"/>
          <p:nvPr/>
        </p:nvSpPr>
        <p:spPr>
          <a:xfrm>
            <a:off x="2105185" y="5892800"/>
            <a:ext cx="4584909" cy="523220"/>
          </a:xfrm>
          <a:prstGeom prst="rect">
            <a:avLst/>
          </a:prstGeom>
          <a:noFill/>
        </p:spPr>
        <p:txBody>
          <a:bodyPr wrap="none" rtlCol="0">
            <a:spAutoFit/>
          </a:bodyPr>
          <a:lstStyle/>
          <a:p>
            <a:r>
              <a:rPr lang="en-US" b="1" i="0" dirty="0" smtClean="0">
                <a:solidFill>
                  <a:srgbClr val="FF6600"/>
                </a:solidFill>
              </a:rPr>
              <a:t>www.temescalassociates.com</a:t>
            </a:r>
            <a:endParaRPr lang="en-US" b="1" i="0" dirty="0">
              <a:solidFill>
                <a:srgbClr val="FF6600"/>
              </a:solidFill>
            </a:endParaRPr>
          </a:p>
        </p:txBody>
      </p:sp>
    </p:spTree>
    <p:extLst>
      <p:ext uri="{BB962C8B-B14F-4D97-AF65-F5344CB8AC3E}">
        <p14:creationId xmlns:p14="http://schemas.microsoft.com/office/powerpoint/2010/main" val="4505898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8438"/>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5"/>
          <p:cNvSpPr txBox="1">
            <a:spLocks noChangeArrowheads="1"/>
          </p:cNvSpPr>
          <p:nvPr/>
        </p:nvSpPr>
        <p:spPr bwMode="auto">
          <a:xfrm>
            <a:off x="758825" y="2819400"/>
            <a:ext cx="7864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r>
              <a:rPr lang="en-US" sz="5400" i="0">
                <a:solidFill>
                  <a:srgbClr val="FF6600"/>
                </a:solidFill>
              </a:rPr>
              <a:t>Questions/Discussion</a:t>
            </a:r>
          </a:p>
        </p:txBody>
      </p:sp>
      <p:pic>
        <p:nvPicPr>
          <p:cNvPr id="1003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latin typeface="Arial" charset="0"/>
                <a:ea typeface="ＭＳ Ｐゴシック" charset="0"/>
                <a:cs typeface="ＭＳ Ｐゴシック" charset="0"/>
              </a:rPr>
              <a:t>For more </a:t>
            </a:r>
            <a:r>
              <a:rPr lang="en-US" dirty="0" smtClean="0">
                <a:effectLst/>
                <a:latin typeface="Arial" charset="0"/>
                <a:ea typeface="ＭＳ Ｐゴシック" charset="0"/>
                <a:cs typeface="ＭＳ Ｐゴシック" charset="0"/>
              </a:rPr>
              <a:t>information and resources:</a:t>
            </a:r>
            <a:endParaRPr lang="en-US" dirty="0">
              <a:effectLst/>
              <a:latin typeface="Arial" charset="0"/>
              <a:ea typeface="ＭＳ Ｐゴシック" charset="0"/>
              <a:cs typeface="ＭＳ Ｐゴシック" charset="0"/>
            </a:endParaRPr>
          </a:p>
        </p:txBody>
      </p:sp>
      <p:sp>
        <p:nvSpPr>
          <p:cNvPr id="3" name="Content Placeholder 2"/>
          <p:cNvSpPr>
            <a:spLocks noGrp="1"/>
          </p:cNvSpPr>
          <p:nvPr>
            <p:ph idx="1"/>
          </p:nvPr>
        </p:nvSpPr>
        <p:spPr>
          <a:xfrm>
            <a:off x="741363" y="2235200"/>
            <a:ext cx="7772400" cy="4114800"/>
          </a:xfrm>
        </p:spPr>
        <p:txBody>
          <a:bodyPr/>
          <a:lstStyle/>
          <a:p>
            <a:pPr algn="ctr">
              <a:buFont typeface="Wingdings" charset="0"/>
              <a:buNone/>
            </a:pPr>
            <a:r>
              <a:rPr lang="en-US" sz="4400" dirty="0">
                <a:effectLst/>
                <a:latin typeface="Times New Roman" charset="0"/>
                <a:ea typeface="ＭＳ Ｐゴシック" charset="0"/>
                <a:cs typeface="ＭＳ Ｐゴシック" charset="0"/>
              </a:rPr>
              <a:t>Visit our website at </a:t>
            </a:r>
          </a:p>
          <a:p>
            <a:pPr algn="ctr">
              <a:buFont typeface="Wingdings" charset="0"/>
              <a:buNone/>
            </a:pPr>
            <a:r>
              <a:rPr lang="en-US" sz="4400" dirty="0" err="1">
                <a:solidFill>
                  <a:schemeClr val="accent2"/>
                </a:solidFill>
                <a:effectLst/>
                <a:latin typeface="Times New Roman" charset="0"/>
                <a:ea typeface="ＭＳ Ｐゴシック" charset="0"/>
                <a:cs typeface="ＭＳ Ｐゴシック" charset="0"/>
              </a:rPr>
              <a:t>www.learninginafterschool.org</a:t>
            </a:r>
            <a:endParaRPr lang="en-US" sz="4400" dirty="0">
              <a:solidFill>
                <a:schemeClr val="accent2"/>
              </a:solidFill>
              <a:effectLst/>
              <a:latin typeface="Times New Roman" charset="0"/>
              <a:ea typeface="ＭＳ Ｐゴシック" charset="0"/>
              <a:cs typeface="ＭＳ Ｐゴシック" charset="0"/>
            </a:endParaRPr>
          </a:p>
        </p:txBody>
      </p:sp>
      <p:pic>
        <p:nvPicPr>
          <p:cNvPr id="225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1976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Crosswalk Paper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15900"/>
            <a:ext cx="28352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4" descr="Exemplar Program cov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1358900"/>
            <a:ext cx="268763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Summer Paper cov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2673350"/>
            <a:ext cx="29400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2608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0"/>
            <a:ext cx="8458200" cy="1143000"/>
          </a:xfrm>
        </p:spPr>
        <p:txBody>
          <a:bodyPr/>
          <a:lstStyle/>
          <a:p>
            <a:pPr algn="ctr"/>
            <a:r>
              <a:rPr lang="en-US" sz="3200" dirty="0">
                <a:effectLst>
                  <a:outerShdw blurRad="38100" dist="38100" dir="2700000" algn="tl">
                    <a:srgbClr val="FFFFFF"/>
                  </a:outerShdw>
                </a:effectLst>
                <a:latin typeface="Arial" charset="0"/>
                <a:ea typeface="ＭＳ Ｐゴシック" charset="0"/>
                <a:cs typeface="ＭＳ Ｐゴシック" charset="0"/>
              </a:rPr>
              <a:t>http://</a:t>
            </a:r>
            <a:r>
              <a:rPr lang="en-US" sz="3200" dirty="0" err="1">
                <a:effectLst>
                  <a:outerShdw blurRad="38100" dist="38100" dir="2700000" algn="tl">
                    <a:srgbClr val="FFFFFF"/>
                  </a:outerShdw>
                </a:effectLst>
                <a:latin typeface="Arial" charset="0"/>
                <a:ea typeface="ＭＳ Ｐゴシック" charset="0"/>
                <a:cs typeface="ＭＳ Ｐゴシック" charset="0"/>
              </a:rPr>
              <a:t>learninginafterschool.org</a:t>
            </a:r>
            <a:r>
              <a:rPr lang="en-US" sz="3200" dirty="0">
                <a:effectLst>
                  <a:outerShdw blurRad="38100" dist="38100" dir="2700000" algn="tl">
                    <a:srgbClr val="FFFFFF"/>
                  </a:outerShdw>
                </a:effectLst>
                <a:latin typeface="Arial" charset="0"/>
                <a:ea typeface="ＭＳ Ｐゴシック" charset="0"/>
                <a:cs typeface="ＭＳ Ｐゴシック" charset="0"/>
              </a:rPr>
              <a:t>/</a:t>
            </a:r>
          </a:p>
        </p:txBody>
      </p:sp>
      <p:pic>
        <p:nvPicPr>
          <p:cNvPr id="98307" name="Content Placeholder 3" descr="LIA BANNER.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33525" y="933450"/>
            <a:ext cx="6188075" cy="2979738"/>
          </a:xfrm>
        </p:spPr>
      </p:pic>
      <p:sp>
        <p:nvSpPr>
          <p:cNvPr id="3" name="Content Placeholder 2"/>
          <p:cNvSpPr>
            <a:spLocks noGrp="1"/>
          </p:cNvSpPr>
          <p:nvPr>
            <p:ph sz="quarter" idx="4294967295"/>
          </p:nvPr>
        </p:nvSpPr>
        <p:spPr>
          <a:xfrm>
            <a:off x="766763" y="4073525"/>
            <a:ext cx="7445375" cy="2784475"/>
          </a:xfrm>
        </p:spPr>
        <p:txBody>
          <a:bodyPr>
            <a:normAutofit/>
          </a:bodyPr>
          <a:lstStyle/>
          <a:p>
            <a:pPr indent="-273050">
              <a:lnSpc>
                <a:spcPct val="80000"/>
              </a:lnSpc>
              <a:buFont typeface="Wingdings 2" charset="0"/>
              <a:buChar char=""/>
            </a:pPr>
            <a:r>
              <a:rPr lang="en-US" sz="3000" dirty="0">
                <a:solidFill>
                  <a:srgbClr val="FF6600"/>
                </a:solidFill>
                <a:effectLst>
                  <a:outerShdw blurRad="38100" dist="38100" dir="2700000" algn="tl">
                    <a:srgbClr val="FFFFFF"/>
                  </a:outerShdw>
                </a:effectLst>
                <a:latin typeface="Times New Roman" charset="0"/>
                <a:ea typeface="ＭＳ Ｐゴシック" charset="0"/>
                <a:cs typeface="ＭＳ Ｐゴシック" charset="0"/>
              </a:rPr>
              <a:t>Become a co-signer to promote quality learning in afterschool and summer</a:t>
            </a:r>
          </a:p>
          <a:p>
            <a:pPr indent="-273050">
              <a:lnSpc>
                <a:spcPct val="80000"/>
              </a:lnSpc>
              <a:buFont typeface="Wingdings 2" charset="0"/>
              <a:buChar char=""/>
            </a:pPr>
            <a:r>
              <a:rPr lang="en-US" sz="3000" dirty="0">
                <a:effectLst>
                  <a:outerShdw blurRad="38100" dist="38100" dir="2700000" algn="tl">
                    <a:srgbClr val="FFFFFF"/>
                  </a:outerShdw>
                </a:effectLst>
                <a:latin typeface="Times New Roman" charset="0"/>
                <a:ea typeface="ＭＳ Ｐゴシック" charset="0"/>
                <a:cs typeface="ＭＳ Ｐゴシック" charset="0"/>
              </a:rPr>
              <a:t>Follow the LIAS blog</a:t>
            </a:r>
          </a:p>
          <a:p>
            <a:pPr indent="-273050">
              <a:lnSpc>
                <a:spcPct val="80000"/>
              </a:lnSpc>
              <a:buFont typeface="Wingdings 2" charset="0"/>
              <a:buChar char=""/>
            </a:pPr>
            <a:r>
              <a:rPr lang="en-US" sz="3000" dirty="0">
                <a:effectLst>
                  <a:outerShdw blurRad="38100" dist="38100" dir="2700000" algn="tl">
                    <a:srgbClr val="FFFFFF"/>
                  </a:outerShdw>
                </a:effectLst>
                <a:latin typeface="Times New Roman" charset="0"/>
                <a:ea typeface="ＭＳ Ｐゴシック" charset="0"/>
                <a:cs typeface="ＭＳ Ｐゴシック" charset="0"/>
              </a:rPr>
              <a:t>Access tools, resources, videos, as well as the observation rubrics</a:t>
            </a:r>
          </a:p>
          <a:p>
            <a:pPr indent="-273050">
              <a:lnSpc>
                <a:spcPct val="80000"/>
              </a:lnSpc>
              <a:buFont typeface="Wingdings 2" charset="0"/>
              <a:buChar char=""/>
            </a:pPr>
            <a:r>
              <a:rPr lang="en-US" sz="3000" dirty="0">
                <a:effectLst>
                  <a:outerShdw blurRad="38100" dist="38100" dir="2700000" algn="tl">
                    <a:srgbClr val="FFFFFF"/>
                  </a:outerShdw>
                </a:effectLst>
                <a:latin typeface="Times New Roman" charset="0"/>
                <a:ea typeface="ＭＳ Ｐゴシック" charset="0"/>
                <a:cs typeface="ＭＳ Ｐゴシック" charset="0"/>
              </a:rPr>
              <a:t>Follow us on Facebook &amp; Twitter</a:t>
            </a:r>
          </a:p>
        </p:txBody>
      </p:sp>
      <p:pic>
        <p:nvPicPr>
          <p:cNvPr id="983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6338888"/>
            <a:ext cx="952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350" y="6219825"/>
            <a:ext cx="952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584200" y="1498600"/>
            <a:ext cx="4775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0"/>
              <a:t>Introduction by </a:t>
            </a:r>
          </a:p>
          <a:p>
            <a:r>
              <a:rPr lang="en-US" i="0"/>
              <a:t>Michael Funk, </a:t>
            </a:r>
          </a:p>
          <a:p>
            <a:r>
              <a:rPr lang="en-US" i="0"/>
              <a:t>Director of the After School Division, </a:t>
            </a:r>
          </a:p>
          <a:p>
            <a:r>
              <a:rPr lang="en-US" i="0"/>
              <a:t>California Department of Education</a:t>
            </a:r>
          </a:p>
        </p:txBody>
      </p:sp>
      <p:pic>
        <p:nvPicPr>
          <p:cNvPr id="245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2950" y="1339850"/>
            <a:ext cx="215265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8575" y="3313113"/>
            <a:ext cx="2716213" cy="1606550"/>
          </a:xfrm>
          <a:prstGeom prst="rect">
            <a:avLst/>
          </a:prstGeom>
          <a:gradFill flip="none" rotWithShape="1">
            <a:gsLst>
              <a:gs pos="0">
                <a:schemeClr val="accent3">
                  <a:lumMod val="75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Rectangle 9"/>
          <p:cNvSpPr/>
          <p:nvPr/>
        </p:nvSpPr>
        <p:spPr>
          <a:xfrm>
            <a:off x="296863" y="1693863"/>
            <a:ext cx="2206625" cy="1608137"/>
          </a:xfrm>
          <a:prstGeom prst="rect">
            <a:avLst/>
          </a:prstGeom>
          <a:gradFill flip="none" rotWithShape="1">
            <a:gsLst>
              <a:gs pos="0">
                <a:schemeClr val="accent6">
                  <a:lumMod val="60000"/>
                  <a:lumOff val="4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457200" y="139700"/>
            <a:ext cx="8229600" cy="1311275"/>
          </a:xfrm>
        </p:spPr>
        <p:style>
          <a:lnRef idx="1">
            <a:schemeClr val="accent1"/>
          </a:lnRef>
          <a:fillRef idx="2">
            <a:schemeClr val="accent1"/>
          </a:fillRef>
          <a:effectRef idx="1">
            <a:schemeClr val="accent1"/>
          </a:effectRef>
          <a:fontRef idx="minor">
            <a:schemeClr val="dk1"/>
          </a:fontRef>
        </p:style>
        <p:txBody>
          <a:bodyPr>
            <a:normAutofit/>
          </a:bodyPr>
          <a:lstStyle/>
          <a:p>
            <a:r>
              <a:rPr lang="en-US">
                <a:solidFill>
                  <a:srgbClr val="000000"/>
                </a:solidFill>
                <a:effectLst>
                  <a:outerShdw blurRad="38100" dist="38100" dir="2700000" algn="tl">
                    <a:srgbClr val="FFFFFF"/>
                  </a:outerShdw>
                </a:effectLst>
                <a:latin typeface="Times New Roman" charset="0"/>
                <a:ea typeface="ＭＳ Ｐゴシック" charset="0"/>
                <a:cs typeface="ＭＳ Ｐゴシック" charset="0"/>
              </a:rPr>
              <a:t>What are the 5 learning principles of the LIAS project?</a:t>
            </a:r>
          </a:p>
        </p:txBody>
      </p:sp>
      <p:sp>
        <p:nvSpPr>
          <p:cNvPr id="79877" name="TextBox 4"/>
          <p:cNvSpPr txBox="1">
            <a:spLocks noChangeArrowheads="1"/>
          </p:cNvSpPr>
          <p:nvPr/>
        </p:nvSpPr>
        <p:spPr bwMode="auto">
          <a:xfrm>
            <a:off x="296863" y="2111375"/>
            <a:ext cx="2413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pPr>
              <a:spcAft>
                <a:spcPts val="600"/>
              </a:spcAft>
            </a:pPr>
            <a:r>
              <a:rPr lang="en-US" sz="3300" b="1">
                <a:solidFill>
                  <a:schemeClr val="bg1"/>
                </a:solidFill>
              </a:rPr>
              <a:t>Active</a:t>
            </a:r>
          </a:p>
          <a:p>
            <a:pPr>
              <a:spcAft>
                <a:spcPts val="600"/>
              </a:spcAft>
            </a:pPr>
            <a:endParaRPr lang="en-US" sz="3300" b="1">
              <a:solidFill>
                <a:srgbClr val="E46C0A"/>
              </a:solidFill>
            </a:endParaRPr>
          </a:p>
        </p:txBody>
      </p:sp>
      <p:pic>
        <p:nvPicPr>
          <p:cNvPr id="798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88" y="1693863"/>
            <a:ext cx="22764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6"/>
          <p:cNvSpPr>
            <a:spLocks noChangeArrowheads="1"/>
          </p:cNvSpPr>
          <p:nvPr/>
        </p:nvSpPr>
        <p:spPr bwMode="auto">
          <a:xfrm>
            <a:off x="1298575" y="3727450"/>
            <a:ext cx="27162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7200">
              <a:spcAft>
                <a:spcPts val="600"/>
              </a:spcAft>
            </a:pPr>
            <a:r>
              <a:rPr lang="en-US" sz="2700" b="1">
                <a:solidFill>
                  <a:srgbClr val="000000"/>
                </a:solidFill>
              </a:rPr>
              <a:t>Collaborative</a:t>
            </a:r>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788" y="3306763"/>
            <a:ext cx="25542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4908550"/>
            <a:ext cx="27336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486025" y="4919663"/>
            <a:ext cx="2716213" cy="1608137"/>
          </a:xfrm>
          <a:prstGeom prst="rect">
            <a:avLst/>
          </a:prstGeom>
          <a:gradFill flip="none" rotWithShape="1">
            <a:gsLst>
              <a:gs pos="0">
                <a:schemeClr val="accent4">
                  <a:lumMod val="75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9883" name="Rectangle 13"/>
          <p:cNvSpPr>
            <a:spLocks noChangeArrowheads="1"/>
          </p:cNvSpPr>
          <p:nvPr/>
        </p:nvSpPr>
        <p:spPr bwMode="auto">
          <a:xfrm>
            <a:off x="2657475" y="5486400"/>
            <a:ext cx="27162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7200">
              <a:spcAft>
                <a:spcPts val="600"/>
              </a:spcAft>
            </a:pPr>
            <a:r>
              <a:rPr lang="en-US" sz="2700" b="1">
                <a:solidFill>
                  <a:srgbClr val="000000"/>
                </a:solidFill>
              </a:rPr>
              <a:t>Meaningful</a:t>
            </a:r>
          </a:p>
        </p:txBody>
      </p:sp>
      <p:pic>
        <p:nvPicPr>
          <p:cNvPr id="7988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413" y="61976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7175" y="4156075"/>
            <a:ext cx="2717800" cy="1608138"/>
          </a:xfrm>
          <a:prstGeom prst="rect">
            <a:avLst/>
          </a:prstGeom>
          <a:gradFill flip="none" rotWithShape="1">
            <a:gsLst>
              <a:gs pos="0">
                <a:schemeClr val="accent3">
                  <a:lumMod val="75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Rectangle 9"/>
          <p:cNvSpPr/>
          <p:nvPr/>
        </p:nvSpPr>
        <p:spPr>
          <a:xfrm>
            <a:off x="457200" y="1693863"/>
            <a:ext cx="2428875" cy="1608137"/>
          </a:xfrm>
          <a:prstGeom prst="rect">
            <a:avLst/>
          </a:prstGeom>
          <a:gradFill flip="none" rotWithShape="1">
            <a:gsLst>
              <a:gs pos="0">
                <a:schemeClr val="accent6">
                  <a:lumMod val="60000"/>
                  <a:lumOff val="4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457200" y="139700"/>
            <a:ext cx="8229600" cy="1311275"/>
          </a:xfrm>
        </p:spPr>
        <p:style>
          <a:lnRef idx="1">
            <a:schemeClr val="accent1"/>
          </a:lnRef>
          <a:fillRef idx="2">
            <a:schemeClr val="accent1"/>
          </a:fillRef>
          <a:effectRef idx="1">
            <a:schemeClr val="accent1"/>
          </a:effectRef>
          <a:fontRef idx="minor">
            <a:schemeClr val="dk1"/>
          </a:fontRef>
        </p:style>
        <p:txBody>
          <a:bodyPr>
            <a:normAutofit/>
          </a:bodyPr>
          <a:lstStyle/>
          <a:p>
            <a:r>
              <a:rPr lang="en-US">
                <a:solidFill>
                  <a:srgbClr val="000000"/>
                </a:solidFill>
                <a:effectLst>
                  <a:outerShdw blurRad="38100" dist="38100" dir="2700000" algn="tl">
                    <a:srgbClr val="FFFFFF"/>
                  </a:outerShdw>
                </a:effectLst>
                <a:latin typeface="Times New Roman" charset="0"/>
                <a:ea typeface="ＭＳ Ｐゴシック" charset="0"/>
                <a:cs typeface="ＭＳ Ｐゴシック" charset="0"/>
              </a:rPr>
              <a:t>What are the 5 learning principles of the LIAS project?</a:t>
            </a:r>
          </a:p>
        </p:txBody>
      </p:sp>
      <p:sp>
        <p:nvSpPr>
          <p:cNvPr id="81925" name="TextBox 4"/>
          <p:cNvSpPr txBox="1">
            <a:spLocks noChangeArrowheads="1"/>
          </p:cNvSpPr>
          <p:nvPr/>
        </p:nvSpPr>
        <p:spPr bwMode="auto">
          <a:xfrm>
            <a:off x="296863" y="1925638"/>
            <a:ext cx="2413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sz="2800" i="1">
                <a:solidFill>
                  <a:srgbClr val="FFFF66"/>
                </a:solidFill>
                <a:latin typeface="Times New Roman" charset="0"/>
                <a:ea typeface="ＭＳ Ｐゴシック" charset="0"/>
                <a:cs typeface="ＭＳ Ｐゴシック" charset="0"/>
              </a:defRPr>
            </a:lvl1pPr>
            <a:lvl2pPr marL="37931725" indent="-37474525">
              <a:defRPr sz="2800" i="1">
                <a:solidFill>
                  <a:srgbClr val="FFFF66"/>
                </a:solidFill>
                <a:latin typeface="Times New Roman" charset="0"/>
                <a:ea typeface="ＭＳ Ｐゴシック" charset="0"/>
              </a:defRPr>
            </a:lvl2pPr>
            <a:lvl3pPr>
              <a:defRPr sz="2800" i="1">
                <a:solidFill>
                  <a:srgbClr val="FFFF66"/>
                </a:solidFill>
                <a:latin typeface="Times New Roman" charset="0"/>
                <a:ea typeface="ＭＳ Ｐゴシック" charset="0"/>
              </a:defRPr>
            </a:lvl3pPr>
            <a:lvl4pPr>
              <a:defRPr sz="2800" i="1">
                <a:solidFill>
                  <a:srgbClr val="FFFF66"/>
                </a:solidFill>
                <a:latin typeface="Times New Roman" charset="0"/>
                <a:ea typeface="ＭＳ Ｐゴシック" charset="0"/>
              </a:defRPr>
            </a:lvl4pPr>
            <a:lvl5pPr>
              <a:defRPr sz="2800" i="1">
                <a:solidFill>
                  <a:srgbClr val="FFFF66"/>
                </a:solidFill>
                <a:latin typeface="Times New Roman" charset="0"/>
                <a:ea typeface="ＭＳ Ｐゴシック" charset="0"/>
              </a:defRPr>
            </a:lvl5pPr>
            <a:lvl6pPr marL="457200" eaLnBrk="0" fontAlgn="base" hangingPunct="0">
              <a:spcBef>
                <a:spcPct val="0"/>
              </a:spcBef>
              <a:spcAft>
                <a:spcPct val="0"/>
              </a:spcAft>
              <a:defRPr sz="2800" i="1">
                <a:solidFill>
                  <a:srgbClr val="FFFF66"/>
                </a:solidFill>
                <a:latin typeface="Times New Roman" charset="0"/>
                <a:ea typeface="ＭＳ Ｐゴシック" charset="0"/>
              </a:defRPr>
            </a:lvl6pPr>
            <a:lvl7pPr marL="914400" eaLnBrk="0" fontAlgn="base" hangingPunct="0">
              <a:spcBef>
                <a:spcPct val="0"/>
              </a:spcBef>
              <a:spcAft>
                <a:spcPct val="0"/>
              </a:spcAft>
              <a:defRPr sz="2800" i="1">
                <a:solidFill>
                  <a:srgbClr val="FFFF66"/>
                </a:solidFill>
                <a:latin typeface="Times New Roman" charset="0"/>
                <a:ea typeface="ＭＳ Ｐゴシック" charset="0"/>
              </a:defRPr>
            </a:lvl7pPr>
            <a:lvl8pPr marL="1371600" eaLnBrk="0" fontAlgn="base" hangingPunct="0">
              <a:spcBef>
                <a:spcPct val="0"/>
              </a:spcBef>
              <a:spcAft>
                <a:spcPct val="0"/>
              </a:spcAft>
              <a:defRPr sz="2800" i="1">
                <a:solidFill>
                  <a:srgbClr val="FFFF66"/>
                </a:solidFill>
                <a:latin typeface="Times New Roman" charset="0"/>
                <a:ea typeface="ＭＳ Ｐゴシック" charset="0"/>
              </a:defRPr>
            </a:lvl8pPr>
            <a:lvl9pPr marL="1828800" eaLnBrk="0" fontAlgn="base" hangingPunct="0">
              <a:spcBef>
                <a:spcPct val="0"/>
              </a:spcBef>
              <a:spcAft>
                <a:spcPct val="0"/>
              </a:spcAft>
              <a:defRPr sz="2800" i="1">
                <a:solidFill>
                  <a:srgbClr val="FFFF66"/>
                </a:solidFill>
                <a:latin typeface="Times New Roman" charset="0"/>
                <a:ea typeface="ＭＳ Ｐゴシック" charset="0"/>
              </a:defRPr>
            </a:lvl9pPr>
          </a:lstStyle>
          <a:p>
            <a:pPr algn="r">
              <a:spcAft>
                <a:spcPts val="600"/>
              </a:spcAft>
            </a:pPr>
            <a:r>
              <a:rPr lang="en-US" sz="3300" b="1">
                <a:solidFill>
                  <a:srgbClr val="000000"/>
                </a:solidFill>
              </a:rPr>
              <a:t>Supports Mastery</a:t>
            </a:r>
          </a:p>
          <a:p>
            <a:pPr algn="r">
              <a:spcAft>
                <a:spcPts val="600"/>
              </a:spcAft>
            </a:pPr>
            <a:endParaRPr lang="en-US" sz="3300" b="1">
              <a:solidFill>
                <a:srgbClr val="E46C0A"/>
              </a:solidFill>
            </a:endParaRPr>
          </a:p>
        </p:txBody>
      </p:sp>
      <p:sp>
        <p:nvSpPr>
          <p:cNvPr id="81926" name="Rectangle 6"/>
          <p:cNvSpPr>
            <a:spLocks noChangeArrowheads="1"/>
          </p:cNvSpPr>
          <p:nvPr/>
        </p:nvSpPr>
        <p:spPr bwMode="auto">
          <a:xfrm>
            <a:off x="1144588" y="4456113"/>
            <a:ext cx="271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7200" algn="r">
              <a:spcAft>
                <a:spcPts val="600"/>
              </a:spcAft>
            </a:pPr>
            <a:r>
              <a:rPr lang="en-US" sz="3300" b="1">
                <a:solidFill>
                  <a:srgbClr val="000000"/>
                </a:solidFill>
              </a:rPr>
              <a:t>Expands Horizons</a:t>
            </a:r>
          </a:p>
        </p:txBody>
      </p:sp>
      <p:pic>
        <p:nvPicPr>
          <p:cNvPr id="8192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1693863"/>
            <a:ext cx="342106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4156075"/>
            <a:ext cx="357505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13" y="61976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Action!</a:t>
            </a:r>
            <a:endParaRPr lang="en-US" dirty="0"/>
          </a:p>
        </p:txBody>
      </p:sp>
      <p:sp>
        <p:nvSpPr>
          <p:cNvPr id="3" name="Content Placeholder 2"/>
          <p:cNvSpPr>
            <a:spLocks noGrp="1"/>
          </p:cNvSpPr>
          <p:nvPr>
            <p:ph idx="1"/>
          </p:nvPr>
        </p:nvSpPr>
        <p:spPr/>
        <p:txBody>
          <a:bodyPr/>
          <a:lstStyle/>
          <a:p>
            <a:r>
              <a:rPr lang="en-US" dirty="0" smtClean="0"/>
              <a:t>As I talk about Learning is ACTIVE:</a:t>
            </a:r>
          </a:p>
          <a:p>
            <a:pPr lvl="1"/>
            <a:r>
              <a:rPr lang="en-US" dirty="0" smtClean="0"/>
              <a:t>THINK about Active strategies you currently use</a:t>
            </a:r>
          </a:p>
          <a:p>
            <a:pPr lvl="1"/>
            <a:r>
              <a:rPr lang="en-US" dirty="0" smtClean="0"/>
              <a:t>CHOOSE one you think is the most interesting</a:t>
            </a:r>
          </a:p>
          <a:p>
            <a:pPr lvl="1"/>
            <a:r>
              <a:rPr lang="en-US" dirty="0" smtClean="0"/>
              <a:t>TYPE it in the chat box to the left</a:t>
            </a:r>
            <a:endParaRPr lang="en-US" dirty="0"/>
          </a:p>
        </p:txBody>
      </p:sp>
    </p:spTree>
    <p:extLst>
      <p:ext uri="{BB962C8B-B14F-4D97-AF65-F5344CB8AC3E}">
        <p14:creationId xmlns:p14="http://schemas.microsoft.com/office/powerpoint/2010/main" val="35887867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3111500"/>
            <a:ext cx="6731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008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5900" y="190193"/>
            <a:ext cx="8674100" cy="2831544"/>
          </a:xfrm>
          <a:prstGeom prst="rect">
            <a:avLst/>
          </a:prstGeom>
        </p:spPr>
        <p:txBody>
          <a:bodyPr wrap="square">
            <a:spAutoFit/>
          </a:bodyPr>
          <a:lstStyle/>
          <a:p>
            <a:pPr marL="342900" indent="-342900" algn="l">
              <a:buAutoNum type="arabicPeriod"/>
            </a:pPr>
            <a:r>
              <a:rPr lang="en-US" i="0" dirty="0" smtClean="0">
                <a:solidFill>
                  <a:schemeClr val="accent6"/>
                </a:solidFill>
                <a:latin typeface="+mj-lt"/>
              </a:rPr>
              <a:t>Learning is ACTIVE</a:t>
            </a:r>
          </a:p>
          <a:p>
            <a:pPr algn="l"/>
            <a:endParaRPr lang="en-US" sz="1000" i="0" dirty="0" smtClean="0">
              <a:solidFill>
                <a:schemeClr val="tx1"/>
              </a:solidFill>
              <a:latin typeface="+mj-lt"/>
            </a:endParaRPr>
          </a:p>
          <a:p>
            <a:pPr lvl="1" algn="l"/>
            <a:r>
              <a:rPr lang="en-US" sz="2000" i="0" dirty="0" smtClean="0">
                <a:solidFill>
                  <a:schemeClr val="tx1"/>
                </a:solidFill>
                <a:latin typeface="+mj-lt"/>
              </a:rPr>
              <a:t>Learning </a:t>
            </a:r>
            <a:r>
              <a:rPr lang="en-US" sz="2000" i="0" dirty="0">
                <a:solidFill>
                  <a:schemeClr val="tx1"/>
                </a:solidFill>
                <a:latin typeface="+mj-lt"/>
              </a:rPr>
              <a:t>and memory recall of new knowledge is strengthened through different exposures – seeing, hearing, touching, and doing.  Afterschool learning should be the result of activities that involve young people in “doing” – activities that allow them to be physically active, stimulate their innate curiosity, and that are hands-on </a:t>
            </a:r>
            <a:r>
              <a:rPr lang="en-US" sz="2000" i="0" dirty="0" smtClean="0">
                <a:solidFill>
                  <a:schemeClr val="tx1"/>
                </a:solidFill>
                <a:latin typeface="+mj-lt"/>
              </a:rPr>
              <a:t>and project-based. </a:t>
            </a:r>
            <a:r>
              <a:rPr lang="en-US" sz="2000" i="0" dirty="0">
                <a:solidFill>
                  <a:schemeClr val="tx1"/>
                </a:solidFill>
                <a:latin typeface="+mj-lt"/>
              </a:rPr>
              <a:t>Hands-on learning involves the child in a total learning experience, which enhances the child’s ability to think critically.</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parkle">
  <a:themeElements>
    <a:clrScheme name="">
      <a:dk1>
        <a:srgbClr val="000000"/>
      </a:dk1>
      <a:lt1>
        <a:srgbClr val="EAEAEA"/>
      </a:lt1>
      <a:dk2>
        <a:srgbClr val="0000CC"/>
      </a:dk2>
      <a:lt2>
        <a:srgbClr val="00CCCC"/>
      </a:lt2>
      <a:accent1>
        <a:srgbClr val="B2B2B2"/>
      </a:accent1>
      <a:accent2>
        <a:srgbClr val="FF9933"/>
      </a:accent2>
      <a:accent3>
        <a:srgbClr val="AAAAE2"/>
      </a:accent3>
      <a:accent4>
        <a:srgbClr val="C8C8C8"/>
      </a:accent4>
      <a:accent5>
        <a:srgbClr val="D5D5D5"/>
      </a:accent5>
      <a:accent6>
        <a:srgbClr val="E78A2D"/>
      </a:accent6>
      <a:hlink>
        <a:srgbClr val="CC00CC"/>
      </a:hlink>
      <a:folHlink>
        <a:srgbClr val="9999FF"/>
      </a:folHlink>
    </a:clrScheme>
    <a:fontScheme name="Sparkl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rgbClr val="FFFF66"/>
            </a:solidFill>
            <a:effectLst/>
            <a:latin typeface="Times New Roman" pitchFamily="3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rgbClr val="FFFF66"/>
            </a:solidFill>
            <a:effectLst/>
            <a:latin typeface="Times New Roman" pitchFamily="38" charset="0"/>
          </a:defRPr>
        </a:defPPr>
      </a:lstStyle>
    </a:lnDef>
  </a:objectDefaults>
  <a:extraClrSchemeLst>
    <a:extraClrScheme>
      <a:clrScheme name="Sparkle 1">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clrMap bg1="dk2" tx1="lt1" bg2="dk1" tx2="lt2" accent1="accent1" accent2="accent2" accent3="accent3" accent4="accent4" accent5="accent5" accent6="accent6" hlink="hlink" folHlink="folHlink"/>
    </a:extraClrScheme>
    <a:extraClrScheme>
      <a:clrScheme name="Sparkle 2">
        <a:dk1>
          <a:srgbClr val="000000"/>
        </a:dk1>
        <a:lt1>
          <a:srgbClr val="CCCCFF"/>
        </a:lt1>
        <a:dk2>
          <a:srgbClr val="003399"/>
        </a:dk2>
        <a:lt2>
          <a:srgbClr val="76E0E6"/>
        </a:lt2>
        <a:accent1>
          <a:srgbClr val="66CCFF"/>
        </a:accent1>
        <a:accent2>
          <a:srgbClr val="6666FF"/>
        </a:accent2>
        <a:accent3>
          <a:srgbClr val="E2E2FF"/>
        </a:accent3>
        <a:accent4>
          <a:srgbClr val="000000"/>
        </a:accent4>
        <a:accent5>
          <a:srgbClr val="B8E2FF"/>
        </a:accent5>
        <a:accent6>
          <a:srgbClr val="5C5CE7"/>
        </a:accent6>
        <a:hlink>
          <a:srgbClr val="00CCCC"/>
        </a:hlink>
        <a:folHlink>
          <a:srgbClr val="9999FF"/>
        </a:folHlink>
      </a:clrScheme>
      <a:clrMap bg1="lt1" tx1="dk1" bg2="lt2" tx2="dk2" accent1="accent1" accent2="accent2" accent3="accent3" accent4="accent4" accent5="accent5" accent6="accent6" hlink="hlink" folHlink="folHlink"/>
    </a:extraClrScheme>
    <a:extraClrScheme>
      <a:clrScheme name="Sparkle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Designs\Sparkle.pot</Template>
  <TotalTime>29452</TotalTime>
  <Words>4585</Words>
  <Application>Microsoft Macintosh PowerPoint</Application>
  <PresentationFormat>On-screen Show (4:3)</PresentationFormat>
  <Paragraphs>330</Paragraphs>
  <Slides>41</Slides>
  <Notes>38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Sparkle</vt:lpstr>
      <vt:lpstr>PowerPoint Presentation</vt:lpstr>
      <vt:lpstr>PowerPoint Presentation</vt:lpstr>
      <vt:lpstr>Session Outcomes</vt:lpstr>
      <vt:lpstr>For more information and resources:</vt:lpstr>
      <vt:lpstr>PowerPoint Presentation</vt:lpstr>
      <vt:lpstr>What are the 5 learning principles of the LIAS project?</vt:lpstr>
      <vt:lpstr>What are the 5 learning principles of the LIAS project?</vt:lpstr>
      <vt:lpstr>Participant Action!</vt:lpstr>
      <vt:lpstr>PowerPoint Presentation</vt:lpstr>
      <vt:lpstr>Dr. Judy Willis, neurologist turned classroom teacher</vt:lpstr>
      <vt:lpstr>Learning is ACTIVE: Curriculum Example</vt:lpstr>
      <vt:lpstr>How are youth ACTIVE?</vt:lpstr>
      <vt:lpstr>How are youth ACTIVE?</vt:lpstr>
      <vt:lpstr>How can you incorporate ACTIVE strategies?</vt:lpstr>
      <vt:lpstr>Participant Action!</vt:lpstr>
      <vt:lpstr> </vt:lpstr>
      <vt:lpstr>Learning is Collaborative: A Program Example</vt:lpstr>
      <vt:lpstr>Teen CERT – California Emergency Response Team</vt:lpstr>
      <vt:lpstr>How can you incorporate Collaborative strategies?</vt:lpstr>
      <vt:lpstr>Student Voice / LIAS Youth Ambassadors</vt:lpstr>
      <vt:lpstr>Youth Ambassadors</vt:lpstr>
      <vt:lpstr>PowerPoint Presentation</vt:lpstr>
      <vt:lpstr>Participant Action!</vt:lpstr>
      <vt:lpstr>PowerPoint Presentation</vt:lpstr>
      <vt:lpstr>McLane High School ASSETs Program (Fresno, CA)</vt:lpstr>
      <vt:lpstr>How can you incorporate MEANINGFUL strategies?</vt:lpstr>
      <vt:lpstr>Participant Action!</vt:lpstr>
      <vt:lpstr>PowerPoint Presentation</vt:lpstr>
      <vt:lpstr>Learning that Supports Mastery: Skateboarding!</vt:lpstr>
      <vt:lpstr>Participant Action!</vt:lpstr>
      <vt:lpstr>PowerPoint Presentation</vt:lpstr>
      <vt:lpstr>Virtual College Tours?</vt:lpstr>
      <vt:lpstr>EXPAND HORIZONS: Curriculum Example Virtual Vacation</vt:lpstr>
      <vt:lpstr>Virtual Vacation: Academic Components</vt:lpstr>
      <vt:lpstr>Virtual Vacation: Creative Components</vt:lpstr>
      <vt:lpstr>How can you incorporate EXPAND HORIZONS strategies?</vt:lpstr>
      <vt:lpstr>For more examples of the LIAS principles, see activities cited in our Summer and Afterschool papers:</vt:lpstr>
      <vt:lpstr>PowerPoint Presentation</vt:lpstr>
      <vt:lpstr>PowerPoint Presentation</vt:lpstr>
      <vt:lpstr>PowerPoint Presentation</vt:lpstr>
      <vt:lpstr>http://learninginafterschool.org/</vt:lpstr>
    </vt:vector>
  </TitlesOfParts>
  <Company>IRRE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Rochester Child Heath Congress</dc:title>
  <dc:creator>Jan Nevin</dc:creator>
  <cp:lastModifiedBy>Kathryn Furano</cp:lastModifiedBy>
  <cp:revision>426</cp:revision>
  <cp:lastPrinted>2012-09-26T19:54:41Z</cp:lastPrinted>
  <dcterms:created xsi:type="dcterms:W3CDTF">2012-10-30T17:05:55Z</dcterms:created>
  <dcterms:modified xsi:type="dcterms:W3CDTF">2012-11-06T03:22:48Z</dcterms:modified>
</cp:coreProperties>
</file>