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3" r:id="rId8"/>
    <p:sldId id="264" r:id="rId9"/>
    <p:sldId id="266" r:id="rId10"/>
    <p:sldId id="280" r:id="rId11"/>
    <p:sldId id="275" r:id="rId12"/>
    <p:sldId id="276" r:id="rId13"/>
    <p:sldId id="270" r:id="rId14"/>
    <p:sldId id="271" r:id="rId15"/>
    <p:sldId id="272" r:id="rId16"/>
    <p:sldId id="273" r:id="rId17"/>
    <p:sldId id="281" r:id="rId18"/>
    <p:sldId id="282" r:id="rId19"/>
    <p:sldId id="279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EF424-8869-4826-870E-006332C2B2C0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0CD52-F8C5-44A8-96FF-9A4FA47A1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333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EF424-8869-4826-870E-006332C2B2C0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0CD52-F8C5-44A8-96FF-9A4FA47A1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243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EF424-8869-4826-870E-006332C2B2C0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0CD52-F8C5-44A8-96FF-9A4FA47A1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241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EF424-8869-4826-870E-006332C2B2C0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0CD52-F8C5-44A8-96FF-9A4FA47A1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442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EF424-8869-4826-870E-006332C2B2C0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0CD52-F8C5-44A8-96FF-9A4FA47A1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93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EF424-8869-4826-870E-006332C2B2C0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0CD52-F8C5-44A8-96FF-9A4FA47A1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484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EF424-8869-4826-870E-006332C2B2C0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0CD52-F8C5-44A8-96FF-9A4FA47A1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00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EF424-8869-4826-870E-006332C2B2C0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0CD52-F8C5-44A8-96FF-9A4FA47A1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367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EF424-8869-4826-870E-006332C2B2C0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0CD52-F8C5-44A8-96FF-9A4FA47A1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836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EF424-8869-4826-870E-006332C2B2C0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0CD52-F8C5-44A8-96FF-9A4FA47A1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190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EF424-8869-4826-870E-006332C2B2C0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0CD52-F8C5-44A8-96FF-9A4FA47A1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572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EF424-8869-4826-870E-006332C2B2C0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0CD52-F8C5-44A8-96FF-9A4FA47A1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069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fterschoolnetwork.org/qualitystandards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arninginafterschool.org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fterschoolnetwork.org/qualitystandard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fterschoolnetwork.org/qualitystandard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8" y="2693987"/>
            <a:ext cx="7772400" cy="1470025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Quality Committee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598" y="4419600"/>
            <a:ext cx="6400800" cy="1752600"/>
          </a:xfrm>
        </p:spPr>
        <p:txBody>
          <a:bodyPr/>
          <a:lstStyle/>
          <a:p>
            <a:r>
              <a:rPr lang="en-US" dirty="0" smtClean="0"/>
              <a:t>Update on Progress of the</a:t>
            </a:r>
          </a:p>
          <a:p>
            <a:r>
              <a:rPr lang="en-US" dirty="0" smtClean="0"/>
              <a:t>Work Group on Quality Standards</a:t>
            </a:r>
          </a:p>
          <a:p>
            <a:r>
              <a:rPr lang="en-US" dirty="0" smtClean="0"/>
              <a:t>April 17, 2013</a:t>
            </a:r>
            <a:endParaRPr lang="en-US" dirty="0"/>
          </a:p>
        </p:txBody>
      </p:sp>
      <p:sp>
        <p:nvSpPr>
          <p:cNvPr id="4" name="Shape 81"/>
          <p:cNvSpPr/>
          <p:nvPr/>
        </p:nvSpPr>
        <p:spPr>
          <a:xfrm>
            <a:off x="2700336" y="847725"/>
            <a:ext cx="3743325" cy="258127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987330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2 Process/Product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Process: </a:t>
            </a:r>
          </a:p>
          <a:p>
            <a:pPr lvl="1"/>
            <a:r>
              <a:rPr lang="en-US" dirty="0" smtClean="0"/>
              <a:t>Drafted standards statements as h/w; reviewed with WG peer.</a:t>
            </a:r>
          </a:p>
          <a:p>
            <a:pPr lvl="1"/>
            <a:r>
              <a:rPr lang="en-US" dirty="0" smtClean="0"/>
              <a:t>Reviewed and discussed field input.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e-wrote drafts with input in mind.</a:t>
            </a:r>
          </a:p>
          <a:p>
            <a:pPr lvl="1"/>
            <a:r>
              <a:rPr lang="en-US" dirty="0" smtClean="0"/>
              <a:t>Small group work to review new drafts.</a:t>
            </a:r>
          </a:p>
          <a:p>
            <a:pPr lvl="1"/>
            <a:r>
              <a:rPr lang="en-US" dirty="0" smtClean="0"/>
              <a:t>Consensus process to approve drafts for public input.</a:t>
            </a:r>
          </a:p>
          <a:p>
            <a:r>
              <a:rPr lang="en-US" dirty="0" smtClean="0"/>
              <a:t>Product: </a:t>
            </a:r>
          </a:p>
          <a:p>
            <a:pPr lvl="1"/>
            <a:r>
              <a:rPr lang="en-US" dirty="0" smtClean="0"/>
              <a:t>Added Equity, Access and Diversity as category.</a:t>
            </a:r>
          </a:p>
          <a:p>
            <a:pPr lvl="1"/>
            <a:r>
              <a:rPr lang="en-US" dirty="0" smtClean="0"/>
              <a:t>6 of 11 standards ready to share.</a:t>
            </a:r>
          </a:p>
          <a:p>
            <a:pPr lvl="1"/>
            <a:r>
              <a:rPr lang="en-US" dirty="0" smtClean="0"/>
              <a:t>5 more to come.</a:t>
            </a:r>
          </a:p>
        </p:txBody>
      </p:sp>
    </p:spTree>
    <p:extLst>
      <p:ext uri="{BB962C8B-B14F-4D97-AF65-F5344CB8AC3E}">
        <p14:creationId xmlns:p14="http://schemas.microsoft.com/office/powerpoint/2010/main" val="618199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Broad Titles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3886200" cy="4648200"/>
          </a:xfrm>
        </p:spPr>
        <p:txBody>
          <a:bodyPr>
            <a:normAutofit fontScale="92500" lnSpcReduction="20000"/>
          </a:bodyPr>
          <a:lstStyle/>
          <a:p>
            <a:pPr marL="514350" lvl="0" indent="-514350">
              <a:buFont typeface="+mj-lt"/>
              <a:buAutoNum type="alphaLcParenR"/>
            </a:pPr>
            <a:r>
              <a:rPr lang="en-US" dirty="0" smtClean="0"/>
              <a:t>Clear </a:t>
            </a:r>
            <a:r>
              <a:rPr lang="en-US" dirty="0" smtClean="0"/>
              <a:t>Vision, Mission </a:t>
            </a:r>
            <a:r>
              <a:rPr lang="en-US" dirty="0"/>
              <a:t>and Purpose 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Healthy </a:t>
            </a:r>
            <a:r>
              <a:rPr lang="en-US" dirty="0"/>
              <a:t>Choices and Behaviors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Program </a:t>
            </a:r>
            <a:r>
              <a:rPr lang="en-US" dirty="0" smtClean="0"/>
              <a:t>Management and Sustainability</a:t>
            </a:r>
            <a:endParaRPr lang="en-US" dirty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Collaborative </a:t>
            </a:r>
            <a:r>
              <a:rPr lang="en-US" dirty="0"/>
              <a:t>Relationships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Youth </a:t>
            </a:r>
            <a:r>
              <a:rPr lang="en-US" dirty="0"/>
              <a:t>Leadership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48200" y="1600200"/>
            <a:ext cx="4267199" cy="4724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f) Active and Engaged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Learning</a:t>
            </a:r>
          </a:p>
          <a:p>
            <a:pPr marL="0" indent="0">
              <a:spcBef>
                <a:spcPts val="0"/>
              </a:spcBef>
              <a:buNone/>
            </a:pPr>
            <a:endParaRPr lang="en-US" sz="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g) Continuous Quality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 Improvement</a:t>
            </a:r>
          </a:p>
          <a:p>
            <a:pPr marL="0" indent="0">
              <a:spcBef>
                <a:spcPts val="0"/>
              </a:spcBef>
              <a:buNone/>
            </a:pPr>
            <a:endParaRPr lang="en-US" sz="400" dirty="0" smtClean="0"/>
          </a:p>
          <a:p>
            <a:pPr marL="514350" indent="-514350">
              <a:spcBef>
                <a:spcPts val="0"/>
              </a:spcBef>
              <a:buAutoNum type="alphaLcParenR" startAt="8"/>
            </a:pPr>
            <a:r>
              <a:rPr lang="en-US" dirty="0" smtClean="0"/>
              <a:t>Skill Building</a:t>
            </a:r>
          </a:p>
          <a:p>
            <a:pPr marL="0" indent="0">
              <a:spcBef>
                <a:spcPts val="0"/>
              </a:spcBef>
              <a:buNone/>
            </a:pPr>
            <a:endParaRPr lang="en-US" sz="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 err="1" smtClean="0"/>
              <a:t>i</a:t>
            </a:r>
            <a:r>
              <a:rPr lang="en-US" dirty="0" smtClean="0"/>
              <a:t>)   High Quality </a:t>
            </a:r>
            <a:r>
              <a:rPr lang="en-US" dirty="0" smtClean="0"/>
              <a:t>Staff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endParaRPr lang="en-US" sz="400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j)   Safe and Supportive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 Climate 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k) Diversity, Access and Equity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4762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/>
              <a:t>What do you like about the standards?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Are the standards clearly written?  Which standards need further clarification?  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lvl="0"/>
            <a:r>
              <a:rPr lang="en-US" dirty="0"/>
              <a:t>Are there other changes you’d make to strengthen the standards?</a:t>
            </a:r>
          </a:p>
          <a:p>
            <a:pPr marL="0" indent="0">
              <a:buNone/>
            </a:pPr>
            <a:r>
              <a:rPr lang="en-US" b="1" dirty="0"/>
              <a:t> </a:t>
            </a:r>
            <a:endParaRPr lang="en-US" dirty="0"/>
          </a:p>
          <a:p>
            <a:pPr lvl="0"/>
            <a:r>
              <a:rPr lang="en-US" dirty="0"/>
              <a:t>If a program were to meet all of these standards, would you consider it a high quality program? If not, please explain and offer concrete suggestions for improvement.</a:t>
            </a:r>
          </a:p>
          <a:p>
            <a:pPr marL="0" indent="0">
              <a:spcBef>
                <a:spcPts val="180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2753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Statements</a:t>
            </a:r>
            <a:r>
              <a:rPr lang="en-US" dirty="0" smtClean="0"/>
              <a:t> </a:t>
            </a:r>
            <a:r>
              <a:rPr lang="en-US" dirty="0" smtClean="0"/>
              <a:t>2 x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Safe and supportive climate:  </a:t>
            </a:r>
            <a:r>
              <a:rPr lang="en-US" dirty="0"/>
              <a:t>The program provides a safe and nurturing environment that supports the developmental, emotional and mental health needs of all students.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Active and engaged learning:  </a:t>
            </a:r>
            <a:r>
              <a:rPr lang="en-US" dirty="0"/>
              <a:t>Program design and youth activities reflect active, meaningful, and engaging learning methods that expand student horizons.</a:t>
            </a:r>
          </a:p>
        </p:txBody>
      </p:sp>
    </p:spTree>
    <p:extLst>
      <p:ext uri="{BB962C8B-B14F-4D97-AF65-F5344CB8AC3E}">
        <p14:creationId xmlns:p14="http://schemas.microsoft.com/office/powerpoint/2010/main" val="31709072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</a:t>
            </a:r>
            <a:r>
              <a:rPr lang="en-US" dirty="0" smtClean="0"/>
              <a:t>Statements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Skill </a:t>
            </a:r>
            <a:r>
              <a:rPr lang="en-US" b="1" dirty="0"/>
              <a:t>building:  </a:t>
            </a:r>
            <a:r>
              <a:rPr lang="en-US" dirty="0"/>
              <a:t>The program maintains high expectations for all students, intentionally links program goals and curricula with development of 21</a:t>
            </a:r>
            <a:r>
              <a:rPr lang="en-US" baseline="30000" dirty="0"/>
              <a:t>st</a:t>
            </a:r>
            <a:r>
              <a:rPr lang="en-US" dirty="0"/>
              <a:t>-century skills and designs activities to help students achieve mastery</a:t>
            </a:r>
          </a:p>
          <a:p>
            <a:pPr marL="0" indent="0">
              <a:buNone/>
            </a:pPr>
            <a:r>
              <a:rPr lang="en-US" b="1" dirty="0"/>
              <a:t> 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Healthy choices and behaviors:  </a:t>
            </a:r>
            <a:r>
              <a:rPr lang="en-US" dirty="0"/>
              <a:t>The program provides all students with the opportunity to learn about and practice healthy eating, and physical activity in an environment that supports a healthy life style.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057081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More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Collaborative relationships:  </a:t>
            </a:r>
            <a:r>
              <a:rPr lang="en-US" dirty="0"/>
              <a:t>The program intentionally builds and leverages collaborative relationships among internal and external stakeholders to achieve program goals.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Continuous </a:t>
            </a:r>
            <a:r>
              <a:rPr lang="en-US" b="1" dirty="0"/>
              <a:t>quality improvement:  </a:t>
            </a:r>
            <a:r>
              <a:rPr lang="en-US" dirty="0"/>
              <a:t>The program continuously utilizes a variety of information to improve its outcomes and the quality of its design, activities, and management.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2362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Soon to be released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Quality Staff</a:t>
            </a:r>
          </a:p>
          <a:p>
            <a:r>
              <a:rPr lang="en-US" dirty="0"/>
              <a:t>Program management and sustainability </a:t>
            </a:r>
          </a:p>
          <a:p>
            <a:r>
              <a:rPr lang="en-US" dirty="0"/>
              <a:t>Youth voice and leadership </a:t>
            </a:r>
          </a:p>
          <a:p>
            <a:r>
              <a:rPr lang="en-US" dirty="0"/>
              <a:t>Clear vision mission and purpose </a:t>
            </a:r>
          </a:p>
          <a:p>
            <a:r>
              <a:rPr lang="en-US" dirty="0"/>
              <a:t>Diversity, Access and Equity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207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/>
              <a:t>What do you like about the standards?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Are the standards clearly written?  Which standards need further clarification?  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lvl="0"/>
            <a:r>
              <a:rPr lang="en-US" dirty="0"/>
              <a:t>Are there other changes you’d make to strengthen the standards?</a:t>
            </a:r>
          </a:p>
          <a:p>
            <a:pPr marL="0" indent="0">
              <a:buNone/>
            </a:pPr>
            <a:r>
              <a:rPr lang="en-US" b="1" dirty="0"/>
              <a:t> </a:t>
            </a:r>
            <a:endParaRPr lang="en-US" dirty="0"/>
          </a:p>
          <a:p>
            <a:pPr lvl="0"/>
            <a:r>
              <a:rPr lang="en-US" dirty="0"/>
              <a:t>If a program were to meet all of these standards, would you consider it a high quality program? If not, please explain and offer concrete suggestions for improvement.</a:t>
            </a:r>
          </a:p>
          <a:p>
            <a:pPr marL="0" indent="0">
              <a:spcBef>
                <a:spcPts val="180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5311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 for Input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7150" indent="0">
              <a:buNone/>
            </a:pPr>
            <a:r>
              <a:rPr lang="en-US" dirty="0" smtClean="0"/>
              <a:t> </a:t>
            </a:r>
            <a:r>
              <a:rPr lang="en-US" dirty="0" smtClean="0"/>
              <a:t>CAN</a:t>
            </a:r>
            <a:r>
              <a:rPr lang="en-US" dirty="0" smtClean="0"/>
              <a:t> </a:t>
            </a:r>
            <a:r>
              <a:rPr lang="en-US" dirty="0" smtClean="0"/>
              <a:t>Calls </a:t>
            </a:r>
          </a:p>
          <a:p>
            <a:pPr marL="514350" indent="-457200">
              <a:buFontTx/>
              <a:buChar char="-"/>
            </a:pPr>
            <a:r>
              <a:rPr lang="en-US" dirty="0" smtClean="0"/>
              <a:t>March 5 </a:t>
            </a:r>
            <a:endParaRPr lang="en-US" dirty="0" smtClean="0"/>
          </a:p>
          <a:p>
            <a:pPr marL="514350" indent="-457200">
              <a:buFontTx/>
              <a:buChar char="-"/>
            </a:pPr>
            <a:r>
              <a:rPr lang="en-US" dirty="0" smtClean="0"/>
              <a:t>March 28 (CDE-hosted)</a:t>
            </a:r>
          </a:p>
          <a:p>
            <a:pPr marL="514350" indent="-457200">
              <a:buFontTx/>
              <a:buChar char="-"/>
            </a:pPr>
            <a:r>
              <a:rPr lang="en-US" dirty="0" smtClean="0"/>
              <a:t>April </a:t>
            </a:r>
            <a:r>
              <a:rPr lang="en-US" dirty="0" smtClean="0"/>
              <a:t>17 12 to 2 pm</a:t>
            </a:r>
          </a:p>
          <a:p>
            <a:pPr marL="514350" indent="-457200">
              <a:buFontTx/>
              <a:buChar char="-"/>
            </a:pPr>
            <a:r>
              <a:rPr lang="en-US" dirty="0" smtClean="0"/>
              <a:t>May 24 10 am to 12 pm</a:t>
            </a:r>
          </a:p>
          <a:p>
            <a:pPr marL="57150" indent="0">
              <a:buNone/>
            </a:pPr>
            <a:endParaRPr lang="en-US" dirty="0" smtClean="0"/>
          </a:p>
          <a:p>
            <a:pPr marL="57150" indent="0">
              <a:buNone/>
            </a:pPr>
            <a:r>
              <a:rPr lang="en-US" dirty="0" smtClean="0"/>
              <a:t>BOOST Conference Workshop </a:t>
            </a:r>
          </a:p>
          <a:p>
            <a:pPr marL="514350" indent="-457200">
              <a:buFontTx/>
              <a:buChar char="-"/>
            </a:pPr>
            <a:r>
              <a:rPr lang="en-US" dirty="0" smtClean="0"/>
              <a:t>May 4 – </a:t>
            </a:r>
            <a:r>
              <a:rPr lang="en-US" dirty="0" smtClean="0"/>
              <a:t>9:30 to 11:30 am</a:t>
            </a:r>
            <a:endParaRPr lang="en-US" dirty="0" smtClean="0"/>
          </a:p>
          <a:p>
            <a:pPr marL="514350" indent="-457200">
              <a:buFontTx/>
              <a:buChar char="-"/>
            </a:pPr>
            <a:endParaRPr lang="en-US" dirty="0" smtClean="0"/>
          </a:p>
          <a:p>
            <a:pPr marL="57150" indent="0">
              <a:buNone/>
            </a:pPr>
            <a:r>
              <a:rPr lang="en-US" dirty="0" smtClean="0"/>
              <a:t>On-line at CAN</a:t>
            </a:r>
            <a:endParaRPr lang="en-US" dirty="0" smtClean="0"/>
          </a:p>
          <a:p>
            <a:r>
              <a:rPr lang="en-US" u="sng" dirty="0" smtClean="0">
                <a:hlinkClick r:id="rId2"/>
              </a:rPr>
              <a:t>http://www.afterschoolnetwork.org/qualitystandards</a:t>
            </a:r>
            <a:endParaRPr lang="en-US" dirty="0" smtClean="0"/>
          </a:p>
          <a:p>
            <a:pPr marL="5715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6748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Group call </a:t>
            </a:r>
            <a:r>
              <a:rPr lang="en-US" dirty="0" smtClean="0"/>
              <a:t>4/25</a:t>
            </a:r>
            <a:r>
              <a:rPr lang="en-US" dirty="0" smtClean="0"/>
              <a:t> </a:t>
            </a:r>
            <a:r>
              <a:rPr lang="en-US" dirty="0" smtClean="0"/>
              <a:t>– review input</a:t>
            </a:r>
          </a:p>
          <a:p>
            <a:r>
              <a:rPr lang="en-US" dirty="0" smtClean="0"/>
              <a:t>BOOST Workshop 5/4 – gather input</a:t>
            </a:r>
          </a:p>
          <a:p>
            <a:r>
              <a:rPr lang="en-US" dirty="0"/>
              <a:t>Work Group call </a:t>
            </a:r>
            <a:r>
              <a:rPr lang="en-US" dirty="0" smtClean="0"/>
              <a:t>5/13 </a:t>
            </a:r>
            <a:r>
              <a:rPr lang="en-US" dirty="0"/>
              <a:t>– review </a:t>
            </a:r>
            <a:r>
              <a:rPr lang="en-US" dirty="0" smtClean="0"/>
              <a:t>input</a:t>
            </a:r>
            <a:endParaRPr lang="en-US" dirty="0" smtClean="0"/>
          </a:p>
          <a:p>
            <a:r>
              <a:rPr lang="en-US" dirty="0" smtClean="0"/>
              <a:t>Quality Committee call 5/24 - gather input </a:t>
            </a:r>
            <a:endParaRPr lang="en-US" dirty="0" smtClean="0"/>
          </a:p>
          <a:p>
            <a:r>
              <a:rPr lang="en-US" dirty="0" smtClean="0"/>
              <a:t>Recommendations to ASD - week of 6/14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688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lvl="0"/>
            <a:r>
              <a:rPr lang="en-US" sz="3400" dirty="0"/>
              <a:t>Introductions</a:t>
            </a:r>
          </a:p>
          <a:p>
            <a:pPr lvl="0"/>
            <a:r>
              <a:rPr lang="en-US" sz="3400" dirty="0"/>
              <a:t>Norms of conference calls</a:t>
            </a:r>
          </a:p>
          <a:p>
            <a:r>
              <a:rPr lang="en-US" sz="3400" dirty="0" smtClean="0"/>
              <a:t>Review of Work </a:t>
            </a:r>
            <a:r>
              <a:rPr lang="en-US" sz="3400" dirty="0"/>
              <a:t>Group on Quality Standards</a:t>
            </a:r>
          </a:p>
          <a:p>
            <a:r>
              <a:rPr lang="en-US" sz="3400" dirty="0" smtClean="0"/>
              <a:t>Update </a:t>
            </a:r>
            <a:r>
              <a:rPr lang="en-US" sz="3400" dirty="0"/>
              <a:t>from 4/11/13 </a:t>
            </a:r>
            <a:r>
              <a:rPr lang="en-US" sz="3400" dirty="0" smtClean="0"/>
              <a:t>Work Group meeting</a:t>
            </a:r>
            <a:endParaRPr lang="en-US" sz="3400" dirty="0"/>
          </a:p>
          <a:p>
            <a:r>
              <a:rPr lang="en-US" sz="3400" dirty="0" smtClean="0"/>
              <a:t>Questions and input</a:t>
            </a:r>
            <a:endParaRPr lang="en-US" sz="3400" dirty="0"/>
          </a:p>
          <a:p>
            <a:r>
              <a:rPr lang="en-US" sz="3400" dirty="0" smtClean="0"/>
              <a:t>Next call/meeting</a:t>
            </a:r>
            <a:endParaRPr lang="en-US" sz="3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6838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5400" dirty="0" smtClean="0"/>
              <a:t>Thank you!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625765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Norms of Conference 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Please:</a:t>
            </a:r>
          </a:p>
          <a:p>
            <a:r>
              <a:rPr lang="en-US" dirty="0" smtClean="0"/>
              <a:t>Use mute button or *6 </a:t>
            </a:r>
          </a:p>
          <a:p>
            <a:r>
              <a:rPr lang="en-US" dirty="0" smtClean="0"/>
              <a:t>DON’T use hold</a:t>
            </a:r>
          </a:p>
          <a:p>
            <a:r>
              <a:rPr lang="en-US" dirty="0" smtClean="0"/>
              <a:t>Raise hand or use chat box for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169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What is the Work Group?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en-US" dirty="0" smtClean="0"/>
              <a:t>The Work Group’s goal is to develop recommendations to the California Department of Education’s After School Division for clearly defined quality standards of expanded learning programs.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603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Who is on the Work Group?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2444124"/>
              </p:ext>
            </p:extLst>
          </p:nvPr>
        </p:nvGraphicFramePr>
        <p:xfrm>
          <a:off x="533400" y="1219200"/>
          <a:ext cx="8153400" cy="54863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89728"/>
                <a:gridCol w="4663672"/>
              </a:tblGrid>
              <a:tr h="37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Corey Newhouse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Public Profit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</a:tr>
              <a:tr h="37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Diego Arancibia (Tri-Chair)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</a:rPr>
                        <a:t>ASAPconnect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</a:tr>
              <a:tr h="37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Don Taylor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California Department of Education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</a:tr>
              <a:tr h="37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Kathy B. Lewis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Center for Collaborative Solutions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</a:tr>
              <a:tr h="37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Katie Brackenridge (Tri-Chair)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Partnership for Children and Youth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</a:tr>
              <a:tr h="37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Kim Boyer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Central Valley Afterschool Foundation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</a:tr>
              <a:tr h="37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Mark Attebery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Hemet Unified School District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</a:tr>
              <a:tr h="37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Mary Jo Ginty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Los Angeles County Office of Education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</a:tr>
              <a:tr h="37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Mike Snell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California Teaching Fellows Foundation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</a:tr>
              <a:tr h="37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Monroe Howard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Sacramento City Unified School District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</a:tr>
              <a:tr h="2828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Nancy Taylor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San Diego Science Alliance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</a:tr>
              <a:tr h="37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Sam Piha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err="1">
                          <a:effectLst/>
                        </a:rPr>
                        <a:t>Temescal</a:t>
                      </a:r>
                      <a:r>
                        <a:rPr lang="en-US" sz="1400" u="none" strike="noStrike" dirty="0">
                          <a:effectLst/>
                        </a:rPr>
                        <a:t> Associates and Learning in Afterschool &amp; Summer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</a:tr>
              <a:tr h="37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Syma Solovitch (Tri-Chair)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California Department of Education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</a:tr>
              <a:tr h="3716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Special Advisor: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</a:tr>
              <a:tr h="3716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Nicole Yohalem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Forum for Youth Investment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429" marR="4429" marT="4429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8234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</a:t>
            </a:r>
            <a:r>
              <a:rPr lang="en-US" dirty="0" smtClean="0"/>
              <a:t>of the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fontAlgn="base">
              <a:spcAft>
                <a:spcPts val="1200"/>
              </a:spcAft>
              <a:buNone/>
            </a:pPr>
            <a:r>
              <a:rPr lang="en-US" dirty="0" smtClean="0"/>
              <a:t>A guide: </a:t>
            </a:r>
          </a:p>
          <a:p>
            <a:pPr fontAlgn="base">
              <a:spcAft>
                <a:spcPts val="1200"/>
              </a:spcAft>
            </a:pPr>
            <a:r>
              <a:rPr lang="en-US" dirty="0" smtClean="0"/>
              <a:t>To set clear </a:t>
            </a:r>
            <a:r>
              <a:rPr lang="en-US" dirty="0"/>
              <a:t>expectations for all stakeholders.</a:t>
            </a:r>
          </a:p>
          <a:p>
            <a:pPr fontAlgn="base">
              <a:spcAft>
                <a:spcPts val="1200"/>
              </a:spcAft>
            </a:pPr>
            <a:r>
              <a:rPr lang="en-US" dirty="0" smtClean="0"/>
              <a:t>For the After </a:t>
            </a:r>
            <a:r>
              <a:rPr lang="en-US" dirty="0"/>
              <a:t>School Division's </a:t>
            </a:r>
            <a:r>
              <a:rPr lang="en-US" dirty="0" smtClean="0"/>
              <a:t>decision-making. </a:t>
            </a:r>
            <a:r>
              <a:rPr lang="en-US" dirty="0"/>
              <a:t> </a:t>
            </a:r>
          </a:p>
          <a:p>
            <a:pPr fontAlgn="base">
              <a:spcAft>
                <a:spcPts val="1200"/>
              </a:spcAft>
            </a:pPr>
            <a:r>
              <a:rPr lang="en-US" dirty="0"/>
              <a:t>F</a:t>
            </a:r>
            <a:r>
              <a:rPr lang="en-US" dirty="0" smtClean="0"/>
              <a:t>or </a:t>
            </a:r>
            <a:r>
              <a:rPr lang="en-US" dirty="0"/>
              <a:t>program providers to assess </a:t>
            </a:r>
            <a:r>
              <a:rPr lang="en-US" dirty="0" smtClean="0"/>
              <a:t>and improve.</a:t>
            </a:r>
            <a:endParaRPr lang="en-US" dirty="0"/>
          </a:p>
          <a:p>
            <a:pPr fontAlgn="base">
              <a:spcAft>
                <a:spcPts val="1200"/>
              </a:spcAft>
            </a:pPr>
            <a:r>
              <a:rPr lang="en-US" dirty="0"/>
              <a:t>F</a:t>
            </a:r>
            <a:r>
              <a:rPr lang="en-US" dirty="0" smtClean="0"/>
              <a:t>or </a:t>
            </a:r>
            <a:r>
              <a:rPr lang="en-US" dirty="0"/>
              <a:t>parents and youth to identify </a:t>
            </a:r>
            <a:r>
              <a:rPr lang="en-US" dirty="0" smtClean="0"/>
              <a:t>quality.</a:t>
            </a:r>
            <a:endParaRPr lang="en-US" dirty="0"/>
          </a:p>
          <a:p>
            <a:pPr fontAlgn="base">
              <a:spcAft>
                <a:spcPts val="1200"/>
              </a:spcAft>
            </a:pPr>
            <a:r>
              <a:rPr lang="en-US" dirty="0" smtClean="0"/>
              <a:t>For school </a:t>
            </a:r>
            <a:r>
              <a:rPr lang="en-US" dirty="0"/>
              <a:t>principals </a:t>
            </a:r>
            <a:r>
              <a:rPr lang="en-US" dirty="0" smtClean="0"/>
              <a:t>and </a:t>
            </a:r>
            <a:r>
              <a:rPr lang="en-US" dirty="0"/>
              <a:t>superintendents to reinforce and advance key priorities</a:t>
            </a:r>
            <a:r>
              <a:rPr lang="en-US" dirty="0" smtClean="0"/>
              <a:t>.</a:t>
            </a:r>
          </a:p>
          <a:p>
            <a:pPr fontAlgn="base">
              <a:spcAft>
                <a:spcPts val="1200"/>
              </a:spcAft>
            </a:pPr>
            <a:r>
              <a:rPr lang="en-US" dirty="0" smtClean="0"/>
              <a:t>To complement </a:t>
            </a:r>
            <a:r>
              <a:rPr lang="en-US" dirty="0"/>
              <a:t>other standards in the State of California focused on quality </a:t>
            </a:r>
            <a:r>
              <a:rPr lang="en-US" dirty="0" smtClean="0"/>
              <a:t>improvement.</a:t>
            </a:r>
          </a:p>
          <a:p>
            <a:pPr marL="0" indent="0" fontAlgn="base">
              <a:spcAft>
                <a:spcPts val="1200"/>
              </a:spcAft>
              <a:buNone/>
            </a:pPr>
            <a:r>
              <a:rPr lang="en-US" dirty="0" smtClean="0"/>
              <a:t>They </a:t>
            </a:r>
            <a:r>
              <a:rPr lang="en-US" dirty="0"/>
              <a:t>are not intended as a compliance tool.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561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Parameter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Learning in Afterschool and Summer principles</a:t>
            </a:r>
          </a:p>
          <a:p>
            <a:r>
              <a:rPr lang="en-US" dirty="0" smtClean="0"/>
              <a:t>Learning that is:</a:t>
            </a:r>
          </a:p>
          <a:p>
            <a:pPr lvl="1"/>
            <a:r>
              <a:rPr lang="en-US" dirty="0" smtClean="0"/>
              <a:t>Active</a:t>
            </a:r>
          </a:p>
          <a:p>
            <a:pPr lvl="1"/>
            <a:r>
              <a:rPr lang="en-US" dirty="0" smtClean="0"/>
              <a:t>Meaningful</a:t>
            </a:r>
          </a:p>
          <a:p>
            <a:pPr lvl="1"/>
            <a:r>
              <a:rPr lang="en-US" dirty="0" smtClean="0"/>
              <a:t>Collaborative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upports mastery, and 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xpands horizons </a:t>
            </a:r>
          </a:p>
          <a:p>
            <a:pPr marL="457200" lvl="1" indent="0">
              <a:buNone/>
            </a:pPr>
            <a:r>
              <a:rPr lang="en-US" u="sng" dirty="0" smtClean="0">
                <a:hlinkClick r:id="rId2"/>
              </a:rPr>
              <a:t>www.learninginafterschool.org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381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 for Input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7150" indent="0">
              <a:buNone/>
            </a:pPr>
            <a:r>
              <a:rPr lang="en-US" dirty="0" smtClean="0"/>
              <a:t> </a:t>
            </a:r>
            <a:r>
              <a:rPr lang="en-US" dirty="0" smtClean="0"/>
              <a:t>CAN</a:t>
            </a:r>
            <a:r>
              <a:rPr lang="en-US" dirty="0" smtClean="0"/>
              <a:t> </a:t>
            </a:r>
            <a:r>
              <a:rPr lang="en-US" dirty="0" smtClean="0"/>
              <a:t>Calls </a:t>
            </a:r>
          </a:p>
          <a:p>
            <a:pPr marL="514350" indent="-457200">
              <a:buFontTx/>
              <a:buChar char="-"/>
            </a:pPr>
            <a:r>
              <a:rPr lang="en-US" dirty="0" smtClean="0"/>
              <a:t>March 5 </a:t>
            </a:r>
            <a:endParaRPr lang="en-US" dirty="0" smtClean="0"/>
          </a:p>
          <a:p>
            <a:pPr marL="514350" indent="-457200">
              <a:buFontTx/>
              <a:buChar char="-"/>
            </a:pPr>
            <a:r>
              <a:rPr lang="en-US" dirty="0" smtClean="0"/>
              <a:t>March 28 (CDE-hosted)</a:t>
            </a:r>
          </a:p>
          <a:p>
            <a:pPr marL="514350" indent="-457200">
              <a:buFontTx/>
              <a:buChar char="-"/>
            </a:pPr>
            <a:r>
              <a:rPr lang="en-US" dirty="0" smtClean="0"/>
              <a:t>April </a:t>
            </a:r>
            <a:r>
              <a:rPr lang="en-US" dirty="0" smtClean="0"/>
              <a:t>17 12 to 2 pm</a:t>
            </a:r>
          </a:p>
          <a:p>
            <a:pPr marL="514350" indent="-457200">
              <a:buFontTx/>
              <a:buChar char="-"/>
            </a:pPr>
            <a:r>
              <a:rPr lang="en-US" dirty="0" smtClean="0"/>
              <a:t>May 24 10 am to 12 pm</a:t>
            </a:r>
          </a:p>
          <a:p>
            <a:pPr marL="57150" indent="0">
              <a:buNone/>
            </a:pPr>
            <a:endParaRPr lang="en-US" dirty="0" smtClean="0"/>
          </a:p>
          <a:p>
            <a:pPr marL="57150" indent="0">
              <a:buNone/>
            </a:pPr>
            <a:r>
              <a:rPr lang="en-US" dirty="0" smtClean="0"/>
              <a:t>BOOST Conference Workshop </a:t>
            </a:r>
          </a:p>
          <a:p>
            <a:pPr marL="514350" indent="-457200">
              <a:buFontTx/>
              <a:buChar char="-"/>
            </a:pPr>
            <a:r>
              <a:rPr lang="en-US" dirty="0" smtClean="0"/>
              <a:t>May 4 – </a:t>
            </a:r>
            <a:r>
              <a:rPr lang="en-US" dirty="0" smtClean="0"/>
              <a:t>9:30 to 11:30 am</a:t>
            </a:r>
            <a:endParaRPr lang="en-US" dirty="0" smtClean="0"/>
          </a:p>
          <a:p>
            <a:pPr marL="514350" indent="-457200">
              <a:buFontTx/>
              <a:buChar char="-"/>
            </a:pPr>
            <a:endParaRPr lang="en-US" dirty="0" smtClean="0"/>
          </a:p>
          <a:p>
            <a:pPr marL="57150" indent="0">
              <a:buNone/>
            </a:pPr>
            <a:r>
              <a:rPr lang="en-US" dirty="0" smtClean="0"/>
              <a:t>On-line at CAN</a:t>
            </a:r>
            <a:endParaRPr lang="en-US" dirty="0" smtClean="0"/>
          </a:p>
          <a:p>
            <a:r>
              <a:rPr lang="en-US" u="sng" dirty="0" smtClean="0">
                <a:hlinkClick r:id="rId2"/>
              </a:rPr>
              <a:t>http://www.afterschoolnetwork.org/qualitystandards</a:t>
            </a:r>
            <a:endParaRPr lang="en-US" dirty="0" smtClean="0"/>
          </a:p>
          <a:p>
            <a:pPr marL="5715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760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Meeting 1 Process/Product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Reviewed definition and purpose of the quality standards</a:t>
            </a:r>
          </a:p>
          <a:p>
            <a:r>
              <a:rPr lang="en-US" dirty="0" smtClean="0"/>
              <a:t>Discussed After School Quality Standards Report</a:t>
            </a:r>
          </a:p>
          <a:p>
            <a:r>
              <a:rPr lang="en-US" dirty="0" smtClean="0"/>
              <a:t>Consensus Workshop to draft “broad titles</a:t>
            </a:r>
            <a:r>
              <a:rPr lang="en-US" dirty="0" smtClean="0"/>
              <a:t>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Find information at: </a:t>
            </a:r>
            <a:r>
              <a:rPr lang="en-US" u="sng" dirty="0" smtClean="0">
                <a:hlinkClick r:id="rId2"/>
              </a:rPr>
              <a:t>http</a:t>
            </a:r>
            <a:r>
              <a:rPr lang="en-US" u="sng" dirty="0">
                <a:hlinkClick r:id="rId2"/>
              </a:rPr>
              <a:t>://www.afterschoolnetwork.org/qualitystandards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1937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719</Words>
  <Application>Microsoft Office PowerPoint</Application>
  <PresentationFormat>On-screen Show (4:3)</PresentationFormat>
  <Paragraphs>171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 Quality Committee</vt:lpstr>
      <vt:lpstr>Agenda</vt:lpstr>
      <vt:lpstr>Norms of Conference Call</vt:lpstr>
      <vt:lpstr>What is the Work Group?</vt:lpstr>
      <vt:lpstr>Who is on the Work Group?</vt:lpstr>
      <vt:lpstr>Purpose of the Standards</vt:lpstr>
      <vt:lpstr>Additional Parameter</vt:lpstr>
      <vt:lpstr>Opportunities for Input</vt:lpstr>
      <vt:lpstr>Meeting 1 Process/Product</vt:lpstr>
      <vt:lpstr>Meeting 2 Process/Product</vt:lpstr>
      <vt:lpstr>Broad Titles</vt:lpstr>
      <vt:lpstr>Questions</vt:lpstr>
      <vt:lpstr>Statements 2 x 2</vt:lpstr>
      <vt:lpstr>More Statements </vt:lpstr>
      <vt:lpstr>And More</vt:lpstr>
      <vt:lpstr>Soon to be released</vt:lpstr>
      <vt:lpstr>Questions</vt:lpstr>
      <vt:lpstr>Opportunities for Input</vt:lpstr>
      <vt:lpstr>Next Steps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Committee</dc:title>
  <dc:creator>Katie</dc:creator>
  <cp:lastModifiedBy>Katie</cp:lastModifiedBy>
  <cp:revision>15</cp:revision>
  <dcterms:created xsi:type="dcterms:W3CDTF">2013-03-05T01:49:16Z</dcterms:created>
  <dcterms:modified xsi:type="dcterms:W3CDTF">2013-04-17T05:34:14Z</dcterms:modified>
</cp:coreProperties>
</file>