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30"/>
  </p:notesMasterIdLst>
  <p:handoutMasterIdLst>
    <p:handoutMasterId r:id="rId31"/>
  </p:handoutMasterIdLst>
  <p:sldIdLst>
    <p:sldId id="258" r:id="rId2"/>
    <p:sldId id="264" r:id="rId3"/>
    <p:sldId id="263" r:id="rId4"/>
    <p:sldId id="303" r:id="rId5"/>
    <p:sldId id="365" r:id="rId6"/>
    <p:sldId id="356" r:id="rId7"/>
    <p:sldId id="318" r:id="rId8"/>
    <p:sldId id="397" r:id="rId9"/>
    <p:sldId id="402" r:id="rId10"/>
    <p:sldId id="395" r:id="rId11"/>
    <p:sldId id="359" r:id="rId12"/>
    <p:sldId id="380" r:id="rId13"/>
    <p:sldId id="368" r:id="rId14"/>
    <p:sldId id="369" r:id="rId15"/>
    <p:sldId id="394" r:id="rId16"/>
    <p:sldId id="292" r:id="rId17"/>
    <p:sldId id="350" r:id="rId18"/>
    <p:sldId id="351" r:id="rId19"/>
    <p:sldId id="399" r:id="rId20"/>
    <p:sldId id="401" r:id="rId21"/>
    <p:sldId id="316" r:id="rId22"/>
    <p:sldId id="324" r:id="rId23"/>
    <p:sldId id="342" r:id="rId24"/>
    <p:sldId id="389" r:id="rId25"/>
    <p:sldId id="344" r:id="rId26"/>
    <p:sldId id="341" r:id="rId27"/>
    <p:sldId id="39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F8615"/>
    <a:srgbClr val="FFDC9A"/>
    <a:srgbClr val="0000CD"/>
    <a:srgbClr val="9B0090"/>
    <a:srgbClr val="F19FFF"/>
    <a:srgbClr val="ACFFA3"/>
    <a:srgbClr val="8AE700"/>
    <a:srgbClr val="166E7F"/>
    <a:srgbClr val="FFFFB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34599" autoAdjust="0"/>
    <p:restoredTop sz="86475" autoAdjust="0"/>
  </p:normalViewPr>
  <p:slideViewPr>
    <p:cSldViewPr snapToGrid="0" snapToObjects="1">
      <p:cViewPr>
        <p:scale>
          <a:sx n="90" d="100"/>
          <a:sy n="90" d="100"/>
        </p:scale>
        <p:origin x="-1688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544"/>
    </p:cViewPr>
  </p:sorterViewPr>
  <p:notesViewPr>
    <p:cSldViewPr snapToGrid="0" snapToObjects="1">
      <p:cViewPr varScale="1">
        <p:scale>
          <a:sx n="78" d="100"/>
          <a:sy n="78" d="100"/>
        </p:scale>
        <p:origin x="-137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557BA-F875-8C46-8FC2-83469CF06FE4}" type="doc">
      <dgm:prSet loTypeId="urn:microsoft.com/office/officeart/2005/8/layout/process2" loCatId="process" qsTypeId="urn:microsoft.com/office/officeart/2005/8/quickstyle/simple5" qsCatId="simple" csTypeId="urn:microsoft.com/office/officeart/2005/8/colors/accent3_5" csCatId="accent3" phldr="1"/>
      <dgm:spPr/>
    </dgm:pt>
    <dgm:pt modelId="{53610504-AB90-7F43-B33E-559424F65A0E}">
      <dgm:prSet phldrT="[Text]" custT="1"/>
      <dgm:spPr>
        <a:gradFill rotWithShape="0">
          <a:gsLst>
            <a:gs pos="97000">
              <a:srgbClr val="008000">
                <a:alpha val="90000"/>
              </a:srgbClr>
            </a:gs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  <a:ln w="15875">
          <a:solidFill>
            <a:schemeClr val="tx1"/>
          </a:solidFill>
        </a:ln>
      </dgm:spPr>
      <dgm:t>
        <a:bodyPr/>
        <a:lstStyle/>
        <a:p>
          <a:r>
            <a:rPr lang="en-US" sz="5400" b="1" baseline="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j-lt"/>
            </a:rPr>
            <a:t>Empathic</a:t>
          </a:r>
        </a:p>
      </dgm:t>
    </dgm:pt>
    <dgm:pt modelId="{42279E75-32D1-3A45-8B14-D73B1729222B}" type="parTrans" cxnId="{AA4F8664-2D16-A043-87E0-D3272E10B68C}">
      <dgm:prSet/>
      <dgm:spPr/>
      <dgm:t>
        <a:bodyPr/>
        <a:lstStyle/>
        <a:p>
          <a:endParaRPr lang="en-US"/>
        </a:p>
      </dgm:t>
    </dgm:pt>
    <dgm:pt modelId="{80573CF7-DAEC-AF41-B76F-F9B2D2229365}" type="sibTrans" cxnId="{AA4F8664-2D16-A043-87E0-D3272E10B68C}">
      <dgm:prSet/>
      <dgm:spPr>
        <a:gradFill flip="none" rotWithShape="1">
          <a:gsLst>
            <a:gs pos="2100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3588"/>
            </a:spcAft>
          </a:pPr>
          <a:endParaRPr lang="en-US" dirty="0"/>
        </a:p>
      </dgm:t>
    </dgm:pt>
    <dgm:pt modelId="{163FFF7C-A750-AF44-9863-B36802B70B5A}">
      <dgm:prSet phldrT="[Text]" custT="1"/>
      <dgm:spPr>
        <a:gradFill rotWithShape="0">
          <a:gsLst>
            <a:gs pos="0">
              <a:srgbClr val="008000">
                <a:alpha val="80000"/>
              </a:srgbClr>
            </a:gs>
            <a:gs pos="49000">
              <a:schemeClr val="accent3">
                <a:alpha val="90000"/>
                <a:hueOff val="0"/>
                <a:satOff val="0"/>
                <a:lumOff val="0"/>
                <a:alphaOff val="-10000"/>
                <a:tint val="86000"/>
                <a:satMod val="11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tint val="50000"/>
                <a:satMod val="150000"/>
              </a:schemeClr>
            </a:gs>
          </a:gsLst>
        </a:gradFill>
        <a:ln w="15875">
          <a:solidFill>
            <a:schemeClr val="tx1"/>
          </a:solidFill>
        </a:ln>
      </dgm:spPr>
      <dgm:t>
        <a:bodyPr/>
        <a:lstStyle/>
        <a:p>
          <a:r>
            <a:rPr lang="en-US" sz="5400" b="1" baseline="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j-lt"/>
            </a:rPr>
            <a:t>Attentive</a:t>
          </a:r>
          <a:endParaRPr lang="en-US" sz="5400" b="1" baseline="0" dirty="0">
            <a:ln>
              <a:solidFill>
                <a:schemeClr val="bg1"/>
              </a:solidFill>
            </a:ln>
            <a:solidFill>
              <a:schemeClr val="tx1"/>
            </a:solidFill>
            <a:latin typeface="+mj-lt"/>
          </a:endParaRPr>
        </a:p>
      </dgm:t>
    </dgm:pt>
    <dgm:pt modelId="{F70DDFB3-F5FE-4049-9091-5499FAADC744}" type="parTrans" cxnId="{AD81ACF8-BAFA-3044-A404-A269F1485FAC}">
      <dgm:prSet/>
      <dgm:spPr/>
      <dgm:t>
        <a:bodyPr/>
        <a:lstStyle/>
        <a:p>
          <a:endParaRPr lang="en-US"/>
        </a:p>
      </dgm:t>
    </dgm:pt>
    <dgm:pt modelId="{91ED10A8-FB8E-D846-9074-3C28C5701FFC}" type="sibTrans" cxnId="{AD81ACF8-BAFA-3044-A404-A269F1485FAC}">
      <dgm:prSet/>
      <dgm:spPr>
        <a:gradFill flip="none" rotWithShape="1">
          <a:gsLst>
            <a:gs pos="2100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7E448F8A-BF44-3D49-9E0A-C608269EA7DF}">
      <dgm:prSet phldrT="[Text]" custT="1"/>
      <dgm:spPr>
        <a:gradFill rotWithShape="0">
          <a:gsLst>
            <a:gs pos="0">
              <a:srgbClr val="FF0000"/>
            </a:gs>
            <a:gs pos="8900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</a:gradFill>
        <a:ln w="15875">
          <a:solidFill>
            <a:schemeClr val="tx1"/>
          </a:solidFill>
        </a:ln>
      </dgm:spPr>
      <dgm:t>
        <a:bodyPr/>
        <a:lstStyle/>
        <a:p>
          <a:r>
            <a:rPr lang="en-US" sz="5400" b="1" baseline="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j-lt"/>
            </a:rPr>
            <a:t>Selective</a:t>
          </a:r>
          <a:endParaRPr lang="en-US" sz="5400" b="1" baseline="0" dirty="0">
            <a:ln>
              <a:solidFill>
                <a:schemeClr val="bg1"/>
              </a:solidFill>
            </a:ln>
            <a:solidFill>
              <a:schemeClr val="tx1"/>
            </a:solidFill>
            <a:latin typeface="+mj-lt"/>
          </a:endParaRPr>
        </a:p>
      </dgm:t>
    </dgm:pt>
    <dgm:pt modelId="{DE9D8683-A473-3547-98DE-D989768F7B2F}" type="parTrans" cxnId="{DE954BF4-9699-5340-A788-2761317B0D01}">
      <dgm:prSet/>
      <dgm:spPr/>
      <dgm:t>
        <a:bodyPr/>
        <a:lstStyle/>
        <a:p>
          <a:endParaRPr lang="en-US"/>
        </a:p>
      </dgm:t>
    </dgm:pt>
    <dgm:pt modelId="{2DE93B9A-2A6A-C447-833B-FE1E1298858A}" type="sibTrans" cxnId="{DE954BF4-9699-5340-A788-2761317B0D01}">
      <dgm:prSet/>
      <dgm:spPr>
        <a:gradFill flip="none" rotWithShape="1">
          <a:gsLst>
            <a:gs pos="2100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solidFill>
            <a:schemeClr val="bg1"/>
          </a:solidFill>
        </a:ln>
        <a:scene3d>
          <a:camera prst="orthographicFront">
            <a:rot lat="0" lon="0" rev="1080000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dirty="0"/>
        </a:p>
      </dgm:t>
    </dgm:pt>
    <dgm:pt modelId="{E006596E-BB10-334F-8443-CC895648E82B}">
      <dgm:prSet phldrT="[Text]" custT="1"/>
      <dgm:spPr>
        <a:gradFill rotWithShape="0">
          <a:gsLst>
            <a:gs pos="100000">
              <a:srgbClr val="FF0000"/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</a:gradFill>
        <a:ln w="15875">
          <a:solidFill>
            <a:schemeClr val="tx1"/>
          </a:solidFill>
        </a:ln>
      </dgm:spPr>
      <dgm:t>
        <a:bodyPr/>
        <a:lstStyle/>
        <a:p>
          <a:r>
            <a:rPr lang="en-US" sz="5400" b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j-lt"/>
            </a:rPr>
            <a:t> Ignoring</a:t>
          </a:r>
          <a:endParaRPr lang="en-US" sz="5400" b="1" dirty="0">
            <a:ln>
              <a:solidFill>
                <a:schemeClr val="bg1"/>
              </a:solidFill>
            </a:ln>
            <a:solidFill>
              <a:schemeClr val="tx1"/>
            </a:solidFill>
            <a:latin typeface="+mj-lt"/>
          </a:endParaRPr>
        </a:p>
      </dgm:t>
    </dgm:pt>
    <dgm:pt modelId="{CE50273A-CB08-5247-99D3-7AA860C79F56}" type="parTrans" cxnId="{FC0D0088-AC5E-0544-8E1D-13CADA48BB4D}">
      <dgm:prSet/>
      <dgm:spPr/>
      <dgm:t>
        <a:bodyPr/>
        <a:lstStyle/>
        <a:p>
          <a:endParaRPr lang="en-US"/>
        </a:p>
      </dgm:t>
    </dgm:pt>
    <dgm:pt modelId="{08886ACE-A3FB-D14E-9D6C-9B80321BE252}" type="sibTrans" cxnId="{FC0D0088-AC5E-0544-8E1D-13CADA48BB4D}">
      <dgm:prSet/>
      <dgm:spPr/>
      <dgm:t>
        <a:bodyPr/>
        <a:lstStyle/>
        <a:p>
          <a:endParaRPr lang="en-US"/>
        </a:p>
      </dgm:t>
    </dgm:pt>
    <dgm:pt modelId="{5DE85742-1B7B-E74F-A8E8-35BAF9018C3F}">
      <dgm:prSet phldrT="[Text]" custT="1"/>
      <dgm:spPr>
        <a:gradFill rotWithShape="0">
          <a:gsLst>
            <a:gs pos="70000">
              <a:srgbClr val="FF0000"/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</a:gradFill>
        <a:ln w="15875">
          <a:solidFill>
            <a:schemeClr val="tx1"/>
          </a:solidFill>
        </a:ln>
      </dgm:spPr>
      <dgm:t>
        <a:bodyPr/>
        <a:lstStyle/>
        <a:p>
          <a:r>
            <a:rPr lang="en-US" sz="5400" b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j-lt"/>
            </a:rPr>
            <a:t>Pretending</a:t>
          </a:r>
          <a:endParaRPr lang="en-US" sz="5400" b="1" dirty="0">
            <a:ln>
              <a:solidFill>
                <a:schemeClr val="bg1"/>
              </a:solidFill>
            </a:ln>
            <a:solidFill>
              <a:schemeClr val="tx1"/>
            </a:solidFill>
            <a:latin typeface="+mj-lt"/>
          </a:endParaRPr>
        </a:p>
      </dgm:t>
    </dgm:pt>
    <dgm:pt modelId="{8B453FE0-588E-C740-988C-F4AE8E85D473}" type="parTrans" cxnId="{70EDA016-2C1E-F14E-B73F-3B805AED706B}">
      <dgm:prSet/>
      <dgm:spPr/>
      <dgm:t>
        <a:bodyPr/>
        <a:lstStyle/>
        <a:p>
          <a:endParaRPr lang="en-US"/>
        </a:p>
      </dgm:t>
    </dgm:pt>
    <dgm:pt modelId="{682CFB73-82B9-2F42-A896-BD7AF1D40F73}" type="sibTrans" cxnId="{70EDA016-2C1E-F14E-B73F-3B805AED706B}">
      <dgm:prSet/>
      <dgm:spPr>
        <a:gradFill flip="none" rotWithShape="1">
          <a:gsLst>
            <a:gs pos="2100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solidFill>
            <a:schemeClr val="bg1"/>
          </a:solidFill>
        </a:ln>
        <a:scene3d>
          <a:camera prst="orthographicFront">
            <a:rot lat="0" lon="0" rev="1080000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en-US" dirty="0"/>
        </a:p>
      </dgm:t>
    </dgm:pt>
    <dgm:pt modelId="{89872CAF-3DAF-4E41-8AF5-37A11EBC2818}" type="pres">
      <dgm:prSet presAssocID="{15D557BA-F875-8C46-8FC2-83469CF06FE4}" presName="linearFlow" presStyleCnt="0">
        <dgm:presLayoutVars>
          <dgm:resizeHandles val="exact"/>
        </dgm:presLayoutVars>
      </dgm:prSet>
      <dgm:spPr/>
    </dgm:pt>
    <dgm:pt modelId="{3EEC33FB-1484-3E4A-8280-3D566318F3DA}" type="pres">
      <dgm:prSet presAssocID="{53610504-AB90-7F43-B33E-559424F65A0E}" presName="node" presStyleLbl="node1" presStyleIdx="0" presStyleCnt="5" custScaleX="457156" custScaleY="69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1E575-A93A-8643-926F-2E9BF9DAFD0F}" type="pres">
      <dgm:prSet presAssocID="{80573CF7-DAEC-AF41-B76F-F9B2D2229365}" presName="sibTrans" presStyleLbl="sibTrans2D1" presStyleIdx="0" presStyleCnt="4" custAng="10800000"/>
      <dgm:spPr/>
      <dgm:t>
        <a:bodyPr/>
        <a:lstStyle/>
        <a:p>
          <a:endParaRPr lang="en-US"/>
        </a:p>
      </dgm:t>
    </dgm:pt>
    <dgm:pt modelId="{7531D351-F0B9-4746-84C7-419E97FF335F}" type="pres">
      <dgm:prSet presAssocID="{80573CF7-DAEC-AF41-B76F-F9B2D222936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27F08BE-BEBB-DF43-8A6F-7455402B181E}" type="pres">
      <dgm:prSet presAssocID="{163FFF7C-A750-AF44-9863-B36802B70B5A}" presName="node" presStyleLbl="node1" presStyleIdx="1" presStyleCnt="5" custScaleX="457156" custScaleY="77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E2EE5-8FC3-1A4D-8908-FD07A940A609}" type="pres">
      <dgm:prSet presAssocID="{91ED10A8-FB8E-D846-9074-3C28C5701FFC}" presName="sibTrans" presStyleLbl="sibTrans2D1" presStyleIdx="1" presStyleCnt="4" custAng="10800000"/>
      <dgm:spPr/>
      <dgm:t>
        <a:bodyPr/>
        <a:lstStyle/>
        <a:p>
          <a:endParaRPr lang="en-US"/>
        </a:p>
      </dgm:t>
    </dgm:pt>
    <dgm:pt modelId="{651533E1-9F8A-1E45-9EAB-01AF130F3E06}" type="pres">
      <dgm:prSet presAssocID="{91ED10A8-FB8E-D846-9074-3C28C5701FF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6E1025B-4FEA-904B-93CF-10756CC7A74A}" type="pres">
      <dgm:prSet presAssocID="{7E448F8A-BF44-3D49-9E0A-C608269EA7DF}" presName="node" presStyleLbl="node1" presStyleIdx="2" presStyleCnt="5" custScaleX="457156" custScaleY="81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C7584-17A4-8B43-B876-333804475745}" type="pres">
      <dgm:prSet presAssocID="{2DE93B9A-2A6A-C447-833B-FE1E1298858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547C647-67B7-934D-806B-F4419F8991B1}" type="pres">
      <dgm:prSet presAssocID="{2DE93B9A-2A6A-C447-833B-FE1E1298858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5275AF5-E6BE-AF4C-BA34-29E862E6F933}" type="pres">
      <dgm:prSet presAssocID="{5DE85742-1B7B-E74F-A8E8-35BAF9018C3F}" presName="node" presStyleLbl="node1" presStyleIdx="3" presStyleCnt="5" custScaleX="457156" custScaleY="72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B0071-E585-1A49-953D-EE1506EB0FA4}" type="pres">
      <dgm:prSet presAssocID="{682CFB73-82B9-2F42-A896-BD7AF1D40F7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5787E16-014B-284B-96AE-0E2111871B5D}" type="pres">
      <dgm:prSet presAssocID="{682CFB73-82B9-2F42-A896-BD7AF1D40F7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E889C7D-FCBB-0147-9FBD-20D321A7BEDA}" type="pres">
      <dgm:prSet presAssocID="{E006596E-BB10-334F-8443-CC895648E82B}" presName="node" presStyleLbl="node1" presStyleIdx="4" presStyleCnt="5" custScaleX="457156" custScaleY="66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01CABB-B1DE-B642-9FE2-0A9C9287111D}" type="presOf" srcId="{5DE85742-1B7B-E74F-A8E8-35BAF9018C3F}" destId="{55275AF5-E6BE-AF4C-BA34-29E862E6F933}" srcOrd="0" destOrd="0" presId="urn:microsoft.com/office/officeart/2005/8/layout/process2"/>
    <dgm:cxn modelId="{44E73E61-16D1-914D-A5CF-733476E7CE60}" type="presOf" srcId="{682CFB73-82B9-2F42-A896-BD7AF1D40F73}" destId="{D17B0071-E585-1A49-953D-EE1506EB0FA4}" srcOrd="0" destOrd="0" presId="urn:microsoft.com/office/officeart/2005/8/layout/process2"/>
    <dgm:cxn modelId="{70EDA016-2C1E-F14E-B73F-3B805AED706B}" srcId="{15D557BA-F875-8C46-8FC2-83469CF06FE4}" destId="{5DE85742-1B7B-E74F-A8E8-35BAF9018C3F}" srcOrd="3" destOrd="0" parTransId="{8B453FE0-588E-C740-988C-F4AE8E85D473}" sibTransId="{682CFB73-82B9-2F42-A896-BD7AF1D40F73}"/>
    <dgm:cxn modelId="{269B19DD-F2EA-7C48-A365-1944249F38DE}" type="presOf" srcId="{53610504-AB90-7F43-B33E-559424F65A0E}" destId="{3EEC33FB-1484-3E4A-8280-3D566318F3DA}" srcOrd="0" destOrd="0" presId="urn:microsoft.com/office/officeart/2005/8/layout/process2"/>
    <dgm:cxn modelId="{5AB455BD-986F-014C-89E3-BD0DB1CFB48A}" type="presOf" srcId="{682CFB73-82B9-2F42-A896-BD7AF1D40F73}" destId="{B5787E16-014B-284B-96AE-0E2111871B5D}" srcOrd="1" destOrd="0" presId="urn:microsoft.com/office/officeart/2005/8/layout/process2"/>
    <dgm:cxn modelId="{FC0D0088-AC5E-0544-8E1D-13CADA48BB4D}" srcId="{15D557BA-F875-8C46-8FC2-83469CF06FE4}" destId="{E006596E-BB10-334F-8443-CC895648E82B}" srcOrd="4" destOrd="0" parTransId="{CE50273A-CB08-5247-99D3-7AA860C79F56}" sibTransId="{08886ACE-A3FB-D14E-9D6C-9B80321BE252}"/>
    <dgm:cxn modelId="{974D89FB-3B44-A745-9A3D-F68379532BD4}" type="presOf" srcId="{2DE93B9A-2A6A-C447-833B-FE1E1298858A}" destId="{4547C647-67B7-934D-806B-F4419F8991B1}" srcOrd="1" destOrd="0" presId="urn:microsoft.com/office/officeart/2005/8/layout/process2"/>
    <dgm:cxn modelId="{AD81ACF8-BAFA-3044-A404-A269F1485FAC}" srcId="{15D557BA-F875-8C46-8FC2-83469CF06FE4}" destId="{163FFF7C-A750-AF44-9863-B36802B70B5A}" srcOrd="1" destOrd="0" parTransId="{F70DDFB3-F5FE-4049-9091-5499FAADC744}" sibTransId="{91ED10A8-FB8E-D846-9074-3C28C5701FFC}"/>
    <dgm:cxn modelId="{09AE4460-84C3-D04F-B9A2-5B6A537DF945}" type="presOf" srcId="{E006596E-BB10-334F-8443-CC895648E82B}" destId="{AE889C7D-FCBB-0147-9FBD-20D321A7BEDA}" srcOrd="0" destOrd="0" presId="urn:microsoft.com/office/officeart/2005/8/layout/process2"/>
    <dgm:cxn modelId="{DCE98934-8E81-6646-808D-9C530827C8C5}" type="presOf" srcId="{80573CF7-DAEC-AF41-B76F-F9B2D2229365}" destId="{7531D351-F0B9-4746-84C7-419E97FF335F}" srcOrd="1" destOrd="0" presId="urn:microsoft.com/office/officeart/2005/8/layout/process2"/>
    <dgm:cxn modelId="{1CC109E3-F69D-1240-B270-B435D639F0C4}" type="presOf" srcId="{91ED10A8-FB8E-D846-9074-3C28C5701FFC}" destId="{5ECE2EE5-8FC3-1A4D-8908-FD07A940A609}" srcOrd="0" destOrd="0" presId="urn:microsoft.com/office/officeart/2005/8/layout/process2"/>
    <dgm:cxn modelId="{DE954BF4-9699-5340-A788-2761317B0D01}" srcId="{15D557BA-F875-8C46-8FC2-83469CF06FE4}" destId="{7E448F8A-BF44-3D49-9E0A-C608269EA7DF}" srcOrd="2" destOrd="0" parTransId="{DE9D8683-A473-3547-98DE-D989768F7B2F}" sibTransId="{2DE93B9A-2A6A-C447-833B-FE1E1298858A}"/>
    <dgm:cxn modelId="{7C19DC4A-DFD7-AC44-B3BE-48A4A4FD8BD7}" type="presOf" srcId="{2DE93B9A-2A6A-C447-833B-FE1E1298858A}" destId="{54BC7584-17A4-8B43-B876-333804475745}" srcOrd="0" destOrd="0" presId="urn:microsoft.com/office/officeart/2005/8/layout/process2"/>
    <dgm:cxn modelId="{529CEE46-9D73-824B-A9CD-B73F06E844A5}" type="presOf" srcId="{80573CF7-DAEC-AF41-B76F-F9B2D2229365}" destId="{3941E575-A93A-8643-926F-2E9BF9DAFD0F}" srcOrd="0" destOrd="0" presId="urn:microsoft.com/office/officeart/2005/8/layout/process2"/>
    <dgm:cxn modelId="{AEB5FB01-8E69-C349-9A0C-C772ECBEC38A}" type="presOf" srcId="{7E448F8A-BF44-3D49-9E0A-C608269EA7DF}" destId="{16E1025B-4FEA-904B-93CF-10756CC7A74A}" srcOrd="0" destOrd="0" presId="urn:microsoft.com/office/officeart/2005/8/layout/process2"/>
    <dgm:cxn modelId="{AA4F8664-2D16-A043-87E0-D3272E10B68C}" srcId="{15D557BA-F875-8C46-8FC2-83469CF06FE4}" destId="{53610504-AB90-7F43-B33E-559424F65A0E}" srcOrd="0" destOrd="0" parTransId="{42279E75-32D1-3A45-8B14-D73B1729222B}" sibTransId="{80573CF7-DAEC-AF41-B76F-F9B2D2229365}"/>
    <dgm:cxn modelId="{2975C245-26A7-8640-A6E0-CCB92CB5FC53}" type="presOf" srcId="{91ED10A8-FB8E-D846-9074-3C28C5701FFC}" destId="{651533E1-9F8A-1E45-9EAB-01AF130F3E06}" srcOrd="1" destOrd="0" presId="urn:microsoft.com/office/officeart/2005/8/layout/process2"/>
    <dgm:cxn modelId="{CAFA491C-34A8-854E-B66B-AA3B6A42C929}" type="presOf" srcId="{163FFF7C-A750-AF44-9863-B36802B70B5A}" destId="{327F08BE-BEBB-DF43-8A6F-7455402B181E}" srcOrd="0" destOrd="0" presId="urn:microsoft.com/office/officeart/2005/8/layout/process2"/>
    <dgm:cxn modelId="{5491C811-BA50-D84F-BC11-D503779C2F9F}" type="presOf" srcId="{15D557BA-F875-8C46-8FC2-83469CF06FE4}" destId="{89872CAF-3DAF-4E41-8AF5-37A11EBC2818}" srcOrd="0" destOrd="0" presId="urn:microsoft.com/office/officeart/2005/8/layout/process2"/>
    <dgm:cxn modelId="{D9721C0B-4C7F-9642-9402-FC1E485718CE}" type="presParOf" srcId="{89872CAF-3DAF-4E41-8AF5-37A11EBC2818}" destId="{3EEC33FB-1484-3E4A-8280-3D566318F3DA}" srcOrd="0" destOrd="0" presId="urn:microsoft.com/office/officeart/2005/8/layout/process2"/>
    <dgm:cxn modelId="{6BAC68B0-CBA4-9649-A617-DFE077762378}" type="presParOf" srcId="{89872CAF-3DAF-4E41-8AF5-37A11EBC2818}" destId="{3941E575-A93A-8643-926F-2E9BF9DAFD0F}" srcOrd="1" destOrd="0" presId="urn:microsoft.com/office/officeart/2005/8/layout/process2"/>
    <dgm:cxn modelId="{5F6ADDC5-9AA4-A64A-B201-6161238943B2}" type="presParOf" srcId="{3941E575-A93A-8643-926F-2E9BF9DAFD0F}" destId="{7531D351-F0B9-4746-84C7-419E97FF335F}" srcOrd="0" destOrd="0" presId="urn:microsoft.com/office/officeart/2005/8/layout/process2"/>
    <dgm:cxn modelId="{7C73F97D-D4B3-1C4D-8113-03D7822593D4}" type="presParOf" srcId="{89872CAF-3DAF-4E41-8AF5-37A11EBC2818}" destId="{327F08BE-BEBB-DF43-8A6F-7455402B181E}" srcOrd="2" destOrd="0" presId="urn:microsoft.com/office/officeart/2005/8/layout/process2"/>
    <dgm:cxn modelId="{4CF636D8-1518-8E4C-B91D-BCE34161FD59}" type="presParOf" srcId="{89872CAF-3DAF-4E41-8AF5-37A11EBC2818}" destId="{5ECE2EE5-8FC3-1A4D-8908-FD07A940A609}" srcOrd="3" destOrd="0" presId="urn:microsoft.com/office/officeart/2005/8/layout/process2"/>
    <dgm:cxn modelId="{9DBC526D-F9DF-7B40-AE23-BE033057649F}" type="presParOf" srcId="{5ECE2EE5-8FC3-1A4D-8908-FD07A940A609}" destId="{651533E1-9F8A-1E45-9EAB-01AF130F3E06}" srcOrd="0" destOrd="0" presId="urn:microsoft.com/office/officeart/2005/8/layout/process2"/>
    <dgm:cxn modelId="{F634A64E-B0A5-CB46-992D-2BC7343218A8}" type="presParOf" srcId="{89872CAF-3DAF-4E41-8AF5-37A11EBC2818}" destId="{16E1025B-4FEA-904B-93CF-10756CC7A74A}" srcOrd="4" destOrd="0" presId="urn:microsoft.com/office/officeart/2005/8/layout/process2"/>
    <dgm:cxn modelId="{A6012A5C-6C9F-FE47-A6F9-1C0600E702CC}" type="presParOf" srcId="{89872CAF-3DAF-4E41-8AF5-37A11EBC2818}" destId="{54BC7584-17A4-8B43-B876-333804475745}" srcOrd="5" destOrd="0" presId="urn:microsoft.com/office/officeart/2005/8/layout/process2"/>
    <dgm:cxn modelId="{A420D2C4-37AC-C04F-802C-027A5FB59106}" type="presParOf" srcId="{54BC7584-17A4-8B43-B876-333804475745}" destId="{4547C647-67B7-934D-806B-F4419F8991B1}" srcOrd="0" destOrd="0" presId="urn:microsoft.com/office/officeart/2005/8/layout/process2"/>
    <dgm:cxn modelId="{DDF66B52-CB1C-BB46-B4BC-9079D5C08557}" type="presParOf" srcId="{89872CAF-3DAF-4E41-8AF5-37A11EBC2818}" destId="{55275AF5-E6BE-AF4C-BA34-29E862E6F933}" srcOrd="6" destOrd="0" presId="urn:microsoft.com/office/officeart/2005/8/layout/process2"/>
    <dgm:cxn modelId="{E6975BAE-69C2-FD48-A9D5-239CA695007E}" type="presParOf" srcId="{89872CAF-3DAF-4E41-8AF5-37A11EBC2818}" destId="{D17B0071-E585-1A49-953D-EE1506EB0FA4}" srcOrd="7" destOrd="0" presId="urn:microsoft.com/office/officeart/2005/8/layout/process2"/>
    <dgm:cxn modelId="{B2DA2CE5-7DDA-994B-8ACB-5980C5EB3CC7}" type="presParOf" srcId="{D17B0071-E585-1A49-953D-EE1506EB0FA4}" destId="{B5787E16-014B-284B-96AE-0E2111871B5D}" srcOrd="0" destOrd="0" presId="urn:microsoft.com/office/officeart/2005/8/layout/process2"/>
    <dgm:cxn modelId="{CD8CAC6F-84C7-464C-BFC0-B9BBF1A42EFB}" type="presParOf" srcId="{89872CAF-3DAF-4E41-8AF5-37A11EBC2818}" destId="{AE889C7D-FCBB-0147-9FBD-20D321A7BEDA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AE24E-4C6D-4C48-B01E-CEC0A335C6D0}" type="doc">
      <dgm:prSet loTypeId="urn:microsoft.com/office/officeart/2005/8/layout/process1" loCatId="" qsTypeId="urn:microsoft.com/office/officeart/2005/8/quickstyle/simple4" qsCatId="simple" csTypeId="urn:microsoft.com/office/officeart/2005/8/colors/accent4_4" csCatId="accent4" phldr="1"/>
      <dgm:spPr/>
    </dgm:pt>
    <dgm:pt modelId="{8C2DED26-A81D-B54E-8C5A-CCA32D80B856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3600" dirty="0" smtClean="0"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rPr>
            <a:t>MIDDLE SCHOOL </a:t>
          </a:r>
          <a:endParaRPr lang="en-US" sz="3600" dirty="0"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latin typeface="Impact"/>
            <a:cs typeface="Impact"/>
          </a:endParaRPr>
        </a:p>
      </dgm:t>
    </dgm:pt>
    <dgm:pt modelId="{4206DA75-EBEC-3740-8F8E-CD7AABA0330A}" type="parTrans" cxnId="{10307B49-2664-934F-A247-FB6C8C2FED07}">
      <dgm:prSet/>
      <dgm:spPr/>
      <dgm:t>
        <a:bodyPr/>
        <a:lstStyle/>
        <a:p>
          <a:endParaRPr lang="en-US"/>
        </a:p>
      </dgm:t>
    </dgm:pt>
    <dgm:pt modelId="{918DCC22-AB07-7F4A-80FD-9965AE03FD27}" type="sibTrans" cxnId="{10307B49-2664-934F-A247-FB6C8C2FED07}">
      <dgm:prSet/>
      <dgm:spPr>
        <a:gradFill flip="none" rotWithShape="0">
          <a:gsLst>
            <a:gs pos="0">
              <a:srgbClr val="008000"/>
            </a:gs>
            <a:gs pos="100000">
              <a:schemeClr val="accent3">
                <a:lumMod val="60000"/>
                <a:lumOff val="40000"/>
              </a:schemeClr>
            </a:gs>
          </a:gsLst>
          <a:lin ang="0" scaled="1"/>
          <a:tileRect/>
        </a:gra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35DA6EE-6DAC-C84D-AEB3-771F4738AFDF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3600" dirty="0" smtClean="0"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rPr>
            <a:t>HIGH SCHOOL</a:t>
          </a:r>
          <a:endParaRPr lang="en-US" sz="3600" dirty="0"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latin typeface="Impact"/>
            <a:cs typeface="Impact"/>
          </a:endParaRPr>
        </a:p>
      </dgm:t>
    </dgm:pt>
    <dgm:pt modelId="{33DE9889-3DCA-EF44-A092-3AD743793C69}" type="parTrans" cxnId="{9B687024-1BEE-BD4F-8462-E94173C5A6DD}">
      <dgm:prSet/>
      <dgm:spPr/>
      <dgm:t>
        <a:bodyPr/>
        <a:lstStyle/>
        <a:p>
          <a:endParaRPr lang="en-US"/>
        </a:p>
      </dgm:t>
    </dgm:pt>
    <dgm:pt modelId="{01C50111-342B-6E47-A941-39E9CAC85EB9}" type="sibTrans" cxnId="{9B687024-1BEE-BD4F-8462-E94173C5A6DD}">
      <dgm:prSet/>
      <dgm:spPr>
        <a:gradFill flip="none" rotWithShape="0">
          <a:gsLst>
            <a:gs pos="0">
              <a:srgbClr val="008000"/>
            </a:gs>
            <a:gs pos="100000">
              <a:schemeClr val="accent3">
                <a:lumMod val="60000"/>
                <a:lumOff val="40000"/>
              </a:schemeClr>
            </a:gs>
          </a:gsLst>
          <a:lin ang="0" scaled="1"/>
          <a:tileRect/>
        </a:gra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2F250EE7-CBF8-4644-85D4-6833BC8D7563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3200" dirty="0" smtClean="0"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</a:rPr>
            <a:t> </a:t>
          </a:r>
          <a:r>
            <a:rPr lang="en-US" sz="3600" dirty="0" smtClean="0"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rPr>
            <a:t>COLLEGE</a:t>
          </a:r>
          <a:endParaRPr lang="en-US" sz="3600" dirty="0"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latin typeface="Impact"/>
            <a:cs typeface="Impact"/>
          </a:endParaRPr>
        </a:p>
      </dgm:t>
    </dgm:pt>
    <dgm:pt modelId="{E1C27BEC-FE7D-154D-9F65-F78A51413C9C}" type="parTrans" cxnId="{6ECFD6C1-6D32-9B4D-86F9-4747A31C033A}">
      <dgm:prSet/>
      <dgm:spPr/>
      <dgm:t>
        <a:bodyPr/>
        <a:lstStyle/>
        <a:p>
          <a:endParaRPr lang="en-US"/>
        </a:p>
      </dgm:t>
    </dgm:pt>
    <dgm:pt modelId="{5389A945-95AE-B84B-A1AE-60241F3EEA82}" type="sibTrans" cxnId="{6ECFD6C1-6D32-9B4D-86F9-4747A31C033A}">
      <dgm:prSet/>
      <dgm:spPr/>
      <dgm:t>
        <a:bodyPr/>
        <a:lstStyle/>
        <a:p>
          <a:endParaRPr lang="en-US"/>
        </a:p>
      </dgm:t>
    </dgm:pt>
    <dgm:pt modelId="{4A05F4AB-4F90-1143-8556-C8C43CFA9931}" type="pres">
      <dgm:prSet presAssocID="{4CBAE24E-4C6D-4C48-B01E-CEC0A335C6D0}" presName="Name0" presStyleCnt="0">
        <dgm:presLayoutVars>
          <dgm:dir/>
          <dgm:resizeHandles val="exact"/>
        </dgm:presLayoutVars>
      </dgm:prSet>
      <dgm:spPr/>
    </dgm:pt>
    <dgm:pt modelId="{F32A868D-0DEE-BF44-A4EC-4BC14FB25300}" type="pres">
      <dgm:prSet presAssocID="{8C2DED26-A81D-B54E-8C5A-CCA32D80B856}" presName="node" presStyleLbl="node1" presStyleIdx="0" presStyleCnt="3" custScaleX="90037" custScaleY="81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9827E-5406-C642-8134-B4FE30DE612A}" type="pres">
      <dgm:prSet presAssocID="{918DCC22-AB07-7F4A-80FD-9965AE03FD27}" presName="sibTrans" presStyleLbl="sibTrans2D1" presStyleIdx="0" presStyleCnt="2" custScaleX="126961"/>
      <dgm:spPr/>
      <dgm:t>
        <a:bodyPr/>
        <a:lstStyle/>
        <a:p>
          <a:endParaRPr lang="en-US"/>
        </a:p>
      </dgm:t>
    </dgm:pt>
    <dgm:pt modelId="{B3260DAC-D661-B24E-997A-16ADD1169412}" type="pres">
      <dgm:prSet presAssocID="{918DCC22-AB07-7F4A-80FD-9965AE03FD2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086AAD0-1AF5-DA4D-8126-AFC068DA8D74}" type="pres">
      <dgm:prSet presAssocID="{D35DA6EE-6DAC-C84D-AEB3-771F4738AFDF}" presName="node" presStyleLbl="node1" presStyleIdx="1" presStyleCnt="3" custScaleX="129138" custScaleY="81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8808C-7C56-254B-8B7C-AEAB9A247CA5}" type="pres">
      <dgm:prSet presAssocID="{01C50111-342B-6E47-A941-39E9CAC85EB9}" presName="sibTrans" presStyleLbl="sibTrans2D1" presStyleIdx="1" presStyleCnt="2" custScaleX="126961"/>
      <dgm:spPr/>
      <dgm:t>
        <a:bodyPr/>
        <a:lstStyle/>
        <a:p>
          <a:endParaRPr lang="en-US"/>
        </a:p>
      </dgm:t>
    </dgm:pt>
    <dgm:pt modelId="{460FEC4C-D908-0743-B3D0-661E42486DFE}" type="pres">
      <dgm:prSet presAssocID="{01C50111-342B-6E47-A941-39E9CAC85EB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D2A0DD8-ECD2-BC4C-900F-2783F6FB30D1}" type="pres">
      <dgm:prSet presAssocID="{2F250EE7-CBF8-4644-85D4-6833BC8D7563}" presName="node" presStyleLbl="node1" presStyleIdx="2" presStyleCnt="3" custScaleX="86780" custScaleY="8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93A50-E5EB-064A-8270-028AED51FBF3}" type="presOf" srcId="{4CBAE24E-4C6D-4C48-B01E-CEC0A335C6D0}" destId="{4A05F4AB-4F90-1143-8556-C8C43CFA9931}" srcOrd="0" destOrd="0" presId="urn:microsoft.com/office/officeart/2005/8/layout/process1"/>
    <dgm:cxn modelId="{6ECFD6C1-6D32-9B4D-86F9-4747A31C033A}" srcId="{4CBAE24E-4C6D-4C48-B01E-CEC0A335C6D0}" destId="{2F250EE7-CBF8-4644-85D4-6833BC8D7563}" srcOrd="2" destOrd="0" parTransId="{E1C27BEC-FE7D-154D-9F65-F78A51413C9C}" sibTransId="{5389A945-95AE-B84B-A1AE-60241F3EEA82}"/>
    <dgm:cxn modelId="{042B1286-6E6B-4748-BE77-997EBEC69AED}" type="presOf" srcId="{01C50111-342B-6E47-A941-39E9CAC85EB9}" destId="{460FEC4C-D908-0743-B3D0-661E42486DFE}" srcOrd="1" destOrd="0" presId="urn:microsoft.com/office/officeart/2005/8/layout/process1"/>
    <dgm:cxn modelId="{44FAA253-E31E-8B47-A444-2278FAD36055}" type="presOf" srcId="{918DCC22-AB07-7F4A-80FD-9965AE03FD27}" destId="{CE79827E-5406-C642-8134-B4FE30DE612A}" srcOrd="0" destOrd="0" presId="urn:microsoft.com/office/officeart/2005/8/layout/process1"/>
    <dgm:cxn modelId="{DCF0EEC6-D856-A146-8B4F-B72651D049CA}" type="presOf" srcId="{8C2DED26-A81D-B54E-8C5A-CCA32D80B856}" destId="{F32A868D-0DEE-BF44-A4EC-4BC14FB25300}" srcOrd="0" destOrd="0" presId="urn:microsoft.com/office/officeart/2005/8/layout/process1"/>
    <dgm:cxn modelId="{B5829B5F-775E-694B-9283-E92CF0F6883C}" type="presOf" srcId="{D35DA6EE-6DAC-C84D-AEB3-771F4738AFDF}" destId="{2086AAD0-1AF5-DA4D-8126-AFC068DA8D74}" srcOrd="0" destOrd="0" presId="urn:microsoft.com/office/officeart/2005/8/layout/process1"/>
    <dgm:cxn modelId="{9B687024-1BEE-BD4F-8462-E94173C5A6DD}" srcId="{4CBAE24E-4C6D-4C48-B01E-CEC0A335C6D0}" destId="{D35DA6EE-6DAC-C84D-AEB3-771F4738AFDF}" srcOrd="1" destOrd="0" parTransId="{33DE9889-3DCA-EF44-A092-3AD743793C69}" sibTransId="{01C50111-342B-6E47-A941-39E9CAC85EB9}"/>
    <dgm:cxn modelId="{535B3211-7E67-FA4F-8547-D2594954B409}" type="presOf" srcId="{01C50111-342B-6E47-A941-39E9CAC85EB9}" destId="{73D8808C-7C56-254B-8B7C-AEAB9A247CA5}" srcOrd="0" destOrd="0" presId="urn:microsoft.com/office/officeart/2005/8/layout/process1"/>
    <dgm:cxn modelId="{F852BB97-20A2-7C41-B926-8EB04AAF5309}" type="presOf" srcId="{918DCC22-AB07-7F4A-80FD-9965AE03FD27}" destId="{B3260DAC-D661-B24E-997A-16ADD1169412}" srcOrd="1" destOrd="0" presId="urn:microsoft.com/office/officeart/2005/8/layout/process1"/>
    <dgm:cxn modelId="{10307B49-2664-934F-A247-FB6C8C2FED07}" srcId="{4CBAE24E-4C6D-4C48-B01E-CEC0A335C6D0}" destId="{8C2DED26-A81D-B54E-8C5A-CCA32D80B856}" srcOrd="0" destOrd="0" parTransId="{4206DA75-EBEC-3740-8F8E-CD7AABA0330A}" sibTransId="{918DCC22-AB07-7F4A-80FD-9965AE03FD27}"/>
    <dgm:cxn modelId="{760A05C6-0EF5-784B-8DF8-10D9D0308D0C}" type="presOf" srcId="{2F250EE7-CBF8-4644-85D4-6833BC8D7563}" destId="{8D2A0DD8-ECD2-BC4C-900F-2783F6FB30D1}" srcOrd="0" destOrd="0" presId="urn:microsoft.com/office/officeart/2005/8/layout/process1"/>
    <dgm:cxn modelId="{07AAD1E2-6640-AB42-9D65-7B862BB56D73}" type="presParOf" srcId="{4A05F4AB-4F90-1143-8556-C8C43CFA9931}" destId="{F32A868D-0DEE-BF44-A4EC-4BC14FB25300}" srcOrd="0" destOrd="0" presId="urn:microsoft.com/office/officeart/2005/8/layout/process1"/>
    <dgm:cxn modelId="{51B86BAD-9B11-B44A-A589-A8F9704DBA4E}" type="presParOf" srcId="{4A05F4AB-4F90-1143-8556-C8C43CFA9931}" destId="{CE79827E-5406-C642-8134-B4FE30DE612A}" srcOrd="1" destOrd="0" presId="urn:microsoft.com/office/officeart/2005/8/layout/process1"/>
    <dgm:cxn modelId="{C9BE1A69-B458-0044-921C-9542D68B7E31}" type="presParOf" srcId="{CE79827E-5406-C642-8134-B4FE30DE612A}" destId="{B3260DAC-D661-B24E-997A-16ADD1169412}" srcOrd="0" destOrd="0" presId="urn:microsoft.com/office/officeart/2005/8/layout/process1"/>
    <dgm:cxn modelId="{04405EA6-24E0-5B45-9119-7529B8A5E15B}" type="presParOf" srcId="{4A05F4AB-4F90-1143-8556-C8C43CFA9931}" destId="{2086AAD0-1AF5-DA4D-8126-AFC068DA8D74}" srcOrd="2" destOrd="0" presId="urn:microsoft.com/office/officeart/2005/8/layout/process1"/>
    <dgm:cxn modelId="{35CD2753-07A6-3748-823D-3FA6001AA6E8}" type="presParOf" srcId="{4A05F4AB-4F90-1143-8556-C8C43CFA9931}" destId="{73D8808C-7C56-254B-8B7C-AEAB9A247CA5}" srcOrd="3" destOrd="0" presId="urn:microsoft.com/office/officeart/2005/8/layout/process1"/>
    <dgm:cxn modelId="{54FACC2B-287D-3041-A245-9288044705DB}" type="presParOf" srcId="{73D8808C-7C56-254B-8B7C-AEAB9A247CA5}" destId="{460FEC4C-D908-0743-B3D0-661E42486DFE}" srcOrd="0" destOrd="0" presId="urn:microsoft.com/office/officeart/2005/8/layout/process1"/>
    <dgm:cxn modelId="{ED5250DA-8608-CA47-8485-1A04605303E7}" type="presParOf" srcId="{4A05F4AB-4F90-1143-8556-C8C43CFA9931}" destId="{8D2A0DD8-ECD2-BC4C-900F-2783F6FB30D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C33FB-1484-3E4A-8280-3D566318F3DA}">
      <dsp:nvSpPr>
        <dsp:cNvPr id="0" name=""/>
        <dsp:cNvSpPr/>
      </dsp:nvSpPr>
      <dsp:spPr>
        <a:xfrm>
          <a:off x="0" y="4332"/>
          <a:ext cx="4751831" cy="684500"/>
        </a:xfrm>
        <a:prstGeom prst="roundRect">
          <a:avLst>
            <a:gd name="adj" fmla="val 10000"/>
          </a:avLst>
        </a:prstGeom>
        <a:gradFill rotWithShape="0">
          <a:gsLst>
            <a:gs pos="97000">
              <a:srgbClr val="008000">
                <a:alpha val="90000"/>
              </a:srgbClr>
            </a:gs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path path="circle">
            <a:fillToRect l="50000" t="130000" r="50000" b="-30000"/>
          </a:path>
        </a:gradFill>
        <a:ln w="15875">
          <a:solidFill>
            <a:schemeClr val="tx1"/>
          </a:solidFill>
        </a:ln>
        <a:effectLst>
          <a:outerShdw blurRad="57150" dist="38100" dir="5400000" algn="ctr" rotWithShape="0">
            <a:schemeClr val="accent3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baseline="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j-lt"/>
            </a:rPr>
            <a:t>Empathic</a:t>
          </a:r>
        </a:p>
      </dsp:txBody>
      <dsp:txXfrm>
        <a:off x="20048" y="24380"/>
        <a:ext cx="4711735" cy="644404"/>
      </dsp:txXfrm>
    </dsp:sp>
    <dsp:sp modelId="{3941E575-A93A-8643-926F-2E9BF9DAFD0F}">
      <dsp:nvSpPr>
        <dsp:cNvPr id="0" name=""/>
        <dsp:cNvSpPr/>
      </dsp:nvSpPr>
      <dsp:spPr>
        <a:xfrm rot="16200000">
          <a:off x="2190343" y="713576"/>
          <a:ext cx="371145" cy="44537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2100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solidFill>
            <a:schemeClr val="bg1"/>
          </a:solidFill>
        </a:ln>
        <a:effectLst>
          <a:outerShdw blurRad="57150" dist="38100" dir="5400000" algn="ctr" rotWithShape="0">
            <a:schemeClr val="accent3">
              <a:shade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3588"/>
            </a:spcAft>
          </a:pPr>
          <a:endParaRPr lang="en-US" sz="1800" kern="1200" dirty="0"/>
        </a:p>
      </dsp:txBody>
      <dsp:txXfrm rot="-5400000">
        <a:off x="2242304" y="862034"/>
        <a:ext cx="267224" cy="259802"/>
      </dsp:txXfrm>
    </dsp:sp>
    <dsp:sp modelId="{327F08BE-BEBB-DF43-8A6F-7455402B181E}">
      <dsp:nvSpPr>
        <dsp:cNvPr id="0" name=""/>
        <dsp:cNvSpPr/>
      </dsp:nvSpPr>
      <dsp:spPr>
        <a:xfrm>
          <a:off x="0" y="1183693"/>
          <a:ext cx="4751831" cy="7650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8000">
                <a:alpha val="80000"/>
              </a:srgbClr>
            </a:gs>
            <a:gs pos="49000">
              <a:schemeClr val="accent3">
                <a:alpha val="90000"/>
                <a:hueOff val="0"/>
                <a:satOff val="0"/>
                <a:lumOff val="0"/>
                <a:alphaOff val="-10000"/>
                <a:tint val="86000"/>
                <a:satMod val="11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15875">
          <a:solidFill>
            <a:schemeClr val="tx1"/>
          </a:solidFill>
        </a:ln>
        <a:effectLst>
          <a:outerShdw blurRad="57150" dist="38100" dir="5400000" algn="ctr" rotWithShape="0">
            <a:schemeClr val="accent3">
              <a:alpha val="90000"/>
              <a:hueOff val="0"/>
              <a:satOff val="0"/>
              <a:lumOff val="0"/>
              <a:alphaOff val="-1000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baseline="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j-lt"/>
            </a:rPr>
            <a:t>Attentive</a:t>
          </a:r>
          <a:endParaRPr lang="en-US" sz="5400" b="1" kern="1200" baseline="0" dirty="0">
            <a:ln>
              <a:solidFill>
                <a:schemeClr val="bg1"/>
              </a:solidFill>
            </a:ln>
            <a:solidFill>
              <a:schemeClr val="tx1"/>
            </a:solidFill>
            <a:latin typeface="+mj-lt"/>
          </a:endParaRPr>
        </a:p>
      </dsp:txBody>
      <dsp:txXfrm>
        <a:off x="22406" y="1206099"/>
        <a:ext cx="4707019" cy="720192"/>
      </dsp:txXfrm>
    </dsp:sp>
    <dsp:sp modelId="{5ECE2EE5-8FC3-1A4D-8908-FD07A940A609}">
      <dsp:nvSpPr>
        <dsp:cNvPr id="0" name=""/>
        <dsp:cNvSpPr/>
      </dsp:nvSpPr>
      <dsp:spPr>
        <a:xfrm rot="16200000">
          <a:off x="2190343" y="1973441"/>
          <a:ext cx="371145" cy="44537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2100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solidFill>
            <a:schemeClr val="bg1"/>
          </a:solidFill>
        </a:ln>
        <a:effectLst>
          <a:outerShdw blurRad="57150" dist="38100" dir="5400000" algn="ctr" rotWithShape="0">
            <a:schemeClr val="accent3">
              <a:shade val="90000"/>
              <a:hueOff val="43676"/>
              <a:satOff val="-11032"/>
              <a:lumOff val="1358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2242304" y="2121899"/>
        <a:ext cx="267224" cy="259802"/>
      </dsp:txXfrm>
    </dsp:sp>
    <dsp:sp modelId="{16E1025B-4FEA-904B-93CF-10756CC7A74A}">
      <dsp:nvSpPr>
        <dsp:cNvPr id="0" name=""/>
        <dsp:cNvSpPr/>
      </dsp:nvSpPr>
      <dsp:spPr>
        <a:xfrm>
          <a:off x="0" y="2443558"/>
          <a:ext cx="4751831" cy="80339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8900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path path="circle">
            <a:fillToRect l="50000" t="130000" r="50000" b="-30000"/>
          </a:path>
        </a:gradFill>
        <a:ln w="15875">
          <a:solidFill>
            <a:schemeClr val="tx1"/>
          </a:solidFill>
        </a:ln>
        <a:effectLst>
          <a:outerShdw blurRad="57150" dist="38100" dir="5400000" algn="ctr" rotWithShape="0">
            <a:schemeClr val="accent3">
              <a:alpha val="90000"/>
              <a:hueOff val="0"/>
              <a:satOff val="0"/>
              <a:lumOff val="0"/>
              <a:alphaOff val="-2000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baseline="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j-lt"/>
            </a:rPr>
            <a:t>Selective</a:t>
          </a:r>
          <a:endParaRPr lang="en-US" sz="5400" b="1" kern="1200" baseline="0" dirty="0">
            <a:ln>
              <a:solidFill>
                <a:schemeClr val="bg1"/>
              </a:solidFill>
            </a:ln>
            <a:solidFill>
              <a:schemeClr val="tx1"/>
            </a:solidFill>
            <a:latin typeface="+mj-lt"/>
          </a:endParaRPr>
        </a:p>
      </dsp:txBody>
      <dsp:txXfrm>
        <a:off x="23531" y="2467089"/>
        <a:ext cx="4704769" cy="756333"/>
      </dsp:txXfrm>
    </dsp:sp>
    <dsp:sp modelId="{54BC7584-17A4-8B43-B876-333804475745}">
      <dsp:nvSpPr>
        <dsp:cNvPr id="0" name=""/>
        <dsp:cNvSpPr/>
      </dsp:nvSpPr>
      <dsp:spPr>
        <a:xfrm rot="5400000">
          <a:off x="2190343" y="3271697"/>
          <a:ext cx="371145" cy="44537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2100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solidFill>
            <a:schemeClr val="bg1"/>
          </a:solidFill>
        </a:ln>
        <a:effectLst>
          <a:outerShdw blurRad="57150" dist="38100" dir="5400000" algn="ctr" rotWithShape="0">
            <a:schemeClr val="accent3">
              <a:shade val="90000"/>
              <a:hueOff val="87353"/>
              <a:satOff val="-22065"/>
              <a:lumOff val="2716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1080000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2242304" y="3308812"/>
        <a:ext cx="267224" cy="259802"/>
      </dsp:txXfrm>
    </dsp:sp>
    <dsp:sp modelId="{55275AF5-E6BE-AF4C-BA34-29E862E6F933}">
      <dsp:nvSpPr>
        <dsp:cNvPr id="0" name=""/>
        <dsp:cNvSpPr/>
      </dsp:nvSpPr>
      <dsp:spPr>
        <a:xfrm>
          <a:off x="0" y="3741814"/>
          <a:ext cx="4751831" cy="717082"/>
        </a:xfrm>
        <a:prstGeom prst="roundRect">
          <a:avLst>
            <a:gd name="adj" fmla="val 10000"/>
          </a:avLst>
        </a:prstGeom>
        <a:gradFill rotWithShape="0">
          <a:gsLst>
            <a:gs pos="70000">
              <a:srgbClr val="FF0000"/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path path="circle">
            <a:fillToRect l="50000" t="130000" r="50000" b="-30000"/>
          </a:path>
        </a:gradFill>
        <a:ln w="15875">
          <a:solidFill>
            <a:schemeClr val="tx1"/>
          </a:solidFill>
        </a:ln>
        <a:effectLst>
          <a:outerShdw blurRad="57150" dist="38100" dir="5400000" algn="ctr" rotWithShape="0">
            <a:schemeClr val="accent3">
              <a:alpha val="90000"/>
              <a:hueOff val="0"/>
              <a:satOff val="0"/>
              <a:lumOff val="0"/>
              <a:alphaOff val="-3000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j-lt"/>
            </a:rPr>
            <a:t>Pretending</a:t>
          </a:r>
          <a:endParaRPr lang="en-US" sz="5400" b="1" kern="1200" dirty="0">
            <a:ln>
              <a:solidFill>
                <a:schemeClr val="bg1"/>
              </a:solidFill>
            </a:ln>
            <a:solidFill>
              <a:schemeClr val="tx1"/>
            </a:solidFill>
            <a:latin typeface="+mj-lt"/>
          </a:endParaRPr>
        </a:p>
      </dsp:txBody>
      <dsp:txXfrm>
        <a:off x="21003" y="3762817"/>
        <a:ext cx="4709825" cy="675076"/>
      </dsp:txXfrm>
    </dsp:sp>
    <dsp:sp modelId="{D17B0071-E585-1A49-953D-EE1506EB0FA4}">
      <dsp:nvSpPr>
        <dsp:cNvPr id="0" name=""/>
        <dsp:cNvSpPr/>
      </dsp:nvSpPr>
      <dsp:spPr>
        <a:xfrm rot="5400000">
          <a:off x="2190343" y="4483639"/>
          <a:ext cx="371145" cy="445374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21000">
              <a:srgbClr val="FFFF00"/>
            </a:gs>
            <a:gs pos="100000">
              <a:srgbClr val="FFFFFF"/>
            </a:gs>
          </a:gsLst>
          <a:lin ang="0" scaled="1"/>
          <a:tileRect/>
        </a:gradFill>
        <a:ln>
          <a:solidFill>
            <a:schemeClr val="bg1"/>
          </a:solidFill>
        </a:ln>
        <a:effectLst>
          <a:outerShdw blurRad="57150" dist="38100" dir="5400000" algn="ctr" rotWithShape="0">
            <a:schemeClr val="accent3">
              <a:shade val="90000"/>
              <a:hueOff val="131029"/>
              <a:satOff val="-33097"/>
              <a:lumOff val="4074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1080000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2242304" y="4520754"/>
        <a:ext cx="267224" cy="259802"/>
      </dsp:txXfrm>
    </dsp:sp>
    <dsp:sp modelId="{AE889C7D-FCBB-0147-9FBD-20D321A7BEDA}">
      <dsp:nvSpPr>
        <dsp:cNvPr id="0" name=""/>
        <dsp:cNvSpPr/>
      </dsp:nvSpPr>
      <dsp:spPr>
        <a:xfrm>
          <a:off x="0" y="4953757"/>
          <a:ext cx="4751831" cy="662212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FF0000"/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path path="circle">
            <a:fillToRect l="50000" t="130000" r="50000" b="-30000"/>
          </a:path>
        </a:gradFill>
        <a:ln w="15875">
          <a:solidFill>
            <a:schemeClr val="tx1"/>
          </a:solidFill>
        </a:ln>
        <a:effectLst>
          <a:outerShdw blurRad="57150" dist="38100" dir="5400000" algn="ctr" rotWithShape="0">
            <a:schemeClr val="accent3">
              <a:alpha val="90000"/>
              <a:hueOff val="0"/>
              <a:satOff val="0"/>
              <a:lumOff val="0"/>
              <a:alphaOff val="-4000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+mj-lt"/>
            </a:rPr>
            <a:t> Ignoring</a:t>
          </a:r>
          <a:endParaRPr lang="en-US" sz="5400" b="1" kern="1200" dirty="0">
            <a:ln>
              <a:solidFill>
                <a:schemeClr val="bg1"/>
              </a:solidFill>
            </a:ln>
            <a:solidFill>
              <a:schemeClr val="tx1"/>
            </a:solidFill>
            <a:latin typeface="+mj-lt"/>
          </a:endParaRPr>
        </a:p>
      </dsp:txBody>
      <dsp:txXfrm>
        <a:off x="19396" y="4973153"/>
        <a:ext cx="4713039" cy="623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A868D-0DEE-BF44-A4EC-4BC14FB25300}">
      <dsp:nvSpPr>
        <dsp:cNvPr id="0" name=""/>
        <dsp:cNvSpPr/>
      </dsp:nvSpPr>
      <dsp:spPr>
        <a:xfrm>
          <a:off x="9616" y="149832"/>
          <a:ext cx="2066937" cy="1204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shade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tx1"/>
          </a:solidFill>
        </a:ln>
        <a:effectLst>
          <a:outerShdw blurRad="57150" dist="38100" dir="5400000" algn="ctr" rotWithShape="0">
            <a:schemeClr val="accent4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rPr>
            <a:t>MIDDLE SCHOOL </a:t>
          </a:r>
          <a:endParaRPr lang="en-US" sz="3600" kern="1200" dirty="0"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latin typeface="Impact"/>
            <a:cs typeface="Impact"/>
          </a:endParaRPr>
        </a:p>
      </dsp:txBody>
      <dsp:txXfrm>
        <a:off x="44891" y="185107"/>
        <a:ext cx="1996387" cy="1133824"/>
      </dsp:txXfrm>
    </dsp:sp>
    <dsp:sp modelId="{CE79827E-5406-C642-8134-B4FE30DE612A}">
      <dsp:nvSpPr>
        <dsp:cNvPr id="0" name=""/>
        <dsp:cNvSpPr/>
      </dsp:nvSpPr>
      <dsp:spPr>
        <a:xfrm>
          <a:off x="2240512" y="467358"/>
          <a:ext cx="617891" cy="569322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008000"/>
            </a:gs>
            <a:gs pos="100000">
              <a:schemeClr val="accent3">
                <a:lumMod val="60000"/>
                <a:lumOff val="40000"/>
              </a:schemeClr>
            </a:gs>
          </a:gsLst>
          <a:lin ang="0" scaled="1"/>
          <a:tileRect/>
        </a:gradFill>
        <a:ln>
          <a:solidFill>
            <a:schemeClr val="tx1"/>
          </a:solidFill>
        </a:ln>
        <a:effectLst>
          <a:outerShdw blurRad="57150" dist="38100" dir="5400000" algn="ctr" rotWithShape="0">
            <a:schemeClr val="accent4">
              <a:shade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240512" y="581222"/>
        <a:ext cx="447094" cy="341594"/>
      </dsp:txXfrm>
    </dsp:sp>
    <dsp:sp modelId="{2086AAD0-1AF5-DA4D-8126-AFC068DA8D74}">
      <dsp:nvSpPr>
        <dsp:cNvPr id="0" name=""/>
        <dsp:cNvSpPr/>
      </dsp:nvSpPr>
      <dsp:spPr>
        <a:xfrm>
          <a:off x="2994815" y="149832"/>
          <a:ext cx="2964561" cy="1204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-398870"/>
                <a:satOff val="-25776"/>
                <a:lumOff val="32617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shade val="50000"/>
                <a:hueOff val="-398870"/>
                <a:satOff val="-25776"/>
                <a:lumOff val="32617"/>
                <a:alphaOff val="0"/>
                <a:tint val="86000"/>
                <a:satMod val="115000"/>
              </a:schemeClr>
            </a:gs>
            <a:gs pos="100000">
              <a:schemeClr val="accent4">
                <a:shade val="50000"/>
                <a:hueOff val="-398870"/>
                <a:satOff val="-25776"/>
                <a:lumOff val="3261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tx1"/>
          </a:solidFill>
        </a:ln>
        <a:effectLst>
          <a:outerShdw blurRad="57150" dist="38100" dir="5400000" algn="ctr" rotWithShape="0">
            <a:schemeClr val="accent4">
              <a:shade val="50000"/>
              <a:hueOff val="-398870"/>
              <a:satOff val="-25776"/>
              <a:lumOff val="3261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rPr>
            <a:t>HIGH SCHOOL</a:t>
          </a:r>
          <a:endParaRPr lang="en-US" sz="3600" kern="1200" dirty="0"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latin typeface="Impact"/>
            <a:cs typeface="Impact"/>
          </a:endParaRPr>
        </a:p>
      </dsp:txBody>
      <dsp:txXfrm>
        <a:off x="3030090" y="185107"/>
        <a:ext cx="2894011" cy="1133824"/>
      </dsp:txXfrm>
    </dsp:sp>
    <dsp:sp modelId="{73D8808C-7C56-254B-8B7C-AEAB9A247CA5}">
      <dsp:nvSpPr>
        <dsp:cNvPr id="0" name=""/>
        <dsp:cNvSpPr/>
      </dsp:nvSpPr>
      <dsp:spPr>
        <a:xfrm>
          <a:off x="6123335" y="467358"/>
          <a:ext cx="617891" cy="569322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008000"/>
            </a:gs>
            <a:gs pos="100000">
              <a:schemeClr val="accent3">
                <a:lumMod val="60000"/>
                <a:lumOff val="40000"/>
              </a:schemeClr>
            </a:gs>
          </a:gsLst>
          <a:lin ang="0" scaled="1"/>
          <a:tileRect/>
        </a:gradFill>
        <a:ln>
          <a:solidFill>
            <a:schemeClr val="tx1"/>
          </a:solidFill>
        </a:ln>
        <a:effectLst>
          <a:outerShdw blurRad="57150" dist="38100" dir="5400000" algn="ctr" rotWithShape="0">
            <a:schemeClr val="accent4">
              <a:shade val="90000"/>
              <a:hueOff val="-619112"/>
              <a:satOff val="-36165"/>
              <a:lumOff val="40859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6123335" y="581222"/>
        <a:ext cx="447094" cy="341594"/>
      </dsp:txXfrm>
    </dsp:sp>
    <dsp:sp modelId="{8D2A0DD8-ECD2-BC4C-900F-2783F6FB30D1}">
      <dsp:nvSpPr>
        <dsp:cNvPr id="0" name=""/>
        <dsp:cNvSpPr/>
      </dsp:nvSpPr>
      <dsp:spPr>
        <a:xfrm>
          <a:off x="6877638" y="163171"/>
          <a:ext cx="1992168" cy="117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-398870"/>
                <a:satOff val="-25776"/>
                <a:lumOff val="32617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shade val="50000"/>
                <a:hueOff val="-398870"/>
                <a:satOff val="-25776"/>
                <a:lumOff val="32617"/>
                <a:alphaOff val="0"/>
                <a:tint val="86000"/>
                <a:satMod val="115000"/>
              </a:schemeClr>
            </a:gs>
            <a:gs pos="100000">
              <a:schemeClr val="accent4">
                <a:shade val="50000"/>
                <a:hueOff val="-398870"/>
                <a:satOff val="-25776"/>
                <a:lumOff val="3261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solidFill>
            <a:schemeClr val="tx1"/>
          </a:solidFill>
        </a:ln>
        <a:effectLst>
          <a:outerShdw blurRad="57150" dist="38100" dir="5400000" algn="ctr" rotWithShape="0">
            <a:schemeClr val="accent4">
              <a:shade val="50000"/>
              <a:hueOff val="-398870"/>
              <a:satOff val="-25776"/>
              <a:lumOff val="32617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</a:rPr>
            <a:t> </a:t>
          </a:r>
          <a:r>
            <a:rPr lang="en-US" sz="3600" kern="1200" dirty="0" smtClean="0"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rPr>
            <a:t>COLLEGE</a:t>
          </a:r>
          <a:endParaRPr lang="en-US" sz="3600" kern="1200" dirty="0"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latin typeface="Impact"/>
            <a:cs typeface="Impact"/>
          </a:endParaRPr>
        </a:p>
      </dsp:txBody>
      <dsp:txXfrm>
        <a:off x="6912132" y="197665"/>
        <a:ext cx="1923180" cy="1108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5D7D5-16EF-D54B-AB31-046805BE53E2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1ABA-4ABA-584E-AAB0-57F415041D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2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D2C6C-D217-A241-ADBB-68E27C9F271B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DC732-7C61-C647-9B19-6E3714532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7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732-7C61-C647-9B19-6E3714532D9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7375C-5472-8F45-A874-F7642E4DA72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C732-7C61-C647-9B19-6E3714532D9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7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8F86-34B5-F043-B6CD-F1578451654F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60D7-F9FB-574C-827E-856E6F6580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8F86-34B5-F043-B6CD-F1578451654F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60D7-F9FB-574C-827E-856E6F6580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8F86-34B5-F043-B6CD-F1578451654F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60D7-F9FB-574C-827E-856E6F6580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8F86-34B5-F043-B6CD-F1578451654F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60D7-F9FB-574C-827E-856E6F6580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8F86-34B5-F043-B6CD-F1578451654F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60D7-F9FB-574C-827E-856E6F6580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8F86-34B5-F043-B6CD-F1578451654F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60D7-F9FB-574C-827E-856E6F6580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8F86-34B5-F043-B6CD-F1578451654F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60D7-F9FB-574C-827E-856E6F6580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8F86-34B5-F043-B6CD-F1578451654F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60D7-F9FB-574C-827E-856E6F6580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8F86-34B5-F043-B6CD-F1578451654F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60D7-F9FB-574C-827E-856E6F6580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8F86-34B5-F043-B6CD-F1578451654F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F860D7-F9FB-574C-827E-856E6F6580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158F86-34B5-F043-B6CD-F1578451654F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F860D7-F9FB-574C-827E-856E6F65801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xmlns:p14="http://schemas.microsoft.com/office/powerpoint/2010/main" spd="med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1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6884"/>
            <a:ext cx="9144000" cy="1446338"/>
          </a:xfrm>
        </p:spPr>
        <p:txBody>
          <a:bodyPr>
            <a:noAutofit/>
            <a:scene3d>
              <a:camera prst="orthographicFront"/>
              <a:lightRig rig="balanced" dir="t">
                <a:rot lat="0" lon="0" rev="0"/>
              </a:lightRig>
            </a:scene3d>
            <a:sp3d prstMaterial="translucentPowder">
              <a:contourClr>
                <a:schemeClr val="tx1"/>
              </a:contourClr>
            </a:sp3d>
          </a:bodyPr>
          <a:lstStyle/>
          <a:p>
            <a:pPr algn="ctr"/>
            <a:r>
              <a:rPr lang="en-US" sz="5400" dirty="0" smtClean="0">
                <a:ln w="9525">
                  <a:solidFill>
                    <a:srgbClr val="000090"/>
                  </a:solidFill>
                </a:ln>
                <a:solidFill>
                  <a:schemeClr val="tx1"/>
                </a:solidFill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Arial Black"/>
                <a:cs typeface="Arial Black"/>
              </a:rPr>
              <a:t>“ACE Program”</a:t>
            </a:r>
            <a:br>
              <a:rPr lang="en-US" sz="5400" dirty="0" smtClean="0">
                <a:ln w="9525">
                  <a:solidFill>
                    <a:srgbClr val="000090"/>
                  </a:solidFill>
                </a:ln>
                <a:solidFill>
                  <a:schemeClr val="tx1"/>
                </a:solidFill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Arial Black"/>
                <a:cs typeface="Arial Black"/>
              </a:rPr>
            </a:br>
            <a:r>
              <a:rPr lang="en-US" sz="2400" dirty="0" smtClean="0">
                <a:ln w="9525">
                  <a:solidFill>
                    <a:srgbClr val="000090"/>
                  </a:solidFill>
                </a:ln>
                <a:solidFill>
                  <a:schemeClr val="tx1"/>
                </a:solidFill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Arial Black"/>
                <a:cs typeface="Arial Black"/>
              </a:rPr>
              <a:t>(Achievement and Commitment to Excellence)</a:t>
            </a:r>
            <a:endParaRPr lang="en-US" sz="2400" dirty="0">
              <a:ln w="9525">
                <a:solidFill>
                  <a:srgbClr val="000090"/>
                </a:solidFill>
              </a:ln>
              <a:solidFill>
                <a:schemeClr val="tx1"/>
              </a:solidFill>
              <a:effectLst>
                <a:outerShdw blurRad="63500" dist="101600" dir="2700000" algn="tl" rotWithShape="0">
                  <a:schemeClr val="bg1">
                    <a:alpha val="43000"/>
                  </a:scheme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3538"/>
            <a:ext cx="9144000" cy="1047523"/>
          </a:xfrm>
        </p:spPr>
        <p:txBody>
          <a:bodyPr>
            <a:normAutofit/>
          </a:bodyPr>
          <a:lstStyle/>
          <a:p>
            <a:pPr lvl="3" algn="l"/>
            <a:r>
              <a:rPr lang="en-US" sz="6000" b="1" dirty="0" smtClean="0">
                <a:ln w="3175">
                  <a:solidFill>
                    <a:srgbClr val="000090"/>
                  </a:solidFill>
                </a:ln>
                <a:solidFill>
                  <a:srgbClr val="FFFFB8"/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Brush Script MT"/>
                <a:cs typeface="Brush Script MT"/>
              </a:rPr>
              <a:t>Welcome to the-</a:t>
            </a:r>
            <a:endParaRPr lang="en-US" sz="6000" b="1" dirty="0">
              <a:ln w="3175">
                <a:solidFill>
                  <a:srgbClr val="000090"/>
                </a:solidFill>
              </a:ln>
              <a:solidFill>
                <a:srgbClr val="FFFFB8"/>
              </a:solidFill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Brush Script MT"/>
              <a:cs typeface="Brush Script M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815217"/>
            <a:ext cx="9144000" cy="798737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300" normalizeH="0" baseline="0" noProof="0" dirty="0">
              <a:ln w="12700">
                <a:solidFill>
                  <a:srgbClr val="0000FF"/>
                </a:solidFill>
              </a:ln>
              <a:effectLst>
                <a:glow rad="101600">
                  <a:srgbClr val="F9FFE1">
                    <a:alpha val="75000"/>
                  </a:srgbClr>
                </a:glow>
                <a:outerShdw blurRad="63500" dist="1016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78" y="4261556"/>
            <a:ext cx="7366000" cy="185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uCare Logo e w-Border.jp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47706" y="1144633"/>
            <a:ext cx="8301750" cy="57414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7706" y="1144633"/>
            <a:ext cx="829629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 smtClean="0">
                <a:ln w="3175">
                  <a:solidFill>
                    <a:schemeClr val="bg1"/>
                  </a:solidFill>
                </a:ln>
                <a:effectLst>
                  <a:glow rad="101600">
                    <a:srgbClr val="ACFFA3">
                      <a:alpha val="75000"/>
                    </a:srgbClr>
                  </a:glow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Building Connections &amp; Relationships</a:t>
            </a:r>
            <a:r>
              <a:rPr lang="en-US" sz="4000" b="1" cap="small" spc="-150" dirty="0" smtClean="0">
                <a:ln w="3175">
                  <a:solidFill>
                    <a:schemeClr val="bg1"/>
                  </a:solidFill>
                </a:ln>
                <a:effectLst>
                  <a:glow rad="101600">
                    <a:srgbClr val="ACFFA3">
                      <a:alpha val="75000"/>
                    </a:srgbClr>
                  </a:glow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:</a:t>
            </a:r>
            <a:r>
              <a:rPr lang="en-US" sz="4000" b="1" spc="-150" dirty="0" smtClean="0">
                <a:ln w="3175">
                  <a:solidFill>
                    <a:schemeClr val="bg1"/>
                  </a:solidFill>
                </a:ln>
                <a:effectLst>
                  <a:glow rad="101600">
                    <a:srgbClr val="ACFFA3">
                      <a:alpha val="75000"/>
                    </a:srgbClr>
                  </a:glow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</a:p>
          <a:p>
            <a:pPr marL="230188" indent="-230188">
              <a:buFont typeface="Arial"/>
              <a:buChar char="•"/>
            </a:pPr>
            <a:r>
              <a:rPr lang="en-US" sz="2800" b="1" spc="-150" dirty="0" smtClean="0">
                <a:ln w="3175"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Student to Student  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b="1" spc="-150" dirty="0" smtClean="0">
                <a:ln w="3175"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Teachers (Adults) to Students</a:t>
            </a:r>
          </a:p>
          <a:p>
            <a:r>
              <a:rPr lang="en-US" sz="4000" b="1" spc="-150" dirty="0" smtClean="0">
                <a:ln w="3175">
                  <a:solidFill>
                    <a:schemeClr val="bg1"/>
                  </a:solidFill>
                </a:ln>
                <a:effectLst>
                  <a:glow rad="101600">
                    <a:srgbClr val="ACFFA3">
                      <a:alpha val="75000"/>
                    </a:srgbClr>
                  </a:glow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Fostering the “3Rs”</a:t>
            </a:r>
            <a:r>
              <a:rPr lang="en-US" sz="4000" b="1" spc="-150" dirty="0" smtClean="0">
                <a:ln w="3175"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: </a:t>
            </a:r>
          </a:p>
          <a:p>
            <a:pPr marL="230188" indent="-230188">
              <a:buFont typeface="Arial"/>
              <a:buChar char="•"/>
            </a:pPr>
            <a:r>
              <a:rPr lang="en-US" sz="2800" b="1" spc="-150" dirty="0" smtClean="0">
                <a:ln w="3175"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Respect </a:t>
            </a:r>
            <a:r>
              <a:rPr lang="en-US" sz="2800" b="1" i="1" spc="-150" dirty="0" smtClean="0">
                <a:ln w="3175"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(self and others) </a:t>
            </a:r>
          </a:p>
          <a:p>
            <a:pPr marL="230188" indent="-230188">
              <a:buFont typeface="Arial"/>
              <a:buChar char="•"/>
            </a:pPr>
            <a:r>
              <a:rPr lang="en-US" sz="2800" b="1" spc="-150" dirty="0" smtClean="0">
                <a:ln w="3175"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Resiliency </a:t>
            </a:r>
            <a:r>
              <a:rPr lang="en-US" sz="2800" b="1" i="1" spc="-150" dirty="0" smtClean="0">
                <a:ln w="3175"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(skills for self-esteem &amp; wise decision-making)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b="1" spc="-150" dirty="0" smtClean="0">
                <a:ln w="3175"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Responsibility</a:t>
            </a:r>
          </a:p>
          <a:p>
            <a:r>
              <a:rPr lang="en-US" sz="4000" b="1" spc="-150" dirty="0" smtClean="0">
                <a:ln w="3175">
                  <a:solidFill>
                    <a:schemeClr val="bg1"/>
                  </a:solidFill>
                </a:ln>
                <a:effectLst>
                  <a:glow rad="101600">
                    <a:srgbClr val="ACFFA3">
                      <a:alpha val="75000"/>
                    </a:srgbClr>
                  </a:glow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Creating a more Positive School Climate:</a:t>
            </a:r>
          </a:p>
          <a:p>
            <a:pPr marL="230188" indent="-230188">
              <a:buFont typeface="Arial"/>
              <a:buChar char="•"/>
            </a:pPr>
            <a:r>
              <a:rPr lang="en-US" sz="2800" b="1" spc="-150" dirty="0" smtClean="0">
                <a:ln w="3175"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Cultivate a more effective learning environment</a:t>
            </a:r>
          </a:p>
          <a:p>
            <a:pPr marL="230188" indent="-230188">
              <a:buFont typeface="Arial"/>
              <a:buChar char="•"/>
            </a:pPr>
            <a:r>
              <a:rPr lang="en-US" sz="2800" b="1" spc="-150" dirty="0" smtClean="0">
                <a:ln w="3175"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Build a sense of comfort &amp; “safety”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658462" y="0"/>
            <a:ext cx="8485536" cy="1144633"/>
          </a:xfrm>
          <a:prstGeom prst="rect">
            <a:avLst/>
          </a:prstGeom>
          <a:gradFill flip="none" rotWithShape="1">
            <a:gsLst>
              <a:gs pos="48000">
                <a:srgbClr val="166E7F">
                  <a:alpha val="60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chemeClr val="bg1"/>
              </a:gs>
              <a:gs pos="24000">
                <a:schemeClr val="bg1">
                  <a:alpha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 ACE</a:t>
            </a:r>
            <a:r>
              <a:rPr kumimoji="0" lang="en-US" sz="5400" b="1" i="0" u="none" strike="noStrike" kern="1200" cap="none" spc="-300" normalizeH="0" noProof="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 PROGRAM</a:t>
            </a:r>
            <a:endParaRPr kumimoji="0" lang="en-US" sz="5400" b="1" i="0" u="none" strike="noStrike" kern="1200" cap="none" spc="-300" normalizeH="0" baseline="0" noProof="0" dirty="0">
              <a:ln>
                <a:solidFill>
                  <a:schemeClr val="bg1"/>
                </a:solidFill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 rot="5400000" flipV="1">
            <a:off x="-3019192" y="3005147"/>
            <a:ext cx="6886090" cy="847706"/>
          </a:xfrm>
          <a:gradFill flip="none" rotWithShape="1">
            <a:gsLst>
              <a:gs pos="48000">
                <a:srgbClr val="166E7F">
                  <a:alpha val="60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chemeClr val="bg1"/>
              </a:gs>
              <a:gs pos="24000">
                <a:schemeClr val="bg1">
                  <a:alpha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Autofit/>
          </a:bodyPr>
          <a:lstStyle/>
          <a:p>
            <a:pPr algn="ctr"/>
            <a:r>
              <a:rPr lang="en-US" sz="4000" spc="-30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KEY OBJECTIVES</a:t>
            </a:r>
            <a:endParaRPr lang="en-US" sz="4000" spc="-300" dirty="0">
              <a:ln>
                <a:solidFill>
                  <a:schemeClr val="bg1"/>
                </a:solidFill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2871532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uCare Logo e w-Border.jp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186" y="0"/>
            <a:ext cx="9149456" cy="6858000"/>
          </a:xfrm>
          <a:prstGeom prst="rect">
            <a:avLst/>
          </a:prstGeom>
        </p:spPr>
      </p:pic>
      <p:pic>
        <p:nvPicPr>
          <p:cNvPr id="11" name="Picture 10" descr="EduCare Logo w-Border.jpg"/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259845" y="268869"/>
            <a:ext cx="1612490" cy="10735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0186" y="1597472"/>
            <a:ext cx="9149456" cy="5111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0900" indent="-628650">
              <a:lnSpc>
                <a:spcPct val="9000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ＭＳ Ｐゴシック" pitchFamily="-105" charset="-128"/>
                <a:cs typeface="Arial Black"/>
              </a:rPr>
              <a:t>SKILL #1</a:t>
            </a: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ＭＳ Ｐゴシック" pitchFamily="-105" charset="-128"/>
                <a:cs typeface="Arial Black"/>
              </a:rPr>
              <a:t>: 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Seeing the Best in Everyone - </a:t>
            </a:r>
            <a:r>
              <a:rPr lang="en-US" sz="3200" b="1" i="1" spc="-15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Honoring</a:t>
            </a:r>
          </a:p>
          <a:p>
            <a:pPr marL="850900" indent="-628650">
              <a:lnSpc>
                <a:spcPct val="9000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ＭＳ Ｐゴシック" pitchFamily="-105" charset="-128"/>
                <a:cs typeface="Arial Black"/>
              </a:rPr>
              <a:t>SKILL #2: 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Positively Reinforcing - </a:t>
            </a:r>
            <a:r>
              <a:rPr lang="en-US" sz="3200" b="1" i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Praising</a:t>
            </a:r>
          </a:p>
          <a:p>
            <a:pPr marL="850900" indent="-628650">
              <a:lnSpc>
                <a:spcPct val="9000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ＭＳ Ｐゴシック" pitchFamily="-105" charset="-128"/>
                <a:cs typeface="Arial Black"/>
              </a:rPr>
              <a:t>SKILL #3:</a:t>
            </a: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ＭＳ Ｐゴシック" pitchFamily="-105" charset="-128"/>
                <a:cs typeface="Arial Black"/>
              </a:rPr>
              <a:t> 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Listening from the Heart</a:t>
            </a:r>
          </a:p>
          <a:p>
            <a:pPr marL="850900" indent="-628650">
              <a:lnSpc>
                <a:spcPct val="90000"/>
              </a:lnSpc>
              <a:tabLst>
                <a:tab pos="798513" algn="l"/>
              </a:tabLst>
            </a:pP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ＭＳ Ｐゴシック" pitchFamily="-105" charset="-128"/>
                <a:cs typeface="Arial Black"/>
              </a:rPr>
              <a:t>SKILL #4: 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The Power of Choice -  </a:t>
            </a:r>
          </a:p>
          <a:p>
            <a:pPr marL="850900" indent="1374775">
              <a:lnSpc>
                <a:spcPct val="9000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sz="2800" b="1" spc="-15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Facilitating youth to be personally responsible</a:t>
            </a:r>
          </a:p>
          <a:p>
            <a:pPr marL="850900" indent="-628650">
              <a:lnSpc>
                <a:spcPct val="9000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ＭＳ Ｐゴシック" pitchFamily="-105" charset="-128"/>
                <a:cs typeface="Arial Black"/>
              </a:rPr>
              <a:t>SKILL #5: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 Resolving Conflict</a:t>
            </a:r>
          </a:p>
          <a:p>
            <a:pPr marL="850900" indent="-628650">
              <a:lnSpc>
                <a:spcPct val="9000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ＭＳ Ｐゴシック" pitchFamily="-105" charset="-128"/>
                <a:cs typeface="Arial Black"/>
              </a:rPr>
              <a:t>SKILL #6: 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Moving from Judgment to Forgiveness</a:t>
            </a:r>
          </a:p>
          <a:p>
            <a:pPr marL="850900" indent="-628650">
              <a:lnSpc>
                <a:spcPct val="9000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ＭＳ Ｐゴシック" pitchFamily="-105" charset="-128"/>
                <a:cs typeface="Arial Black"/>
              </a:rPr>
              <a:t>SKILL #7: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 </a:t>
            </a:r>
            <a:r>
              <a:rPr lang="en-US" sz="3200" b="1" spc="-15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Turning Challenges into </a:t>
            </a: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Learning Opportunities</a:t>
            </a:r>
          </a:p>
          <a:p>
            <a:pPr marL="850900" indent="-628650">
              <a:lnSpc>
                <a:spcPct val="9000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  <a:ea typeface="ＭＳ Ｐゴシック" pitchFamily="-105" charset="-128"/>
                <a:cs typeface="Arial Black"/>
              </a:rPr>
              <a:t>SKILL #8:</a:t>
            </a: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 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Giving and Receiving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67605" y="199811"/>
            <a:ext cx="7276395" cy="1142582"/>
            <a:chOff x="1867605" y="199811"/>
            <a:chExt cx="7276395" cy="1142582"/>
          </a:xfrm>
        </p:grpSpPr>
        <p:sp>
          <p:nvSpPr>
            <p:cNvPr id="9" name="Title 7"/>
            <p:cNvSpPr txBox="1">
              <a:spLocks/>
            </p:cNvSpPr>
            <p:nvPr/>
          </p:nvSpPr>
          <p:spPr>
            <a:xfrm>
              <a:off x="1872335" y="399623"/>
              <a:ext cx="7271665" cy="9427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18288" bIns="0" anchor="b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-30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uLnTx/>
                <a:uFillTx/>
                <a:latin typeface="Abadi MT Condensed Extra Bold"/>
                <a:ea typeface="+mj-ea"/>
                <a:cs typeface="Abadi MT Condensed Extra Bold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-300" normalizeH="0" baseline="0" noProof="0" dirty="0" smtClean="0">
                  <a:ln>
                    <a:solidFill>
                      <a:schemeClr val="bg1"/>
                    </a:solidFill>
                  </a:ln>
                  <a:solidFill>
                    <a:srgbClr val="C8FFFD"/>
                  </a:solidFill>
                  <a:effectLst>
                    <a:outerShdw blurRad="63500" dist="101600" dir="5400000" algn="tl" rotWithShape="0">
                      <a:srgbClr val="800080">
                        <a:alpha val="96000"/>
                      </a:srgbClr>
                    </a:outerShdw>
                  </a:effectLst>
                  <a:uLnTx/>
                  <a:uFillTx/>
                  <a:latin typeface="Abadi MT Condensed Extra Bold"/>
                  <a:ea typeface="+mj-ea"/>
                  <a:cs typeface="Abadi MT Condensed Extra Bold"/>
                </a:rPr>
                <a:t>Heart-Centered Education</a:t>
              </a:r>
              <a:endParaRPr kumimoji="0" lang="en-US" sz="6000" b="1" i="0" u="none" strike="noStrike" kern="1200" cap="none" spc="-300" normalizeH="0" baseline="0" noProof="0" dirty="0">
                <a:ln w="635">
                  <a:noFill/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uLnTx/>
                <a:uFillTx/>
                <a:latin typeface="Abadi MT Condensed Extra Bold"/>
                <a:ea typeface="+mj-ea"/>
                <a:cs typeface="Abadi MT Condensed Extra Bold"/>
              </a:endParaRPr>
            </a:p>
          </p:txBody>
        </p:sp>
        <p:sp>
          <p:nvSpPr>
            <p:cNvPr id="7" name="Title 7"/>
            <p:cNvSpPr txBox="1">
              <a:spLocks/>
            </p:cNvSpPr>
            <p:nvPr/>
          </p:nvSpPr>
          <p:spPr>
            <a:xfrm>
              <a:off x="1867605" y="199811"/>
              <a:ext cx="7271665" cy="3996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18288" bIns="0" anchor="b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-30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uLnTx/>
                <a:uFillTx/>
                <a:latin typeface="Abadi MT Condensed Extra Bold"/>
                <a:ea typeface="+mj-ea"/>
                <a:cs typeface="Abadi MT Condensed Extra Bold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spc="-300" dirty="0" smtClean="0">
                  <a:ln>
                    <a:solidFill>
                      <a:schemeClr val="bg1"/>
                    </a:solidFill>
                  </a:ln>
                  <a:solidFill>
                    <a:srgbClr val="C8FFFD"/>
                  </a:solidFill>
                  <a:effectLst>
                    <a:outerShdw blurRad="63500" dist="101600" dir="5400000" algn="tl" rotWithShape="0">
                      <a:srgbClr val="800080">
                        <a:alpha val="96000"/>
                      </a:srgbClr>
                    </a:outerShdw>
                  </a:effectLst>
                  <a:latin typeface="Arial Black"/>
                  <a:ea typeface="+mj-ea"/>
                  <a:cs typeface="Arial Black"/>
                </a:rPr>
                <a:t>Eight (8) Skills for Practicing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351709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uCare Logo e w-Border.jp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186" y="0"/>
            <a:ext cx="9149456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890395"/>
            <a:ext cx="9143999" cy="94277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HONORING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052" y="2081951"/>
            <a:ext cx="8536799" cy="315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“</a:t>
            </a:r>
            <a:r>
              <a:rPr lang="en-US" sz="5400" b="1" spc="-15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We invoke each other’s potential by our willingness to see the essence of each other.”</a:t>
            </a:r>
          </a:p>
          <a:p>
            <a:pPr algn="r">
              <a:lnSpc>
                <a:spcPct val="90000"/>
              </a:lnSpc>
            </a:pPr>
            <a:r>
              <a:rPr lang="en-US" sz="3600" b="1" i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~ Peter Senge </a:t>
            </a:r>
            <a:endParaRPr lang="en-US" sz="3600" b="1" i="1" dirty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0286365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10186" y="0"/>
            <a:ext cx="9143999" cy="942770"/>
          </a:xfrm>
        </p:spPr>
        <p:txBody>
          <a:bodyPr>
            <a:normAutofit/>
          </a:bodyPr>
          <a:lstStyle/>
          <a:p>
            <a:pPr algn="ctr"/>
            <a:r>
              <a:rPr lang="en-US" sz="6000" spc="-30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FRIENDSHIP PIE</a:t>
            </a:r>
            <a:endParaRPr lang="en-US" sz="6000" spc="-300" dirty="0">
              <a:ln w="635">
                <a:noFill/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6" name="Picture 5" descr="Friendship Pie (Students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811" y="1045745"/>
            <a:ext cx="4152649" cy="56357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 h="127000"/>
          </a:sp3d>
        </p:spPr>
      </p:pic>
    </p:spTree>
    <p:extLst>
      <p:ext uri="{BB962C8B-B14F-4D97-AF65-F5344CB8AC3E}">
        <p14:creationId xmlns:p14="http://schemas.microsoft.com/office/powerpoint/2010/main" val="2053835462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duCare Logo e w-Border.jp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186" y="0"/>
            <a:ext cx="9149456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942770"/>
          </a:xfrm>
        </p:spPr>
        <p:txBody>
          <a:bodyPr>
            <a:normAutofit/>
          </a:bodyPr>
          <a:lstStyle/>
          <a:p>
            <a:pPr algn="ctr"/>
            <a:r>
              <a:rPr lang="en-US" sz="6000" spc="-30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FRIENDSHIP PIE</a:t>
            </a:r>
            <a:endParaRPr lang="en-US" sz="3111" spc="-300" dirty="0">
              <a:ln w="635">
                <a:noFill/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126087"/>
            <a:ext cx="8979064" cy="535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576263">
              <a:lnSpc>
                <a:spcPct val="9000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sz="3600" b="1" u="sng" spc="-300" dirty="0" smtClean="0">
                <a:ln>
                  <a:solidFill>
                    <a:schemeClr val="bg1"/>
                  </a:solidFill>
                </a:ln>
                <a:solidFill>
                  <a:srgbClr val="ACFFA3"/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INSTRUCTIONS</a:t>
            </a: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solidFill>
                  <a:srgbClr val="ACFFA3"/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:</a:t>
            </a:r>
            <a:endParaRPr lang="en-US" sz="3600" b="1" dirty="0" smtClean="0">
              <a:ln>
                <a:solidFill>
                  <a:schemeClr val="bg1"/>
                </a:solidFill>
              </a:ln>
              <a:solidFill>
                <a:srgbClr val="ACFFA3"/>
              </a:solidFill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marL="850900" indent="-628650">
              <a:lnSpc>
                <a:spcPct val="90000"/>
              </a:lnSpc>
              <a:spcAft>
                <a:spcPts val="1200"/>
              </a:spcAft>
              <a:buClr>
                <a:srgbClr val="ACFFA3"/>
              </a:buClr>
              <a:buFont typeface="Wingdings" charset="2"/>
              <a:buChar char=""/>
              <a:tabLst>
                <a:tab pos="798513" algn="l"/>
              </a:tabLst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Place your name at  the bottom of the page</a:t>
            </a:r>
          </a:p>
          <a:p>
            <a:pPr marL="850900" indent="-628650">
              <a:lnSpc>
                <a:spcPct val="90000"/>
              </a:lnSpc>
              <a:spcAft>
                <a:spcPts val="1200"/>
              </a:spcAft>
              <a:buClr>
                <a:srgbClr val="ACFFA3"/>
              </a:buClr>
              <a:buFont typeface="Wingdings" charset="2"/>
              <a:buChar char=""/>
              <a:tabLst>
                <a:tab pos="798513" algn="l"/>
              </a:tabLst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Write one answer in each section on the outside edge of the pie</a:t>
            </a:r>
          </a:p>
          <a:p>
            <a:pPr marL="850900" indent="-628650">
              <a:lnSpc>
                <a:spcPct val="90000"/>
              </a:lnSpc>
              <a:spcAft>
                <a:spcPts val="1200"/>
              </a:spcAft>
              <a:buClr>
                <a:srgbClr val="ACFFA3"/>
              </a:buClr>
              <a:buFont typeface="Wingdings" charset="2"/>
              <a:buChar char=""/>
              <a:tabLst>
                <a:tab pos="798513" algn="l"/>
              </a:tabLst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Mill around the room, exchange papers, and initial each wedge that matches yours; have them initial your wedge as well</a:t>
            </a:r>
          </a:p>
          <a:p>
            <a:pPr marL="850900" indent="-628650">
              <a:lnSpc>
                <a:spcPct val="90000"/>
              </a:lnSpc>
              <a:spcAft>
                <a:spcPts val="1200"/>
              </a:spcAft>
              <a:buClr>
                <a:srgbClr val="ACFFA3"/>
              </a:buClr>
              <a:buFont typeface="Wingdings" charset="2"/>
              <a:buChar char=""/>
              <a:tabLst>
                <a:tab pos="798513" algn="l"/>
              </a:tabLst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Find as many people as possible to exchange papers with</a:t>
            </a:r>
          </a:p>
          <a:p>
            <a:pPr marL="850900" indent="-628650">
              <a:lnSpc>
                <a:spcPct val="90000"/>
              </a:lnSpc>
              <a:buClr>
                <a:srgbClr val="ACFFA3"/>
              </a:buClr>
              <a:buFont typeface="Wingdings" charset="2"/>
              <a:buChar char=""/>
              <a:tabLst>
                <a:tab pos="798513" algn="l"/>
              </a:tabLst>
            </a:pPr>
            <a:r>
              <a:rPr lang="en-US" sz="3200" b="1" i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210442531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uCare Logo e w-Border.jp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47706" y="1144633"/>
            <a:ext cx="8301750" cy="57414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7707" y="1044222"/>
            <a:ext cx="7985850" cy="5803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 algn="just">
              <a:lnSpc>
                <a:spcPct val="90000"/>
              </a:lnSpc>
              <a:spcAft>
                <a:spcPts val="2400"/>
              </a:spcAft>
              <a:buClr>
                <a:srgbClr val="9B0090"/>
              </a:buClr>
              <a:buFont typeface="Wingdings" charset="2"/>
              <a:buChar char="§"/>
            </a:pP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Interactive three-day workshop composed of </a:t>
            </a:r>
            <a:r>
              <a:rPr lang="en-US" sz="3600" b="1" spc="-300" dirty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        	50 - 125  youth with a minimum 10/1 youth-to-adult ratio</a:t>
            </a:r>
          </a:p>
          <a:p>
            <a:pPr marL="344488" indent="-344488" algn="just">
              <a:lnSpc>
                <a:spcPct val="90000"/>
              </a:lnSpc>
              <a:spcAft>
                <a:spcPts val="2400"/>
              </a:spcAft>
              <a:buClr>
                <a:srgbClr val="9B0090"/>
              </a:buClr>
              <a:buFont typeface="Wingdings" charset="2"/>
              <a:buChar char="§"/>
            </a:pP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The larger group is divided into smaller “resource groups” of (7-10 students &amp; one adult) for structured teambuilding and experiential activities.</a:t>
            </a:r>
          </a:p>
          <a:p>
            <a:pPr marL="344488" indent="-344488" algn="just">
              <a:lnSpc>
                <a:spcPct val="90000"/>
              </a:lnSpc>
              <a:spcAft>
                <a:spcPts val="1800"/>
              </a:spcAft>
              <a:buClr>
                <a:srgbClr val="9B0090"/>
              </a:buClr>
              <a:buFont typeface="Wingdings" charset="2"/>
              <a:buChar char="§"/>
            </a:pP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Program is composed of large &amp; small group activities, lecturette &amp; skits, taking place both indoors and outdoors. 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658462" y="0"/>
            <a:ext cx="8485536" cy="1144633"/>
          </a:xfrm>
          <a:prstGeom prst="rect">
            <a:avLst/>
          </a:prstGeom>
          <a:gradFill flip="none" rotWithShape="1">
            <a:gsLst>
              <a:gs pos="48000">
                <a:srgbClr val="166E7F">
                  <a:alpha val="60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chemeClr val="bg1"/>
              </a:gs>
              <a:gs pos="24000">
                <a:schemeClr val="bg1">
                  <a:alpha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0" normalizeH="0" noProof="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 </a:t>
            </a:r>
            <a:r>
              <a:rPr kumimoji="0" lang="en-US" sz="5400" b="1" i="0" u="none" strike="noStrike" kern="1200" cap="none" spc="-30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ACE PROGRAM</a:t>
            </a:r>
            <a:endParaRPr kumimoji="0" lang="en-US" sz="5400" b="1" i="0" u="none" strike="noStrike" kern="1200" cap="none" spc="-300" normalizeH="0" baseline="0" noProof="0" dirty="0">
              <a:ln>
                <a:solidFill>
                  <a:schemeClr val="bg1"/>
                </a:solidFill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 rot="16200000">
            <a:off x="-3019192" y="3019195"/>
            <a:ext cx="6886090" cy="847706"/>
          </a:xfrm>
          <a:gradFill flip="none" rotWithShape="1">
            <a:gsLst>
              <a:gs pos="48000">
                <a:srgbClr val="166E7F">
                  <a:alpha val="60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chemeClr val="bg1"/>
              </a:gs>
              <a:gs pos="24000">
                <a:schemeClr val="bg1">
                  <a:alpha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Autofit/>
          </a:bodyPr>
          <a:lstStyle/>
          <a:p>
            <a:pPr algn="ctr"/>
            <a:r>
              <a:rPr lang="en-US" sz="5400" spc="-30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FORMAT</a:t>
            </a:r>
            <a:endParaRPr lang="en-US" sz="5400" spc="-300" dirty="0">
              <a:ln>
                <a:solidFill>
                  <a:schemeClr val="bg1"/>
                </a:solidFill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2607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uCare Logo e w-Border.jpg"/>
          <p:cNvPicPr>
            <a:picLocks noChangeAspect="1"/>
          </p:cNvPicPr>
          <p:nvPr/>
        </p:nvPicPr>
        <p:blipFill>
          <a:blip r:embed="rId3">
            <a:alphaModFix amt="20000"/>
            <a:lum bright="-100000"/>
          </a:blip>
          <a:stretch>
            <a:fillRect/>
          </a:stretch>
        </p:blipFill>
        <p:spPr>
          <a:xfrm>
            <a:off x="-10186" y="0"/>
            <a:ext cx="9149456" cy="6858000"/>
          </a:xfrm>
          <a:prstGeom prst="rect">
            <a:avLst/>
          </a:prstGeom>
        </p:spPr>
      </p:pic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2057400" y="1066799"/>
          <a:ext cx="4751832" cy="562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Heart 6"/>
          <p:cNvSpPr/>
          <p:nvPr/>
        </p:nvSpPr>
        <p:spPr>
          <a:xfrm>
            <a:off x="914400" y="838200"/>
            <a:ext cx="1905000" cy="1447800"/>
          </a:xfrm>
          <a:prstGeom prst="heart">
            <a:avLst/>
          </a:prstGeom>
          <a:gradFill flip="none" rotWithShape="1">
            <a:gsLst>
              <a:gs pos="8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badi MT Condensed Extra Bold"/>
                <a:cs typeface="Abadi MT Condensed Extra Bold"/>
              </a:rPr>
              <a:t>Listening </a:t>
            </a:r>
            <a:r>
              <a:rPr lang="en-US" sz="2000" i="1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badi MT Condensed Extra Bold"/>
                <a:cs typeface="Abadi MT Condensed Extra Bold"/>
              </a:rPr>
              <a:t>from the </a:t>
            </a:r>
          </a:p>
          <a:p>
            <a:pPr algn="ctr"/>
            <a:r>
              <a:rPr lang="en-US" sz="2800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badi MT Condensed Extra Bold"/>
                <a:cs typeface="Abadi MT Condensed Extra Bold"/>
              </a:rPr>
              <a:t>HEART</a:t>
            </a:r>
            <a:endParaRPr lang="en-US" sz="2800" dirty="0">
              <a:ln w="3175">
                <a:solidFill>
                  <a:schemeClr val="bg1"/>
                </a:solidFill>
              </a:ln>
              <a:solidFill>
                <a:srgbClr val="FFFF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6" name="Title 7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838200"/>
          </a:xfrm>
        </p:spPr>
        <p:txBody>
          <a:bodyPr>
            <a:noAutofit/>
          </a:bodyPr>
          <a:lstStyle/>
          <a:p>
            <a:pPr algn="ctr"/>
            <a:r>
              <a:rPr lang="en-US" sz="6000" spc="-30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LEVELS OF LISTENING</a:t>
            </a:r>
            <a:endParaRPr lang="en-US" sz="6000" spc="-300" dirty="0">
              <a:ln>
                <a:solidFill>
                  <a:schemeClr val="bg1"/>
                </a:solidFill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89C7D-FCBB-0147-9FBD-20D321A7B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E889C7D-FCBB-0147-9FBD-20D321A7B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7B0071-E585-1A49-953D-EE1506EB0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17B0071-E585-1A49-953D-EE1506EB0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275AF5-E6BE-AF4C-BA34-29E862E6F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5275AF5-E6BE-AF4C-BA34-29E862E6F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BC7584-17A4-8B43-B876-333804475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4BC7584-17A4-8B43-B876-333804475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025B-4FEA-904B-93CF-10756CC7A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6E1025B-4FEA-904B-93CF-10756CC7A7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CE2EE5-8FC3-1A4D-8908-FD07A940A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ECE2EE5-8FC3-1A4D-8908-FD07A940A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7F08BE-BEBB-DF43-8A6F-7455402B1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27F08BE-BEBB-DF43-8A6F-7455402B1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41E575-A93A-8643-926F-2E9BF9DAF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941E575-A93A-8643-926F-2E9BF9DAF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EC33FB-1484-3E4A-8280-3D566318F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EEC33FB-1484-3E4A-8280-3D566318F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942770"/>
          </a:xfrm>
        </p:spPr>
        <p:txBody>
          <a:bodyPr>
            <a:normAutofit/>
          </a:bodyPr>
          <a:lstStyle/>
          <a:p>
            <a:pPr algn="ctr"/>
            <a:r>
              <a:rPr lang="en-US" sz="6000" spc="-30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STRENGTH CIRCLES</a:t>
            </a:r>
            <a:endParaRPr lang="en-US" sz="6000" spc="-300" dirty="0">
              <a:ln w="635">
                <a:noFill/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7" name="Picture 6" descr="Strength Circ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784" y="1191556"/>
            <a:ext cx="4049725" cy="5401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 h="127000"/>
          </a:sp3d>
        </p:spPr>
      </p:pic>
    </p:spTree>
    <p:extLst>
      <p:ext uri="{BB962C8B-B14F-4D97-AF65-F5344CB8AC3E}">
        <p14:creationId xmlns:p14="http://schemas.microsoft.com/office/powerpoint/2010/main" val="3428615889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uCare Logo e w-Border.jp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186" y="0"/>
            <a:ext cx="9149456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10186" y="0"/>
            <a:ext cx="9143999" cy="942770"/>
          </a:xfrm>
        </p:spPr>
        <p:txBody>
          <a:bodyPr>
            <a:normAutofit/>
          </a:bodyPr>
          <a:lstStyle/>
          <a:p>
            <a:pPr algn="ctr"/>
            <a:r>
              <a:rPr lang="en-US" sz="6000" spc="-30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STRENGTH CIRCLES</a:t>
            </a:r>
            <a:endParaRPr lang="en-US" sz="3111" spc="-300" dirty="0">
              <a:ln w="635">
                <a:noFill/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186" y="1126086"/>
            <a:ext cx="8979064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576263">
              <a:lnSpc>
                <a:spcPct val="9000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sz="3600" b="1" u="sng" spc="-300" dirty="0" smtClean="0">
                <a:ln>
                  <a:solidFill>
                    <a:schemeClr val="bg1"/>
                  </a:solidFill>
                </a:ln>
                <a:solidFill>
                  <a:srgbClr val="ACFFA3"/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INSTRUCTIONS</a:t>
            </a: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solidFill>
                  <a:srgbClr val="ACFFA3"/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:</a:t>
            </a:r>
            <a:endParaRPr lang="en-US" sz="3600" b="1" dirty="0" smtClean="0">
              <a:ln>
                <a:solidFill>
                  <a:schemeClr val="bg1"/>
                </a:solidFill>
              </a:ln>
              <a:solidFill>
                <a:srgbClr val="ACFFA3"/>
              </a:solidFill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marL="850900" indent="-628650">
              <a:lnSpc>
                <a:spcPct val="90000"/>
              </a:lnSpc>
              <a:spcAft>
                <a:spcPts val="1200"/>
              </a:spcAft>
              <a:buClr>
                <a:srgbClr val="ACFFA3"/>
              </a:buClr>
              <a:buFont typeface="Wingdings" charset="2"/>
              <a:buChar char=""/>
              <a:tabLst>
                <a:tab pos="798513" algn="l"/>
              </a:tabLst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Give your partner your paper. Ask him/her to write the </a:t>
            </a: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effectLst>
                  <a:glow rad="25400">
                    <a:srgbClr val="FFFFB8">
                      <a:alpha val="75000"/>
                    </a:srgbClr>
                  </a:glow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positive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qualities they see in you in the outer circle </a:t>
            </a:r>
          </a:p>
          <a:p>
            <a:pPr marL="850900" indent="-628650">
              <a:lnSpc>
                <a:spcPct val="90000"/>
              </a:lnSpc>
              <a:spcAft>
                <a:spcPts val="1200"/>
              </a:spcAft>
              <a:buClr>
                <a:srgbClr val="ACFFA3"/>
              </a:buClr>
              <a:buFont typeface="Wingdings" charset="2"/>
              <a:buChar char=""/>
              <a:tabLst>
                <a:tab pos="798513" algn="l"/>
              </a:tabLst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Have them share what they wrote and why they wrote it. </a:t>
            </a:r>
          </a:p>
          <a:p>
            <a:pPr marL="850900" indent="-628650">
              <a:lnSpc>
                <a:spcPct val="90000"/>
              </a:lnSpc>
              <a:buClr>
                <a:srgbClr val="ACFFA3"/>
              </a:buClr>
              <a:buFont typeface="Wingdings" charset="2"/>
              <a:buChar char=""/>
              <a:tabLst>
                <a:tab pos="798513" algn="l"/>
              </a:tabLst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Write any additional </a:t>
            </a:r>
            <a:r>
              <a:rPr lang="en-US" sz="3200" b="1" cap="all" dirty="0">
                <a:ln>
                  <a:solidFill>
                    <a:schemeClr val="bg1"/>
                  </a:solidFill>
                </a:ln>
                <a:effectLst>
                  <a:glow rad="25400">
                    <a:srgbClr val="FFFFB8">
                      <a:alpha val="75000"/>
                    </a:srgbClr>
                  </a:glow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positive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qualities you see in yourself in the inner circle </a:t>
            </a:r>
          </a:p>
          <a:p>
            <a:pPr marL="850900" indent="-628650" algn="ctr">
              <a:lnSpc>
                <a:spcPct val="90000"/>
              </a:lnSpc>
              <a:spcAft>
                <a:spcPts val="1200"/>
              </a:spcAft>
              <a:tabLst>
                <a:tab pos="798513" algn="l"/>
              </a:tabLst>
            </a:pPr>
            <a:r>
              <a:rPr lang="en-US" sz="3200" b="1" i="1" dirty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	</a:t>
            </a:r>
            <a:r>
              <a:rPr lang="en-US" sz="2800" b="1" i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(You may rewrite what your partner shared)</a:t>
            </a:r>
          </a:p>
        </p:txBody>
      </p:sp>
    </p:spTree>
    <p:extLst>
      <p:ext uri="{BB962C8B-B14F-4D97-AF65-F5344CB8AC3E}">
        <p14:creationId xmlns:p14="http://schemas.microsoft.com/office/powerpoint/2010/main" val="3479306955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2222"/>
            <a:ext cx="7851648" cy="1058334"/>
          </a:xfrm>
        </p:spPr>
        <p:txBody>
          <a:bodyPr/>
          <a:lstStyle/>
          <a:p>
            <a:pPr lvl="0" algn="ctr">
              <a:defRPr/>
            </a:pPr>
            <a:r>
              <a:rPr lang="en-US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badi MT Condensed Extra Bold"/>
              </a:rPr>
              <a:t>ACE THEMES</a:t>
            </a:r>
            <a:endParaRPr lang="en-US" sz="6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9222"/>
            <a:ext cx="7854696" cy="3753556"/>
          </a:xfrm>
        </p:spPr>
        <p:txBody>
          <a:bodyPr>
            <a:normAutofit fontScale="25000" lnSpcReduction="20000"/>
          </a:bodyPr>
          <a:lstStyle/>
          <a:p>
            <a:pPr marL="635000" indent="-635000" algn="l">
              <a:spcAft>
                <a:spcPts val="1200"/>
              </a:spcAft>
              <a:buClr>
                <a:schemeClr val="hlink"/>
              </a:buClr>
              <a:buSzPct val="110000"/>
              <a:buFont typeface="Wingdings" charset="2"/>
              <a:buChar char=""/>
            </a:pPr>
            <a:r>
              <a:rPr lang="en-US" sz="14400" b="1" dirty="0" smtClean="0">
                <a:effectLst>
                  <a:outerShdw blurRad="50800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badi MT Condensed Light"/>
                <a:cs typeface="Abadi MT Condensed Light"/>
              </a:rPr>
              <a:t>Enhancing Your Self-Image</a:t>
            </a:r>
          </a:p>
          <a:p>
            <a:pPr marL="635000" indent="-635000" algn="l">
              <a:spcAft>
                <a:spcPts val="1200"/>
              </a:spcAft>
              <a:buClr>
                <a:schemeClr val="hlink"/>
              </a:buClr>
              <a:buSzPct val="110000"/>
              <a:buFont typeface="Wingdings" charset="2"/>
              <a:buChar char=""/>
            </a:pPr>
            <a:r>
              <a:rPr lang="en-US" sz="14400" b="1" dirty="0" smtClean="0">
                <a:effectLst>
                  <a:outerShdw blurRad="50800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badi MT Condensed Light"/>
                <a:cs typeface="Abadi MT Condensed Light"/>
              </a:rPr>
              <a:t>Dealing with Emotions</a:t>
            </a:r>
          </a:p>
          <a:p>
            <a:pPr marL="635000" indent="-635000" algn="l">
              <a:spcAft>
                <a:spcPts val="1200"/>
              </a:spcAft>
              <a:buClr>
                <a:schemeClr val="hlink"/>
              </a:buClr>
              <a:buSzPct val="110000"/>
              <a:buFont typeface="Wingdings" charset="2"/>
              <a:buChar char=""/>
            </a:pPr>
            <a:r>
              <a:rPr lang="en-US" sz="14400" b="1" dirty="0" smtClean="0">
                <a:effectLst>
                  <a:outerShdw blurRad="50800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badi MT Condensed Light"/>
                <a:cs typeface="Abadi MT Condensed Light"/>
              </a:rPr>
              <a:t>Importance of Attitude</a:t>
            </a:r>
          </a:p>
          <a:p>
            <a:pPr marL="635000" indent="-635000" algn="l">
              <a:spcAft>
                <a:spcPts val="1200"/>
              </a:spcAft>
              <a:buClr>
                <a:schemeClr val="hlink"/>
              </a:buClr>
              <a:buSzPct val="110000"/>
              <a:buFont typeface="Wingdings" charset="2"/>
              <a:buChar char=""/>
            </a:pPr>
            <a:r>
              <a:rPr lang="en-US" sz="14400" b="1" dirty="0" smtClean="0">
                <a:effectLst>
                  <a:outerShdw blurRad="50800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badi MT Condensed Light"/>
                <a:cs typeface="Abadi MT Condensed Light"/>
              </a:rPr>
              <a:t>Teamwork &amp; Cooperation</a:t>
            </a:r>
          </a:p>
          <a:p>
            <a:pPr marL="635000" indent="-635000" algn="l">
              <a:spcAft>
                <a:spcPts val="1200"/>
              </a:spcAft>
              <a:buClr>
                <a:schemeClr val="hlink"/>
              </a:buClr>
              <a:buSzPct val="110000"/>
              <a:buFont typeface="Wingdings" charset="2"/>
              <a:buChar char=""/>
            </a:pPr>
            <a:r>
              <a:rPr lang="en-US" sz="14400" b="1" dirty="0" smtClean="0">
                <a:effectLst>
                  <a:outerShdw blurRad="50800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badi MT Condensed Light"/>
                <a:cs typeface="Abadi MT Condensed Light"/>
              </a:rPr>
              <a:t>Effective Communication</a:t>
            </a:r>
          </a:p>
          <a:p>
            <a:pPr marL="635000" indent="-635000" algn="l">
              <a:spcAft>
                <a:spcPts val="1200"/>
              </a:spcAft>
              <a:buClr>
                <a:schemeClr val="hlink"/>
              </a:buClr>
              <a:buSzPct val="110000"/>
              <a:buFont typeface="Wingdings" charset="2"/>
              <a:buChar char=""/>
            </a:pPr>
            <a:r>
              <a:rPr lang="en-US" sz="14400" b="1" dirty="0" smtClean="0">
                <a:effectLst>
                  <a:outerShdw blurRad="50800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badi MT Condensed Light"/>
                <a:cs typeface="Abadi MT Condensed Light"/>
              </a:rPr>
              <a:t>Taking Positive Risks</a:t>
            </a:r>
          </a:p>
          <a:p>
            <a:pPr marL="635000" indent="-635000" algn="l">
              <a:spcAft>
                <a:spcPts val="1200"/>
              </a:spcAft>
              <a:buClr>
                <a:schemeClr val="hlink"/>
              </a:buClr>
              <a:buSzPct val="110000"/>
              <a:buFont typeface="Wingdings" charset="2"/>
              <a:buChar char=""/>
            </a:pPr>
            <a:endParaRPr lang="en-US" sz="4100" b="1" dirty="0" smtClean="0">
              <a:effectLst>
                <a:outerShdw blurRad="50800" dist="50800" dir="2700000" algn="tl" rotWithShape="0">
                  <a:srgbClr val="000000">
                    <a:alpha val="80000"/>
                  </a:srgbClr>
                </a:outerShdw>
              </a:effectLst>
              <a:latin typeface="Abadi MT Condensed Light"/>
              <a:cs typeface="Abadi MT Condensed Light"/>
            </a:endParaRPr>
          </a:p>
          <a:p>
            <a:endParaRPr lang="en-US" dirty="0"/>
          </a:p>
        </p:txBody>
      </p:sp>
      <p:pic>
        <p:nvPicPr>
          <p:cNvPr id="7" name="Picture 25" descr="129-2923_IMG"/>
          <p:cNvPicPr>
            <a:picLocks noChangeAspect="1" noChangeArrowheads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 bwMode="auto">
          <a:xfrm>
            <a:off x="5319890" y="2413001"/>
            <a:ext cx="3429000" cy="287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1824594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uCare Logo e w-Border.jpg"/>
          <p:cNvPicPr>
            <a:picLocks noChangeAspect="1"/>
          </p:cNvPicPr>
          <p:nvPr/>
        </p:nvPicPr>
        <p:blipFill>
          <a:blip r:embed="rId2">
            <a:alphaModFix amt="27000"/>
            <a:lum bright="-100000" contrast="-1000"/>
          </a:blip>
          <a:stretch>
            <a:fillRect/>
          </a:stretch>
        </p:blipFill>
        <p:spPr>
          <a:xfrm>
            <a:off x="-10187" y="0"/>
            <a:ext cx="9149456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72334" y="268869"/>
            <a:ext cx="7271665" cy="94277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ABOUT US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EduCare Logo w-Border.jpg"/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259845" y="138115"/>
            <a:ext cx="1612490" cy="10735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844" y="1571284"/>
            <a:ext cx="8879425" cy="6994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Year Founded:</a:t>
            </a:r>
          </a:p>
          <a:p>
            <a:pPr marL="401638" indent="-401638">
              <a:lnSpc>
                <a:spcPct val="90000"/>
              </a:lnSpc>
              <a:spcAft>
                <a:spcPts val="18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8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1990 - Incorporated as a 501c3  Non-Profit Educational Foundation</a:t>
            </a:r>
          </a:p>
          <a:p>
            <a:pPr>
              <a:lnSpc>
                <a:spcPct val="90000"/>
              </a:lnSpc>
            </a:pP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Los Angeles Area Based:</a:t>
            </a:r>
          </a:p>
          <a:p>
            <a:pPr marL="401638" indent="-401638">
              <a:lnSpc>
                <a:spcPct val="90000"/>
              </a:lnSpc>
              <a:spcAft>
                <a:spcPts val="18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Have provided services across the nation &amp; world</a:t>
            </a:r>
          </a:p>
          <a:p>
            <a:pPr>
              <a:lnSpc>
                <a:spcPct val="90000"/>
              </a:lnSpc>
            </a:pP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Number of People Served:</a:t>
            </a:r>
          </a:p>
          <a:p>
            <a:pPr marL="401638" indent="-401638">
              <a:lnSpc>
                <a:spcPct val="90000"/>
              </a:lnSpc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Approximately 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6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0,000 youth</a:t>
            </a:r>
          </a:p>
          <a:p>
            <a:pPr marL="401638" indent="-401638">
              <a:lnSpc>
                <a:spcPct val="90000"/>
              </a:lnSpc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Approximately 40,000 educators &amp; parents</a:t>
            </a:r>
          </a:p>
          <a:p>
            <a:pPr marL="401638" indent="-401638">
              <a:lnSpc>
                <a:spcPct val="90000"/>
              </a:lnSpc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Over 400 school &amp; youth-serving organizations</a:t>
            </a:r>
          </a:p>
          <a:p>
            <a:pPr algn="ctr">
              <a:lnSpc>
                <a:spcPct val="90000"/>
              </a:lnSpc>
            </a:pPr>
            <a:endParaRPr lang="en-US" sz="5400" b="1" dirty="0" smtClean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algn="ctr">
              <a:lnSpc>
                <a:spcPct val="90000"/>
              </a:lnSpc>
            </a:pPr>
            <a:endParaRPr lang="en-US" sz="5400" b="1" dirty="0" smtClean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algn="ctr">
              <a:lnSpc>
                <a:spcPct val="90000"/>
              </a:lnSpc>
            </a:pPr>
            <a:endParaRPr lang="en-US" sz="5400" b="1" dirty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7222"/>
            <a:ext cx="8229600" cy="41373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ACE VIDEO</a:t>
            </a:r>
            <a:endParaRPr lang="en-US" sz="6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" name="Picture 3" descr="EduCare Logo w-Border.jpg"/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259845" y="138115"/>
            <a:ext cx="1612490" cy="10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84913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uCare Logo e w-Border.jpg"/>
          <p:cNvPicPr>
            <a:picLocks noChangeAspect="1"/>
          </p:cNvPicPr>
          <p:nvPr/>
        </p:nvPicPr>
        <p:blipFill>
          <a:blip r:embed="rId2">
            <a:alphaModFix amt="20000"/>
            <a:lum bright="-100000"/>
          </a:blip>
          <a:stretch>
            <a:fillRect/>
          </a:stretch>
        </p:blipFill>
        <p:spPr>
          <a:xfrm>
            <a:off x="-10186" y="0"/>
            <a:ext cx="9149456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67605" y="438202"/>
            <a:ext cx="7271665" cy="942770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 smtClean="0">
                <a:ln w="635">
                  <a:noFill/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STUDENT ADVOCATES </a:t>
            </a:r>
            <a:endParaRPr lang="en-US" sz="4000" dirty="0">
              <a:ln w="635">
                <a:noFill/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EduCare Logo w-Border.jpg"/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259845" y="138115"/>
            <a:ext cx="1612490" cy="10735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3333" y="1790195"/>
            <a:ext cx="8198556" cy="482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40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Serving themselves, each other, their schools, and their communities as they become:</a:t>
            </a:r>
          </a:p>
          <a:p>
            <a:pPr marL="1144588" indent="-738188">
              <a:lnSpc>
                <a:spcPct val="90000"/>
              </a:lnSpc>
              <a:buClr>
                <a:srgbClr val="FFFF00"/>
              </a:buClr>
              <a:buFont typeface="Wingdings" charset="2"/>
              <a:buChar char=""/>
            </a:pPr>
            <a:r>
              <a:rPr lang="en-US" sz="4000" b="1" spc="-300" dirty="0" smtClean="0">
                <a:ln>
                  <a:solidFill>
                    <a:schemeClr val="bg1"/>
                  </a:solidFill>
                </a:ln>
                <a:effectLst>
                  <a:glow rad="50800">
                    <a:srgbClr val="FFFFB8">
                      <a:alpha val="52000"/>
                    </a:srgbClr>
                  </a:glow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Critical Thinkers</a:t>
            </a:r>
          </a:p>
          <a:p>
            <a:pPr marL="1144588" indent="-738188">
              <a:lnSpc>
                <a:spcPct val="90000"/>
              </a:lnSpc>
              <a:buClr>
                <a:srgbClr val="FFFF00"/>
              </a:buClr>
              <a:buFont typeface="Wingdings" charset="2"/>
              <a:buChar char=""/>
            </a:pPr>
            <a:r>
              <a:rPr lang="en-US" sz="4000" b="1" spc="-300" dirty="0" smtClean="0">
                <a:ln>
                  <a:solidFill>
                    <a:schemeClr val="bg1"/>
                  </a:solidFill>
                </a:ln>
                <a:effectLst>
                  <a:glow rad="50800">
                    <a:srgbClr val="FFFFB8">
                      <a:alpha val="52000"/>
                    </a:srgbClr>
                  </a:glow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Effective Communicators</a:t>
            </a:r>
          </a:p>
          <a:p>
            <a:pPr marL="1144588" indent="-738188">
              <a:lnSpc>
                <a:spcPct val="90000"/>
              </a:lnSpc>
              <a:buClr>
                <a:srgbClr val="FFFF00"/>
              </a:buClr>
              <a:buFont typeface="Wingdings" charset="2"/>
              <a:buChar char=""/>
            </a:pPr>
            <a:r>
              <a:rPr lang="en-US" sz="4000" b="1" spc="-300" dirty="0" smtClean="0">
                <a:ln>
                  <a:solidFill>
                    <a:schemeClr val="bg1"/>
                  </a:solidFill>
                </a:ln>
                <a:effectLst>
                  <a:glow rad="50800">
                    <a:srgbClr val="FFFFB8">
                      <a:alpha val="52000"/>
                    </a:srgbClr>
                  </a:glow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Team Players</a:t>
            </a:r>
          </a:p>
          <a:p>
            <a:pPr marL="1144588" indent="-738188">
              <a:lnSpc>
                <a:spcPct val="90000"/>
              </a:lnSpc>
              <a:buClr>
                <a:srgbClr val="FFFF00"/>
              </a:buClr>
              <a:buFont typeface="Wingdings" charset="2"/>
              <a:buChar char=""/>
            </a:pPr>
            <a:r>
              <a:rPr lang="en-US" sz="4000" b="1" spc="-300" dirty="0" smtClean="0">
                <a:ln>
                  <a:solidFill>
                    <a:schemeClr val="bg1"/>
                  </a:solidFill>
                </a:ln>
                <a:effectLst>
                  <a:glow rad="50800">
                    <a:srgbClr val="FFFFB8">
                      <a:alpha val="52000"/>
                    </a:srgbClr>
                  </a:glow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Project Planners</a:t>
            </a:r>
          </a:p>
          <a:p>
            <a:pPr marL="1144588" indent="-738188">
              <a:lnSpc>
                <a:spcPct val="90000"/>
              </a:lnSpc>
              <a:buClr>
                <a:srgbClr val="FFFF00"/>
              </a:buClr>
              <a:buFont typeface="Wingdings" charset="2"/>
              <a:buChar char=""/>
            </a:pPr>
            <a:r>
              <a:rPr lang="en-US" sz="4000" b="1" spc="-300" dirty="0" smtClean="0">
                <a:ln>
                  <a:solidFill>
                    <a:schemeClr val="bg1"/>
                  </a:solidFill>
                </a:ln>
                <a:effectLst>
                  <a:glow rad="50800">
                    <a:srgbClr val="FFFFB8">
                      <a:alpha val="52000"/>
                    </a:srgbClr>
                  </a:glow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Service Leaders</a:t>
            </a:r>
          </a:p>
          <a:p>
            <a:pPr>
              <a:lnSpc>
                <a:spcPct val="90000"/>
              </a:lnSpc>
            </a:pPr>
            <a:endParaRPr lang="en-US" sz="4400" b="1" spc="-300" dirty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MG_1033.JPG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762000" y="2514600"/>
            <a:ext cx="1752600" cy="2057400"/>
          </a:xfrm>
          <a:prstGeom prst="rect">
            <a:avLst/>
          </a:prstGeom>
        </p:spPr>
      </p:pic>
      <p:pic>
        <p:nvPicPr>
          <p:cNvPr id="19" name="Picture 18" descr="BEll HS Arts Contest 5.19.09 001.JPG"/>
          <p:cNvPicPr>
            <a:picLocks noChangeAspect="1"/>
          </p:cNvPicPr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>
            <a:off x="2514600" y="2514600"/>
            <a:ext cx="2590800" cy="2743200"/>
          </a:xfrm>
          <a:prstGeom prst="rect">
            <a:avLst/>
          </a:prstGeom>
        </p:spPr>
      </p:pic>
      <p:pic>
        <p:nvPicPr>
          <p:cNvPr id="15" name="Picture 14" descr="10-03-08 Champions LW LAHS (24).JPG"/>
          <p:cNvPicPr>
            <a:picLocks noChangeAspect="1"/>
          </p:cNvPicPr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>
            <a:off x="2438400" y="5657850"/>
            <a:ext cx="2590800" cy="1200150"/>
          </a:xfrm>
          <a:prstGeom prst="rect">
            <a:avLst/>
          </a:prstGeom>
        </p:spPr>
      </p:pic>
      <p:pic>
        <p:nvPicPr>
          <p:cNvPr id="14" name="Picture 13" descr="10-03-08 Champions LW LAHS (18).JPG"/>
          <p:cNvPicPr>
            <a:picLocks noChangeAspect="1"/>
          </p:cNvPicPr>
          <p:nvPr/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5080000" y="0"/>
            <a:ext cx="4064000" cy="3505200"/>
          </a:xfrm>
          <a:prstGeom prst="rect">
            <a:avLst/>
          </a:prstGeom>
        </p:spPr>
      </p:pic>
      <p:pic>
        <p:nvPicPr>
          <p:cNvPr id="16" name="Picture 15" descr="02-19-09 WLCAC Event .JPG"/>
          <p:cNvPicPr>
            <a:picLocks noChangeAspect="1"/>
          </p:cNvPicPr>
          <p:nvPr/>
        </p:nvPicPr>
        <p:blipFill>
          <a:blip r:embed="rId7">
            <a:alphaModFix amt="52000"/>
          </a:blip>
          <a:stretch>
            <a:fillRect/>
          </a:stretch>
        </p:blipFill>
        <p:spPr>
          <a:xfrm>
            <a:off x="762000" y="0"/>
            <a:ext cx="2667000" cy="2514600"/>
          </a:xfrm>
          <a:prstGeom prst="rect">
            <a:avLst/>
          </a:prstGeom>
        </p:spPr>
      </p:pic>
      <p:pic>
        <p:nvPicPr>
          <p:cNvPr id="17" name="Picture 16" descr="Bell 5.18.09 163.JPG"/>
          <p:cNvPicPr>
            <a:picLocks noChangeAspect="1"/>
          </p:cNvPicPr>
          <p:nvPr/>
        </p:nvPicPr>
        <p:blipFill>
          <a:blip r:embed="rId8">
            <a:alphaModFix amt="52000"/>
          </a:blip>
          <a:stretch>
            <a:fillRect/>
          </a:stretch>
        </p:blipFill>
        <p:spPr>
          <a:xfrm>
            <a:off x="3429000" y="0"/>
            <a:ext cx="1676400" cy="2514600"/>
          </a:xfrm>
          <a:prstGeom prst="rect">
            <a:avLst/>
          </a:prstGeom>
        </p:spPr>
      </p:pic>
      <p:pic>
        <p:nvPicPr>
          <p:cNvPr id="20" name="Picture 19" descr="05-27-09 SFHS BTB Talent Show (117).JPG"/>
          <p:cNvPicPr>
            <a:picLocks noChangeAspect="1"/>
          </p:cNvPicPr>
          <p:nvPr/>
        </p:nvPicPr>
        <p:blipFill>
          <a:blip r:embed="rId9">
            <a:alphaModFix amt="52000"/>
          </a:blip>
          <a:stretch>
            <a:fillRect/>
          </a:stretch>
        </p:blipFill>
        <p:spPr>
          <a:xfrm>
            <a:off x="5092700" y="3505201"/>
            <a:ext cx="4051300" cy="3352800"/>
          </a:xfrm>
          <a:prstGeom prst="rect">
            <a:avLst/>
          </a:prstGeom>
        </p:spPr>
      </p:pic>
      <p:pic>
        <p:nvPicPr>
          <p:cNvPr id="12" name="Picture 11" descr="10-18-08 Champions LW Maywood HS (447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33400" y="4594224"/>
            <a:ext cx="3017296" cy="2263776"/>
          </a:xfrm>
          <a:prstGeom prst="rect">
            <a:avLst/>
          </a:prstGeom>
        </p:spPr>
      </p:pic>
      <p:pic>
        <p:nvPicPr>
          <p:cNvPr id="9" name="Picture 8" descr="BTB Logo #1.jp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72400" y="152400"/>
            <a:ext cx="1161198" cy="9430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1981200"/>
            <a:ext cx="8382000" cy="458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8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pitchFamily="-105" charset="-128"/>
                <a:cs typeface="Abadi MT Condensed Extra Bold"/>
              </a:rPr>
              <a:t>A year-long campaign developing and showcasing students’ artistic talents &amp; leaderships skills all while making a difference in their community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US" sz="4800" b="1" spc="-300" dirty="0" smtClean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ea typeface="ＭＳ Ｐゴシック" pitchFamily="-105" charset="-128"/>
              <a:cs typeface="Abadi MT Condensed Extra Bold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800" b="1" spc="-300" dirty="0" smtClean="0">
                <a:ln>
                  <a:solidFill>
                    <a:schemeClr val="bg1"/>
                  </a:solidFill>
                </a:ln>
                <a:effectLst>
                  <a:glow rad="101600">
                    <a:srgbClr val="FFFF00">
                      <a:alpha val="75000"/>
                    </a:srgbClr>
                  </a:glow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pitchFamily="-105" charset="-128"/>
                <a:cs typeface="Abadi MT Condensed Extra Bold"/>
              </a:rPr>
              <a:t>OPEN TO </a:t>
            </a:r>
            <a:r>
              <a:rPr lang="en-US" sz="4800" b="1" u="sng" spc="-300" dirty="0" smtClean="0">
                <a:ln>
                  <a:solidFill>
                    <a:schemeClr val="bg1"/>
                  </a:solidFill>
                </a:ln>
                <a:effectLst>
                  <a:glow rad="101600">
                    <a:srgbClr val="FFFF00">
                      <a:alpha val="75000"/>
                    </a:srgbClr>
                  </a:glow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pitchFamily="-105" charset="-128"/>
                <a:cs typeface="Abadi MT Condensed Extra Bold"/>
              </a:rPr>
              <a:t>ALL</a:t>
            </a:r>
            <a:r>
              <a:rPr lang="en-US" sz="4800" b="1" spc="-300" dirty="0" smtClean="0">
                <a:ln>
                  <a:solidFill>
                    <a:schemeClr val="bg1"/>
                  </a:solidFill>
                </a:ln>
                <a:effectLst>
                  <a:glow rad="101600">
                    <a:srgbClr val="FFFF00">
                      <a:alpha val="75000"/>
                    </a:srgbClr>
                  </a:glow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pitchFamily="-105" charset="-128"/>
                <a:cs typeface="Abadi MT Condensed Extra Bold"/>
              </a:rPr>
              <a:t> STUDENTS!!</a:t>
            </a:r>
          </a:p>
          <a:p>
            <a:pPr>
              <a:lnSpc>
                <a:spcPct val="90000"/>
              </a:lnSpc>
              <a:spcAft>
                <a:spcPts val="3000"/>
              </a:spcAft>
            </a:pPr>
            <a:endParaRPr lang="en-US" sz="3600" b="1" spc="-300" dirty="0" smtClean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ea typeface="ＭＳ Ｐゴシック" pitchFamily="-105" charset="-128"/>
              <a:cs typeface="Abadi MT Condensed Extra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738664" cy="685800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50000">
                <a:schemeClr val="accent6">
                  <a:lumMod val="20000"/>
                  <a:lumOff val="80000"/>
                </a:schemeClr>
              </a:gs>
              <a:gs pos="92000">
                <a:schemeClr val="accent6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00009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rgbClr val="00009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 Sans Ultra Bold"/>
              </a:rPr>
              <a:t>ANNOUNCEMENT!</a:t>
            </a:r>
            <a:endParaRPr lang="en-US" sz="3600" dirty="0">
              <a:ln>
                <a:solidFill>
                  <a:srgbClr val="00009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ill Sans Ultra Bold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762000" y="0"/>
            <a:ext cx="8382000" cy="178097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30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FFFFB8"/>
                </a:solidFill>
                <a:effectLst>
                  <a:outerShdw blurRad="63500" dist="101600" dir="5400000" algn="tl" rotWithShape="0">
                    <a:schemeClr val="accent6">
                      <a:alpha val="96000"/>
                    </a:schemeClr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/>
            </a:r>
            <a:br>
              <a:rPr kumimoji="0" lang="en-US" sz="4800" b="1" i="0" u="none" strike="noStrike" kern="1200" cap="none" spc="-30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FFFFB8"/>
                </a:solidFill>
                <a:effectLst>
                  <a:outerShdw blurRad="63500" dist="101600" dir="5400000" algn="tl" rotWithShape="0">
                    <a:schemeClr val="accent6">
                      <a:alpha val="96000"/>
                    </a:schemeClr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</a:br>
            <a:endParaRPr kumimoji="0" lang="en-US" sz="3200" b="1" i="0" u="none" strike="noStrike" kern="1200" cap="none" spc="-300" normalizeH="0" baseline="0" noProof="0" dirty="0">
              <a:ln>
                <a:solidFill>
                  <a:schemeClr val="bg1"/>
                </a:solidFill>
              </a:ln>
              <a:solidFill>
                <a:srgbClr val="FFFFB8"/>
              </a:solidFill>
              <a:effectLst>
                <a:outerShdw blurRad="63500" dist="101600" dir="5400000" algn="tl" rotWithShape="0">
                  <a:schemeClr val="accent6">
                    <a:alpha val="96000"/>
                  </a:schemeClr>
                </a:outerShdw>
              </a:effectLst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ctrTitle"/>
          </p:nvPr>
        </p:nvSpPr>
        <p:spPr>
          <a:xfrm>
            <a:off x="762000" y="0"/>
            <a:ext cx="8382000" cy="1780970"/>
          </a:xfrm>
        </p:spPr>
        <p:txBody>
          <a:bodyPr>
            <a:noAutofit/>
          </a:bodyPr>
          <a:lstStyle/>
          <a:p>
            <a:pPr algn="ctr"/>
            <a:r>
              <a:rPr lang="en-US" spc="-300" dirty="0" smtClean="0">
                <a:ln>
                  <a:solidFill>
                    <a:schemeClr val="bg1"/>
                  </a:solidFill>
                </a:ln>
                <a:solidFill>
                  <a:srgbClr val="FFFFB8"/>
                </a:solidFill>
                <a:effectLst>
                  <a:outerShdw blurRad="63500" dist="101600" dir="5400000" algn="tl" rotWithShape="0">
                    <a:schemeClr val="accent6">
                      <a:alpha val="96000"/>
                    </a:schemeClr>
                  </a:outerShdw>
                </a:effectLst>
                <a:latin typeface="Arial Black"/>
                <a:cs typeface="Arial Black"/>
              </a:rPr>
              <a:t>“TAKE ACTION”</a:t>
            </a:r>
            <a:br>
              <a:rPr lang="en-US" spc="-300" dirty="0" smtClean="0">
                <a:ln>
                  <a:solidFill>
                    <a:schemeClr val="bg1"/>
                  </a:solidFill>
                </a:ln>
                <a:solidFill>
                  <a:srgbClr val="FFFFB8"/>
                </a:solidFill>
                <a:effectLst>
                  <a:outerShdw blurRad="63500" dist="101600" dir="5400000" algn="tl" rotWithShape="0">
                    <a:schemeClr val="accent6">
                      <a:alpha val="96000"/>
                    </a:schemeClr>
                  </a:outerShdw>
                </a:effectLst>
                <a:latin typeface="Arial Black"/>
                <a:cs typeface="Arial Black"/>
              </a:rPr>
            </a:br>
            <a:r>
              <a:rPr lang="en-US" sz="3200" spc="-300" dirty="0" smtClean="0">
                <a:ln>
                  <a:solidFill>
                    <a:schemeClr val="bg1"/>
                  </a:solidFill>
                </a:ln>
                <a:solidFill>
                  <a:srgbClr val="FFFFB8"/>
                </a:solidFill>
                <a:effectLst>
                  <a:outerShdw blurRad="63500" dist="101600" dir="5400000" algn="tl" rotWithShape="0">
                    <a:schemeClr val="accent6">
                      <a:alpha val="96000"/>
                    </a:schemeClr>
                  </a:outerShdw>
                </a:effectLst>
                <a:latin typeface="Arial Black"/>
                <a:cs typeface="Arial Black"/>
              </a:rPr>
              <a:t>LEADERSHIP CAMPAIGN </a:t>
            </a:r>
            <a:endParaRPr lang="en-US" sz="3200" spc="-300" dirty="0">
              <a:ln>
                <a:solidFill>
                  <a:schemeClr val="bg1"/>
                </a:solidFill>
              </a:ln>
              <a:solidFill>
                <a:srgbClr val="FFFFB8"/>
              </a:solidFill>
              <a:effectLst>
                <a:outerShdw blurRad="63500" dist="101600" dir="5400000" algn="tl" rotWithShape="0">
                  <a:schemeClr val="accent6">
                    <a:alpha val="96000"/>
                  </a:schemeClr>
                </a:outerShdw>
              </a:effectLst>
              <a:latin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Canvas 22"/>
          <p:cNvGrpSpPr>
            <a:grpSpLocks/>
          </p:cNvGrpSpPr>
          <p:nvPr/>
        </p:nvGrpSpPr>
        <p:grpSpPr bwMode="auto">
          <a:xfrm>
            <a:off x="1676400" y="506349"/>
            <a:ext cx="6248400" cy="5437251"/>
            <a:chOff x="0" y="-28575"/>
            <a:chExt cx="5829300" cy="5743575"/>
          </a:xfrm>
        </p:grpSpPr>
        <p:sp>
          <p:nvSpPr>
            <p:cNvPr id="5" name="Canvas 2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8293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23"/>
            <p:cNvSpPr>
              <a:spLocks noChangeArrowheads="1"/>
            </p:cNvSpPr>
            <p:nvPr/>
          </p:nvSpPr>
          <p:spPr bwMode="auto">
            <a:xfrm>
              <a:off x="0" y="0"/>
              <a:ext cx="5486400" cy="5486400"/>
            </a:xfrm>
            <a:custGeom>
              <a:avLst/>
              <a:gdLst>
                <a:gd name="T0" fmla="*/ 1136770 w 5760720"/>
                <a:gd name="T1" fmla="*/ 4988749 h 5760720"/>
                <a:gd name="T2" fmla="*/ 134973 w 5760720"/>
                <a:gd name="T3" fmla="*/ 1905530 h 5760720"/>
                <a:gd name="T4" fmla="*/ 2757714 w 5760720"/>
                <a:gd name="T5" fmla="*/ 2757714 h 5760720"/>
                <a:gd name="T6" fmla="*/ 1136770 w 5760720"/>
                <a:gd name="T7" fmla="*/ 4988749 h 5760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720"/>
                <a:gd name="T13" fmla="*/ 0 h 5760720"/>
                <a:gd name="T14" fmla="*/ 5760720 w 5760720"/>
                <a:gd name="T15" fmla="*/ 5760720 h 5760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720" h="5760720">
                  <a:moveTo>
                    <a:pt x="1187326" y="5210619"/>
                  </a:moveTo>
                  <a:cubicBezTo>
                    <a:pt x="177796" y="4477152"/>
                    <a:pt x="-244631" y="3177050"/>
                    <a:pt x="140976" y="1990276"/>
                  </a:cubicBezTo>
                  <a:lnTo>
                    <a:pt x="2880360" y="2880360"/>
                  </a:lnTo>
                  <a:lnTo>
                    <a:pt x="1187326" y="5210619"/>
                  </a:lnTo>
                  <a:close/>
                </a:path>
              </a:pathLst>
            </a:custGeom>
            <a:solidFill>
              <a:srgbClr val="6179A8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295593" tIns="2510727" rIns="3618295" bIns="165724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j-lt"/>
                  <a:ea typeface="ÇlÇr ñæí©" charset="0"/>
                </a:rPr>
                <a:t>Training Retreats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endParaRPr>
            </a:p>
          </p:txBody>
        </p:sp>
        <p:sp>
          <p:nvSpPr>
            <p:cNvPr id="7" name="Freeform 20"/>
            <p:cNvSpPr>
              <a:spLocks noChangeArrowheads="1"/>
            </p:cNvSpPr>
            <p:nvPr/>
          </p:nvSpPr>
          <p:spPr bwMode="auto">
            <a:xfrm>
              <a:off x="0" y="0"/>
              <a:ext cx="5486400" cy="5486400"/>
            </a:xfrm>
            <a:custGeom>
              <a:avLst/>
              <a:gdLst>
                <a:gd name="T0" fmla="*/ 5380455 w 5760720"/>
                <a:gd name="T1" fmla="*/ 1905539 h 5760720"/>
                <a:gd name="T2" fmla="*/ 4378650 w 5760720"/>
                <a:gd name="T3" fmla="*/ 4988756 h 5760720"/>
                <a:gd name="T4" fmla="*/ 2757714 w 5760720"/>
                <a:gd name="T5" fmla="*/ 2757714 h 5760720"/>
                <a:gd name="T6" fmla="*/ 5380455 w 5760720"/>
                <a:gd name="T7" fmla="*/ 1905539 h 5760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720"/>
                <a:gd name="T13" fmla="*/ 0 h 5760720"/>
                <a:gd name="T14" fmla="*/ 5760720 w 5760720"/>
                <a:gd name="T15" fmla="*/ 5760720 h 5760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720" h="5760720">
                  <a:moveTo>
                    <a:pt x="5619747" y="1990286"/>
                  </a:moveTo>
                  <a:cubicBezTo>
                    <a:pt x="6005350" y="3177061"/>
                    <a:pt x="5582919" y="4477160"/>
                    <a:pt x="4573387" y="5210624"/>
                  </a:cubicBezTo>
                  <a:lnTo>
                    <a:pt x="2880360" y="2880360"/>
                  </a:lnTo>
                  <a:lnTo>
                    <a:pt x="5619747" y="1990286"/>
                  </a:lnTo>
                  <a:close/>
                </a:path>
              </a:pathLst>
            </a:custGeom>
            <a:solidFill>
              <a:srgbClr val="5CB565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3611779" tIns="2510727" rIns="302108" bIns="165724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j-lt"/>
                  <a:ea typeface="ÇlÇr ñæí©" charset="0"/>
                </a:rPr>
                <a:t>Bridging Student Transitions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0" y="-28575"/>
              <a:ext cx="5486400" cy="5514975"/>
              <a:chOff x="1260" y="1575"/>
              <a:chExt cx="8640" cy="8685"/>
            </a:xfrm>
          </p:grpSpPr>
          <p:sp>
            <p:nvSpPr>
              <p:cNvPr id="9" name="Freeform 22"/>
              <p:cNvSpPr>
                <a:spLocks noChangeArrowheads="1"/>
              </p:cNvSpPr>
              <p:nvPr/>
            </p:nvSpPr>
            <p:spPr bwMode="auto">
              <a:xfrm>
                <a:off x="1260" y="1575"/>
                <a:ext cx="8640" cy="8640"/>
              </a:xfrm>
              <a:custGeom>
                <a:avLst/>
                <a:gdLst>
                  <a:gd name="T0" fmla="*/ 6896 w 5760720"/>
                  <a:gd name="T1" fmla="*/ 7856 h 5760720"/>
                  <a:gd name="T2" fmla="*/ 1790 w 5760720"/>
                  <a:gd name="T3" fmla="*/ 7856 h 5760720"/>
                  <a:gd name="T4" fmla="*/ 4343 w 5760720"/>
                  <a:gd name="T5" fmla="*/ 4343 h 5760720"/>
                  <a:gd name="T6" fmla="*/ 6896 w 5760720"/>
                  <a:gd name="T7" fmla="*/ 7856 h 5760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60720"/>
                  <a:gd name="T13" fmla="*/ 0 h 5760720"/>
                  <a:gd name="T14" fmla="*/ 5760720 w 5760720"/>
                  <a:gd name="T15" fmla="*/ 5760720 h 5760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60720" h="5760720">
                    <a:moveTo>
                      <a:pt x="4573392" y="5210621"/>
                    </a:moveTo>
                    <a:cubicBezTo>
                      <a:pt x="3563862" y="5944087"/>
                      <a:pt x="2196855" y="5944087"/>
                      <a:pt x="1187325" y="5210620"/>
                    </a:cubicBezTo>
                    <a:lnTo>
                      <a:pt x="2880360" y="2880360"/>
                    </a:lnTo>
                    <a:lnTo>
                      <a:pt x="4573392" y="5210621"/>
                    </a:lnTo>
                    <a:close/>
                  </a:path>
                </a:pathLst>
              </a:custGeom>
              <a:solidFill>
                <a:srgbClr val="5EAFA6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794066" tIns="4139503" rIns="1794066" bIns="230442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7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j-lt"/>
                    <a:ea typeface="ÇlÇr ñæí©" charset="0"/>
                  </a:rPr>
                  <a:t>STEM</a:t>
                </a: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ＭＳ Ｐゴシック" charset="0"/>
                </a:endParaRPr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1260" y="1620"/>
                <a:ext cx="8640" cy="8640"/>
                <a:chOff x="1260" y="1620"/>
                <a:chExt cx="8640" cy="8640"/>
              </a:xfrm>
            </p:grpSpPr>
            <p:sp>
              <p:nvSpPr>
                <p:cNvPr id="11" name="Freeform 27"/>
                <p:cNvSpPr>
                  <a:spLocks noChangeArrowheads="1"/>
                </p:cNvSpPr>
                <p:nvPr/>
              </p:nvSpPr>
              <p:spPr bwMode="auto">
                <a:xfrm>
                  <a:off x="1260" y="1620"/>
                  <a:ext cx="8640" cy="8640"/>
                </a:xfrm>
                <a:custGeom>
                  <a:avLst/>
                  <a:gdLst>
                    <a:gd name="T0" fmla="*/ 213 w 5760720"/>
                    <a:gd name="T1" fmla="*/ 3001 h 5760720"/>
                    <a:gd name="T2" fmla="*/ 4343 w 5760720"/>
                    <a:gd name="T3" fmla="*/ 0 h 5760720"/>
                    <a:gd name="T4" fmla="*/ 4343 w 5760720"/>
                    <a:gd name="T5" fmla="*/ 4343 h 5760720"/>
                    <a:gd name="T6" fmla="*/ 213 w 5760720"/>
                    <a:gd name="T7" fmla="*/ 3001 h 57607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60720"/>
                    <a:gd name="T13" fmla="*/ 0 h 5760720"/>
                    <a:gd name="T14" fmla="*/ 5760720 w 5760720"/>
                    <a:gd name="T15" fmla="*/ 5760720 h 57607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60720" h="5760720">
                      <a:moveTo>
                        <a:pt x="140976" y="1990277"/>
                      </a:moveTo>
                      <a:cubicBezTo>
                        <a:pt x="526583" y="803504"/>
                        <a:pt x="1632516" y="-1"/>
                        <a:pt x="2880363" y="0"/>
                      </a:cubicBezTo>
                      <a:lnTo>
                        <a:pt x="2880360" y="2880360"/>
                      </a:lnTo>
                      <a:lnTo>
                        <a:pt x="140976" y="1990277"/>
                      </a:lnTo>
                      <a:close/>
                    </a:path>
                  </a:pathLst>
                </a:custGeom>
                <a:solidFill>
                  <a:srgbClr val="8064A2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833088" tIns="868921" rIns="2852769" bIns="3403295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700" b="1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+mj-lt"/>
                      <a:ea typeface="ÇlÇr ñæí©" charset="0"/>
                    </a:rPr>
                    <a:t>Service Learning Projects</a:t>
                  </a: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ＭＳ Ｐゴシック" charset="0"/>
                  </a:endParaRPr>
                </a:p>
              </p:txBody>
            </p:sp>
            <p:sp>
              <p:nvSpPr>
                <p:cNvPr id="12" name="Freeform 26"/>
                <p:cNvSpPr>
                  <a:spLocks noChangeArrowheads="1"/>
                </p:cNvSpPr>
                <p:nvPr/>
              </p:nvSpPr>
              <p:spPr bwMode="auto">
                <a:xfrm>
                  <a:off x="1305" y="1620"/>
                  <a:ext cx="8595" cy="8595"/>
                </a:xfrm>
                <a:custGeom>
                  <a:avLst/>
                  <a:gdLst>
                    <a:gd name="T0" fmla="*/ 4298 w 5760720"/>
                    <a:gd name="T1" fmla="*/ 0 h 5760720"/>
                    <a:gd name="T2" fmla="*/ 8385 w 5760720"/>
                    <a:gd name="T3" fmla="*/ 2970 h 5760720"/>
                    <a:gd name="T4" fmla="*/ 4298 w 5760720"/>
                    <a:gd name="T5" fmla="*/ 4298 h 5760720"/>
                    <a:gd name="T6" fmla="*/ 4298 w 5760720"/>
                    <a:gd name="T7" fmla="*/ 0 h 57607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60720"/>
                    <a:gd name="T13" fmla="*/ 0 h 5760720"/>
                    <a:gd name="T14" fmla="*/ 5760720 w 5760720"/>
                    <a:gd name="T15" fmla="*/ 5760720 h 57607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60720" h="5760720">
                      <a:moveTo>
                        <a:pt x="2880363" y="0"/>
                      </a:moveTo>
                      <a:cubicBezTo>
                        <a:pt x="4128212" y="1"/>
                        <a:pt x="5234143" y="803511"/>
                        <a:pt x="5619747" y="1990286"/>
                      </a:cubicBezTo>
                      <a:lnTo>
                        <a:pt x="2880360" y="2880360"/>
                      </a:lnTo>
                      <a:lnTo>
                        <a:pt x="2880363" y="0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2840391" tIns="852634" rIns="845467" bIns="3419583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700" b="1" i="0" u="none" strike="noStrike" cap="none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+mj-lt"/>
                      <a:ea typeface="ÇlÇr ñæí©" charset="0"/>
                    </a:rPr>
                    <a:t>Celebrating the Arts</a:t>
                  </a: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ＭＳ Ｐゴシック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54363007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uCare Logo e w-Border.jpg"/>
          <p:cNvPicPr>
            <a:picLocks noChangeAspect="1"/>
          </p:cNvPicPr>
          <p:nvPr/>
        </p:nvPicPr>
        <p:blipFill>
          <a:blip r:embed="rId2">
            <a:alphaModFix amt="20000"/>
            <a:lum bright="-100000"/>
          </a:blip>
          <a:stretch>
            <a:fillRect/>
          </a:stretch>
        </p:blipFill>
        <p:spPr>
          <a:xfrm>
            <a:off x="259845" y="1211639"/>
            <a:ext cx="9149456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49112" y="945444"/>
            <a:ext cx="8123270" cy="1411110"/>
          </a:xfrm>
        </p:spPr>
        <p:txBody>
          <a:bodyPr anchor="ctr">
            <a:noAutofit/>
          </a:bodyPr>
          <a:lstStyle/>
          <a:p>
            <a:pPr algn="ctr"/>
            <a:r>
              <a:rPr lang="en-US" sz="2400" dirty="0" smtClean="0">
                <a:ln w="635">
                  <a:noFill/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2400" dirty="0" smtClean="0">
                <a:ln w="635">
                  <a:noFill/>
                </a:ln>
                <a:solidFill>
                  <a:srgbClr val="FF8615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30% Graduation </a:t>
            </a:r>
            <a:r>
              <a:rPr lang="en-US" sz="2400" dirty="0">
                <a:ln w="635">
                  <a:noFill/>
                </a:ln>
                <a:solidFill>
                  <a:srgbClr val="FF8615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R</a:t>
            </a:r>
            <a:r>
              <a:rPr lang="en-US" sz="2400" dirty="0" smtClean="0">
                <a:ln w="635">
                  <a:noFill/>
                </a:ln>
                <a:solidFill>
                  <a:srgbClr val="FF8615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ate difference </a:t>
            </a:r>
            <a:r>
              <a:rPr lang="en-US" sz="2400" dirty="0" smtClean="0">
                <a:ln w="635">
                  <a:noFill/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/>
            </a:r>
            <a:br>
              <a:rPr lang="en-US" sz="2400" dirty="0" smtClean="0">
                <a:ln w="635">
                  <a:noFill/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2400" dirty="0" smtClean="0">
                <a:ln w="635">
                  <a:noFill/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 by attending 4 years of                  </a:t>
            </a:r>
            <a:br>
              <a:rPr lang="en-US" sz="2400" dirty="0" smtClean="0">
                <a:ln w="635">
                  <a:noFill/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2400" dirty="0" smtClean="0">
                <a:ln w="635">
                  <a:noFill/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EduCare Afterschool Programs</a:t>
            </a:r>
            <a:endParaRPr lang="en-US" sz="2400" dirty="0">
              <a:ln w="635">
                <a:noFill/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EduCare Logo w-Border.jpg"/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259845" y="138115"/>
            <a:ext cx="1377044" cy="8073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67" y="2511776"/>
            <a:ext cx="7690556" cy="40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29017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uCare Logo e w-Border.jpg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5456" y="0"/>
            <a:ext cx="9149456" cy="6858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518529" y="1052827"/>
            <a:ext cx="0" cy="4999998"/>
          </a:xfrm>
          <a:prstGeom prst="line">
            <a:avLst/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23313" y="1052827"/>
            <a:ext cx="0" cy="4999998"/>
          </a:xfrm>
          <a:prstGeom prst="line">
            <a:avLst/>
          </a:prstGeom>
          <a:ln>
            <a:solidFill>
              <a:srgbClr val="00009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0564453"/>
              </p:ext>
            </p:extLst>
          </p:nvPr>
        </p:nvGraphicFramePr>
        <p:xfrm>
          <a:off x="126173" y="911687"/>
          <a:ext cx="8879423" cy="150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0" y="84445"/>
            <a:ext cx="9143999" cy="82724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DC9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  <a:cs typeface="Impact"/>
              </a:rPr>
              <a:t>EDUCARE TRANSITION MODELS</a:t>
            </a:r>
            <a:endParaRPr lang="en-US" sz="6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DC9A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5587" y="4263328"/>
            <a:ext cx="4795484" cy="8166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“</a:t>
            </a:r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TAKE ACTION</a:t>
            </a: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” </a:t>
            </a:r>
          </a:p>
          <a:p>
            <a:pPr algn="ctr"/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LEADERSHIP CAMPAIGN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05587" y="3175016"/>
            <a:ext cx="4795484" cy="91720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AFTER SCHOOL </a:t>
            </a:r>
          </a:p>
          <a:p>
            <a:pPr algn="ctr"/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PROGRAMS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690" y="2357556"/>
            <a:ext cx="1586897" cy="7143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sz="2000" b="1" spc="-150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“GET READY”</a:t>
            </a:r>
          </a:p>
          <a:p>
            <a:pPr algn="ctr"/>
            <a:r>
              <a:rPr lang="en-US" i="1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8</a:t>
            </a:r>
            <a:r>
              <a:rPr lang="en-US" i="1" baseline="30000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th</a:t>
            </a:r>
            <a:r>
              <a:rPr lang="en-US" i="1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 Grade</a:t>
            </a:r>
            <a:endParaRPr lang="en-US" i="1" dirty="0">
              <a:effectLst>
                <a:outerShdw blurRad="508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86946" y="2366750"/>
            <a:ext cx="1696721" cy="7143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sz="2000" b="1" spc="-150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  <a:cs typeface="Abadi MT Condensed Extra Bold"/>
              </a:rPr>
              <a:t>“RU LEADERS”</a:t>
            </a:r>
          </a:p>
          <a:p>
            <a:pPr algn="ctr"/>
            <a:r>
              <a:rPr lang="en-US" i="1" dirty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9</a:t>
            </a:r>
            <a:r>
              <a:rPr lang="en-US" i="1" baseline="30000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th</a:t>
            </a:r>
            <a:r>
              <a:rPr lang="en-US" i="1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 Grade</a:t>
            </a:r>
            <a:endParaRPr lang="en-US" i="1" dirty="0">
              <a:effectLst>
                <a:outerShdw blurRad="508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6172" y="5269450"/>
            <a:ext cx="8879424" cy="9141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sz="3200" b="1" dirty="0" smtClean="0">
                <a:solidFill>
                  <a:srgbClr val="FF8615"/>
                </a:soli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ACE PROGRAMS</a:t>
            </a:r>
          </a:p>
          <a:p>
            <a:pPr algn="ctr"/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3-Day ACE, 1-Day ACE, Leadership Institute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11" name="Picture 10" descr="EduCare Logo w-Border.jpg"/>
          <p:cNvPicPr>
            <a:picLocks noChangeAspect="1"/>
          </p:cNvPicPr>
          <p:nvPr/>
        </p:nvPicPr>
        <p:blipFill>
          <a:blip r:embed="rId8">
            <a:alphaModFix amt="61000"/>
          </a:blip>
          <a:stretch>
            <a:fillRect/>
          </a:stretch>
        </p:blipFill>
        <p:spPr>
          <a:xfrm>
            <a:off x="7784912" y="6293556"/>
            <a:ext cx="935756" cy="5644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8690" y="6183570"/>
            <a:ext cx="6773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badi MT Condensed Light"/>
                <a:cs typeface="Abadi MT Condensed Light"/>
              </a:rPr>
              <a:t>ALSO: </a:t>
            </a:r>
            <a:r>
              <a:rPr lang="en-US" sz="2800" dirty="0" smtClean="0">
                <a:solidFill>
                  <a:srgbClr val="0000FF"/>
                </a:solidFill>
                <a:latin typeface="Abadi MT Condensed Light"/>
                <a:cs typeface="Abadi MT Condensed Light"/>
              </a:rPr>
              <a:t>Parent Workshops, Professional Developments</a:t>
            </a:r>
            <a:endParaRPr lang="en-US" sz="2800" dirty="0">
              <a:solidFill>
                <a:srgbClr val="0000FF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2828191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2A868D-0DEE-BF44-A4EC-4BC14FB25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32A868D-0DEE-BF44-A4EC-4BC14FB25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graphicEl>
                                              <a:dgm id="{F32A868D-0DEE-BF44-A4EC-4BC14FB25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79827E-5406-C642-8134-B4FE30DE6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E79827E-5406-C642-8134-B4FE30DE6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CE79827E-5406-C642-8134-B4FE30DE6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86AAD0-1AF5-DA4D-8126-AFC068DA8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2086AAD0-1AF5-DA4D-8126-AFC068DA8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2086AAD0-1AF5-DA4D-8126-AFC068DA8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D8808C-7C56-254B-8B7C-AEAB9A247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73D8808C-7C56-254B-8B7C-AEAB9A247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73D8808C-7C56-254B-8B7C-AEAB9A247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2A0DD8-ECD2-BC4C-900F-2783F6FB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8D2A0DD8-ECD2-BC4C-900F-2783F6FB3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8D2A0DD8-ECD2-BC4C-900F-2783F6FB3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15" grpId="0" animBg="1"/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uCare Logo e w-Border.jpg"/>
          <p:cNvPicPr>
            <a:picLocks noChangeAspect="1"/>
          </p:cNvPicPr>
          <p:nvPr/>
        </p:nvPicPr>
        <p:blipFill>
          <a:blip r:embed="rId3">
            <a:alphaModFix amt="20000"/>
            <a:lum bright="-100000"/>
          </a:blip>
          <a:stretch>
            <a:fillRect/>
          </a:stretch>
        </p:blipFill>
        <p:spPr>
          <a:xfrm>
            <a:off x="-10186" y="0"/>
            <a:ext cx="9149456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67605" y="268869"/>
            <a:ext cx="7271665" cy="942770"/>
          </a:xfrm>
        </p:spPr>
        <p:txBody>
          <a:bodyPr anchor="ctr">
            <a:noAutofit/>
          </a:bodyPr>
          <a:lstStyle/>
          <a:p>
            <a:pPr algn="ctr"/>
            <a:endParaRPr lang="en-US" sz="4000" dirty="0">
              <a:ln w="635">
                <a:noFill/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507" y="2278348"/>
            <a:ext cx="8431486" cy="469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i="1" spc="-300" dirty="0">
                <a:ln>
                  <a:solidFill>
                    <a:schemeClr val="bg1"/>
                  </a:solidFill>
                </a:ln>
                <a:solidFill>
                  <a:srgbClr val="FFFF66"/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	</a:t>
            </a:r>
            <a:r>
              <a:rPr lang="en-US" sz="3600" b="1" i="1" spc="-300" dirty="0" smtClean="0">
                <a:ln>
                  <a:solidFill>
                    <a:schemeClr val="bg1"/>
                  </a:solidFill>
                </a:ln>
                <a:solidFill>
                  <a:srgbClr val="FFFF66"/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Providing-</a:t>
            </a:r>
            <a:endParaRPr lang="en-US" sz="3600" b="1" i="1" spc="-300" dirty="0">
              <a:ln>
                <a:solidFill>
                  <a:schemeClr val="bg1"/>
                </a:solidFill>
              </a:ln>
              <a:solidFill>
                <a:srgbClr val="FFFF66"/>
              </a:solidFill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algn="ctr">
              <a:lnSpc>
                <a:spcPct val="90000"/>
              </a:lnSpc>
            </a:pP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Professional Developments</a:t>
            </a:r>
          </a:p>
          <a:p>
            <a:pPr algn="ctr">
              <a:lnSpc>
                <a:spcPct val="90000"/>
              </a:lnSpc>
            </a:pPr>
            <a:r>
              <a:rPr lang="en-US" sz="4000" b="1" spc="-3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ACE Student Success Programs</a:t>
            </a:r>
          </a:p>
          <a:p>
            <a:pPr algn="ctr">
              <a:lnSpc>
                <a:spcPct val="90000"/>
              </a:lnSpc>
            </a:pP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Student Transition Workshops</a:t>
            </a:r>
          </a:p>
          <a:p>
            <a:pPr algn="ctr">
              <a:lnSpc>
                <a:spcPct val="90000"/>
              </a:lnSpc>
            </a:pP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After School  Program Management</a:t>
            </a:r>
          </a:p>
          <a:p>
            <a:pPr algn="ctr">
              <a:lnSpc>
                <a:spcPct val="90000"/>
              </a:lnSpc>
            </a:pP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Parent Workshops</a:t>
            </a:r>
          </a:p>
          <a:p>
            <a:pPr algn="ctr">
              <a:lnSpc>
                <a:spcPct val="90000"/>
              </a:lnSpc>
            </a:pP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Youth Development Curriculum</a:t>
            </a:r>
          </a:p>
          <a:p>
            <a:pPr algn="ctr">
              <a:lnSpc>
                <a:spcPct val="90000"/>
              </a:lnSpc>
            </a:pPr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Take Action Leadership Program</a:t>
            </a:r>
          </a:p>
          <a:p>
            <a:pPr algn="ctr">
              <a:lnSpc>
                <a:spcPct val="90000"/>
              </a:lnSpc>
            </a:pPr>
            <a:endParaRPr lang="en-US" sz="3200" b="1" spc="-300" dirty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algn="ctr">
              <a:lnSpc>
                <a:spcPct val="90000"/>
              </a:lnSpc>
            </a:pPr>
            <a:endParaRPr lang="en-US" sz="3200" b="1" spc="-300" dirty="0" smtClean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5" y="268870"/>
            <a:ext cx="7899943" cy="16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245496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1557"/>
            <a:ext cx="9144000" cy="1396999"/>
          </a:xfrm>
        </p:spPr>
        <p:txBody>
          <a:bodyPr>
            <a:noAutofit/>
            <a:scene3d>
              <a:camera prst="orthographicFront"/>
              <a:lightRig rig="balanced" dir="t">
                <a:rot lat="0" lon="0" rev="0"/>
              </a:lightRig>
            </a:scene3d>
            <a:sp3d prstMaterial="translucentPowder">
              <a:contourClr>
                <a:schemeClr val="tx1"/>
              </a:contourClr>
            </a:sp3d>
          </a:bodyPr>
          <a:lstStyle/>
          <a:p>
            <a:pPr algn="ctr"/>
            <a:r>
              <a:rPr lang="en-US" sz="4400" dirty="0" smtClean="0">
                <a:ln w="9525">
                  <a:solidFill>
                    <a:srgbClr val="000090"/>
                  </a:solidFill>
                </a:ln>
                <a:solidFill>
                  <a:schemeClr val="tx1"/>
                </a:solidFill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Arial Black"/>
                <a:cs typeface="Arial Black"/>
              </a:rPr>
              <a:t/>
            </a:r>
            <a:br>
              <a:rPr lang="en-US" sz="4400" dirty="0" smtClean="0">
                <a:ln w="9525">
                  <a:solidFill>
                    <a:srgbClr val="000090"/>
                  </a:solidFill>
                </a:ln>
                <a:solidFill>
                  <a:schemeClr val="tx1"/>
                </a:solidFill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Arial Black"/>
                <a:cs typeface="Arial Black"/>
              </a:rPr>
            </a:br>
            <a:r>
              <a:rPr lang="en-US" sz="4400" dirty="0">
                <a:ln w="9525">
                  <a:solidFill>
                    <a:srgbClr val="000090"/>
                  </a:solidFill>
                </a:ln>
                <a:solidFill>
                  <a:schemeClr val="tx1"/>
                </a:solidFill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Arial Black"/>
                <a:cs typeface="Arial Black"/>
              </a:rPr>
              <a:t/>
            </a:r>
            <a:br>
              <a:rPr lang="en-US" sz="4400" dirty="0">
                <a:ln w="9525">
                  <a:solidFill>
                    <a:srgbClr val="000090"/>
                  </a:solidFill>
                </a:ln>
                <a:solidFill>
                  <a:schemeClr val="tx1"/>
                </a:solidFill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Arial Black"/>
                <a:cs typeface="Arial Black"/>
              </a:rPr>
            </a:br>
            <a:r>
              <a:rPr lang="en-US" sz="5400" dirty="0" smtClean="0">
                <a:ln w="9525">
                  <a:solidFill>
                    <a:srgbClr val="000090"/>
                  </a:solidFill>
                </a:ln>
                <a:solidFill>
                  <a:schemeClr val="tx1"/>
                </a:solidFill>
                <a:effectLst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Arial Black"/>
                <a:cs typeface="Arial Black"/>
              </a:rPr>
              <a:t>ACE Program</a:t>
            </a:r>
            <a:endParaRPr lang="en-US" sz="5400" dirty="0">
              <a:ln w="9525">
                <a:solidFill>
                  <a:srgbClr val="000090"/>
                </a:solidFill>
              </a:ln>
              <a:solidFill>
                <a:schemeClr val="tx1"/>
              </a:solidFill>
              <a:effectLst>
                <a:outerShdw blurRad="63500" dist="101600" dir="2700000" algn="tl" rotWithShape="0">
                  <a:schemeClr val="bg1">
                    <a:alpha val="43000"/>
                  </a:scheme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815217"/>
            <a:ext cx="9144000" cy="798737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300" normalizeH="0" baseline="0" noProof="0" dirty="0">
              <a:ln w="12700">
                <a:solidFill>
                  <a:srgbClr val="0000FF"/>
                </a:solidFill>
              </a:ln>
              <a:effectLst>
                <a:glow rad="101600">
                  <a:srgbClr val="F9FFE1">
                    <a:alpha val="75000"/>
                  </a:srgbClr>
                </a:glow>
                <a:outerShdw blurRad="63500" dist="1016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7169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412312"/>
            <a:ext cx="6307667" cy="15478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3778" y="5263444"/>
            <a:ext cx="354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0889" y="3877453"/>
            <a:ext cx="8001000" cy="2246769"/>
          </a:xfrm>
          <a:prstGeom prst="rect">
            <a:avLst/>
          </a:prstGeom>
          <a:solidFill>
            <a:srgbClr val="2A5F80"/>
          </a:solidFill>
          <a:ln>
            <a:solidFill>
              <a:srgbClr val="66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EduCare </a:t>
            </a:r>
            <a:r>
              <a:rPr lang="en-US" sz="2800" b="1" dirty="0">
                <a:effectLst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Foundation </a:t>
            </a:r>
            <a:endParaRPr lang="en-US" sz="2800" b="1" dirty="0">
              <a:effectLst>
                <a:outerShdw blurRad="50800" dist="38100" algn="l" rotWithShape="0">
                  <a:prstClr val="black"/>
                </a:outerShdw>
              </a:effectLst>
              <a:latin typeface="Arial"/>
              <a:cs typeface="Arial"/>
              <a:sym typeface="Symbol"/>
            </a:endParaRPr>
          </a:p>
          <a:p>
            <a:pPr algn="ctr"/>
            <a:r>
              <a:rPr lang="en-US" sz="2800" b="1" dirty="0" smtClean="0">
                <a:effectLst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dirty="0">
                <a:effectLst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16134 Wyandotte </a:t>
            </a:r>
            <a:r>
              <a:rPr lang="en-US" sz="2800" b="1" dirty="0" smtClean="0">
                <a:effectLst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St. * Van </a:t>
            </a:r>
            <a:r>
              <a:rPr lang="en-US" sz="2800" b="1" dirty="0">
                <a:effectLst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Nuys, CA 91604</a:t>
            </a:r>
          </a:p>
          <a:p>
            <a:pPr algn="ctr"/>
            <a:r>
              <a:rPr lang="en-US" sz="2800" b="1" dirty="0">
                <a:effectLst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Tel:  (818) 646-5220 </a:t>
            </a:r>
            <a:r>
              <a:rPr lang="en-US" sz="2800" b="1" dirty="0">
                <a:effectLst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  <a:sym typeface="Symbol"/>
              </a:rPr>
              <a:t>*</a:t>
            </a:r>
            <a:r>
              <a:rPr lang="en-US" sz="2800" b="1" dirty="0" smtClean="0">
                <a:effectLst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dirty="0">
                <a:effectLst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Fax: (818) 646-5228</a:t>
            </a:r>
          </a:p>
          <a:p>
            <a:pPr algn="ctr"/>
            <a:r>
              <a:rPr lang="en-US" sz="2800" b="1" dirty="0" smtClean="0">
                <a:effectLst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info</a:t>
            </a:r>
            <a:r>
              <a:rPr lang="en-US" sz="2800" b="1" dirty="0">
                <a:effectLst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@educarefoundation.com  </a:t>
            </a:r>
          </a:p>
          <a:p>
            <a:pPr algn="ctr"/>
            <a:r>
              <a:rPr lang="en-US" sz="2800" b="1" dirty="0" smtClean="0">
                <a:effectLst>
                  <a:outerShdw blurRad="50800" dist="38100" algn="l" rotWithShape="0">
                    <a:prstClr val="black"/>
                  </a:outerShdw>
                </a:effectLst>
                <a:latin typeface="Arial"/>
                <a:cs typeface="Arial"/>
              </a:rPr>
              <a:t>www.educarefoundation.com</a:t>
            </a:r>
            <a:endParaRPr lang="en-US" sz="2800" b="1" dirty="0">
              <a:effectLst>
                <a:outerShdw blurRad="50800" dist="38100" algn="l" rotWithShape="0">
                  <a:prstClr val="black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887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128-2878_IMG"/>
          <p:cNvPicPr>
            <a:picLocks noChangeAspect="1" noChangeArrowheads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 bwMode="auto">
          <a:xfrm>
            <a:off x="-1" y="-1309"/>
            <a:ext cx="9137443" cy="685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-10186" y="505360"/>
            <a:ext cx="91440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We wish you the best!</a:t>
            </a:r>
            <a:endParaRPr lang="en-US" sz="3600" b="1" i="1" dirty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6" name="Picture 5" descr="EduCare Logo w-Border.jpg"/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7231236" y="5496353"/>
            <a:ext cx="1612490" cy="10735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uCare Logo e w-Border.jpg"/>
          <p:cNvPicPr>
            <a:picLocks noChangeAspect="1"/>
          </p:cNvPicPr>
          <p:nvPr/>
        </p:nvPicPr>
        <p:blipFill>
          <a:blip r:embed="rId2">
            <a:alphaModFix amt="20000"/>
            <a:lum bright="-100000"/>
          </a:blip>
          <a:stretch>
            <a:fillRect/>
          </a:stretch>
        </p:blipFill>
        <p:spPr>
          <a:xfrm>
            <a:off x="-10186" y="0"/>
            <a:ext cx="9149456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72334" y="268869"/>
            <a:ext cx="7271665" cy="94277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OUR MISSION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EduCare Logo w-Border.jpg"/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259845" y="138115"/>
            <a:ext cx="1612490" cy="10735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833165"/>
            <a:ext cx="9139270" cy="384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To inspire and empower </a:t>
            </a:r>
          </a:p>
          <a:p>
            <a:pPr algn="ctr">
              <a:lnSpc>
                <a:spcPct val="90000"/>
              </a:lnSpc>
            </a:pP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young people to become responsible citizens, compassionate leaders, </a:t>
            </a:r>
          </a:p>
          <a:p>
            <a:pPr algn="ctr">
              <a:lnSpc>
                <a:spcPct val="90000"/>
              </a:lnSpc>
            </a:pP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and live their dreams.</a:t>
            </a:r>
            <a:endParaRPr lang="en-US" sz="5400" b="1" dirty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uCare Logo e w-Border.jpg"/>
          <p:cNvPicPr>
            <a:picLocks noChangeAspect="1"/>
          </p:cNvPicPr>
          <p:nvPr/>
        </p:nvPicPr>
        <p:blipFill>
          <a:blip r:embed="rId2">
            <a:alphaModFix amt="20000"/>
            <a:lum bright="-100000"/>
          </a:blip>
          <a:stretch>
            <a:fillRect/>
          </a:stretch>
        </p:blipFill>
        <p:spPr>
          <a:xfrm>
            <a:off x="-10186" y="0"/>
            <a:ext cx="9149456" cy="6858000"/>
          </a:xfrm>
          <a:prstGeom prst="rect">
            <a:avLst/>
          </a:prstGeom>
        </p:spPr>
      </p:pic>
      <p:pic>
        <p:nvPicPr>
          <p:cNvPr id="11" name="Picture 10" descr="EduCare Logo w-Border.jpg"/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259845" y="138115"/>
            <a:ext cx="1612490" cy="10735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0186" y="1569989"/>
            <a:ext cx="9143999" cy="6320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66FFFF"/>
              </a:buClr>
              <a:buFont typeface="Wingdings" charset="2"/>
              <a:buChar char="v"/>
            </a:pPr>
            <a:r>
              <a:rPr lang="en-US" sz="54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STUDENT  PROGRAMS</a:t>
            </a:r>
          </a:p>
          <a:p>
            <a:pPr marL="1257300" indent="-398463">
              <a:lnSpc>
                <a:spcPct val="90000"/>
              </a:lnSpc>
              <a:buClr>
                <a:schemeClr val="tx1"/>
              </a:buClr>
              <a:buFont typeface="Wingdings" charset="2"/>
              <a:buChar char="§"/>
              <a:tabLst>
                <a:tab pos="855663" algn="l"/>
              </a:tabLst>
            </a:pP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4800" b="1" spc="-3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ACE</a:t>
            </a:r>
            <a:r>
              <a:rPr lang="en-US" sz="4800" b="1" spc="-3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  Program</a:t>
            </a:r>
          </a:p>
          <a:p>
            <a:pPr marL="1257300" indent="-398463">
              <a:lnSpc>
                <a:spcPct val="90000"/>
              </a:lnSpc>
              <a:buClr>
                <a:schemeClr val="tx1"/>
              </a:buClr>
              <a:buFont typeface="Wingdings" charset="2"/>
              <a:buChar char="§"/>
              <a:tabLst>
                <a:tab pos="855663" algn="l"/>
              </a:tabLst>
            </a:pP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glow rad="101600">
                    <a:srgbClr val="FFFF00">
                      <a:alpha val="75000"/>
                    </a:srgbClr>
                  </a:glow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ACE</a:t>
            </a: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1-Day Workshop</a:t>
            </a:r>
          </a:p>
          <a:p>
            <a:pPr marL="1257300" indent="-398463">
              <a:lnSpc>
                <a:spcPct val="90000"/>
              </a:lnSpc>
              <a:spcAft>
                <a:spcPts val="1800"/>
              </a:spcAft>
              <a:buClr>
                <a:schemeClr val="tx1"/>
              </a:buClr>
              <a:buFont typeface="Wingdings" charset="2"/>
              <a:buChar char="§"/>
              <a:tabLst>
                <a:tab pos="855663" algn="l"/>
              </a:tabLst>
            </a:pP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glow rad="101600">
                    <a:srgbClr val="FFFF00">
                      <a:alpha val="75000"/>
                    </a:srgbClr>
                  </a:glow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ACE</a:t>
            </a: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Leadership Institute</a:t>
            </a:r>
          </a:p>
          <a:p>
            <a:pPr marL="741363" indent="-741363">
              <a:lnSpc>
                <a:spcPct val="90000"/>
              </a:lnSpc>
              <a:spcAft>
                <a:spcPts val="1200"/>
              </a:spcAft>
              <a:buClr>
                <a:srgbClr val="66FFFF"/>
              </a:buClr>
              <a:buFont typeface="Wingdings" charset="2"/>
              <a:buChar char="v"/>
              <a:tabLst>
                <a:tab pos="741363" algn="l"/>
              </a:tabLst>
            </a:pP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PROFESSIONAL  DEVELOPMENTS </a:t>
            </a:r>
          </a:p>
          <a:p>
            <a:pPr marL="741363" indent="-741363">
              <a:lnSpc>
                <a:spcPct val="90000"/>
              </a:lnSpc>
              <a:spcAft>
                <a:spcPts val="1200"/>
              </a:spcAft>
              <a:buClr>
                <a:srgbClr val="66FFFF"/>
              </a:buClr>
              <a:buFont typeface="Wingdings" charset="2"/>
              <a:buChar char="v"/>
            </a:pP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PARENT  WORKSHOPS</a:t>
            </a:r>
          </a:p>
          <a:p>
            <a:pPr marL="804863" indent="-804863">
              <a:lnSpc>
                <a:spcPct val="90000"/>
              </a:lnSpc>
              <a:buClr>
                <a:srgbClr val="66FFFF"/>
              </a:buClr>
              <a:buFont typeface="Wingdings" charset="2"/>
              <a:buChar char="v"/>
              <a:tabLst>
                <a:tab pos="804863" algn="l"/>
              </a:tabLst>
            </a:pP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AFTERSCHOOL  PROGRAMS  MANAGEMENT </a:t>
            </a:r>
          </a:p>
          <a:p>
            <a:pPr marL="1257300" indent="-1257300">
              <a:lnSpc>
                <a:spcPct val="90000"/>
              </a:lnSpc>
              <a:buFont typeface="Arial"/>
              <a:buChar char="•"/>
              <a:tabLst>
                <a:tab pos="1257300" algn="l"/>
              </a:tabLst>
            </a:pPr>
            <a:endParaRPr lang="en-US" sz="4400" b="1" spc="-300" dirty="0" smtClean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marL="1257300" indent="-850900">
              <a:lnSpc>
                <a:spcPct val="90000"/>
              </a:lnSpc>
              <a:buFont typeface="Wingdings" charset="2"/>
              <a:buChar char="v"/>
              <a:tabLst>
                <a:tab pos="1257300" algn="l"/>
              </a:tabLst>
            </a:pPr>
            <a:endParaRPr lang="en-US" sz="4400" b="1" spc="-300" dirty="0" smtClean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>
              <a:lnSpc>
                <a:spcPct val="90000"/>
              </a:lnSpc>
            </a:pPr>
            <a:endParaRPr lang="en-US" sz="4400" b="1" spc="-300" dirty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1867605" y="268869"/>
            <a:ext cx="7271665" cy="94277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PROGRAMS</a:t>
            </a:r>
            <a:r>
              <a:rPr kumimoji="0" lang="en-US" sz="4400" b="1" i="0" u="none" strike="noStrike" kern="1200" cap="none" spc="-300" normalizeH="0" noProof="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 &amp; </a:t>
            </a:r>
            <a:r>
              <a:rPr kumimoji="0" lang="en-US" sz="4400" b="1" i="0" u="none" strike="noStrike" kern="1200" cap="none" spc="-30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SERVICES</a:t>
            </a:r>
            <a:endParaRPr kumimoji="0" lang="en-US" sz="4400" b="1" i="0" u="none" strike="noStrike" kern="1200" cap="none" spc="0" normalizeH="0" baseline="0" noProof="0" dirty="0">
              <a:ln w="635">
                <a:noFill/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9" name="Title 7"/>
          <p:cNvSpPr>
            <a:spLocks noGrp="1"/>
          </p:cNvSpPr>
          <p:nvPr>
            <p:ph type="ctrTitle"/>
          </p:nvPr>
        </p:nvSpPr>
        <p:spPr>
          <a:xfrm rot="852172">
            <a:off x="6224589" y="1791389"/>
            <a:ext cx="2540839" cy="2029574"/>
          </a:xfrm>
          <a:gradFill flip="none" rotWithShape="1">
            <a:gsLst>
              <a:gs pos="0">
                <a:schemeClr val="tx1"/>
              </a:gs>
              <a:gs pos="19000">
                <a:srgbClr val="FFFFFF"/>
              </a:gs>
              <a:gs pos="81000">
                <a:srgbClr val="66FF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freezing" dir="t">
              <a:rot lat="0" lon="0" rev="5640000"/>
            </a:lightRig>
          </a:scene3d>
          <a:sp3d>
            <a:bevelT/>
          </a:sp3d>
        </p:spPr>
        <p:txBody>
          <a:bodyPr anchor="ctr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“ACE”</a:t>
            </a:r>
            <a:b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222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rgbClr val="FFFF00">
                      <a:alpha val="75000"/>
                    </a:srgbClr>
                  </a:glow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/>
            </a:r>
            <a:b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2667" u="sng" dirty="0" smtClean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A</a:t>
            </a:r>
            <a:r>
              <a:rPr lang="en-US" sz="2667" dirty="0" smtClean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FF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chievement</a:t>
            </a:r>
            <a:r>
              <a:rPr lang="en-US" sz="2667" dirty="0" smtClean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/>
            </a:r>
            <a:br>
              <a:rPr lang="en-US" sz="2667" dirty="0" smtClean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2667" u="sng" dirty="0" smtClean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C</a:t>
            </a:r>
            <a:r>
              <a:rPr lang="en-US" sz="2667" dirty="0" smtClean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FF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ommitment</a:t>
            </a:r>
            <a:r>
              <a:rPr lang="en-US" sz="2667" dirty="0" smtClean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/>
            </a:r>
            <a:br>
              <a:rPr lang="en-US" sz="2667" dirty="0" smtClean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2667" u="sng" dirty="0" smtClean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E</a:t>
            </a:r>
            <a:r>
              <a:rPr lang="en-US" sz="2667" dirty="0" smtClean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FF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xcellence</a:t>
            </a:r>
            <a:endParaRPr lang="en-US" sz="2667" dirty="0">
              <a:ln w="3175">
                <a:solidFill>
                  <a:schemeClr val="tx1">
                    <a:lumMod val="65000"/>
                  </a:schemeClr>
                </a:solidFill>
              </a:ln>
              <a:solidFill>
                <a:srgbClr val="FFFFFF"/>
              </a:solidFill>
              <a:effectLst>
                <a:outerShdw blurRad="63500" dist="381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EduCare Logo e w-Border.jp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457" y="0"/>
            <a:ext cx="9149456" cy="6858000"/>
          </a:xfrm>
          <a:prstGeom prst="rect">
            <a:avLst/>
          </a:prstGeom>
        </p:spPr>
      </p:pic>
      <p:sp>
        <p:nvSpPr>
          <p:cNvPr id="39" name="Pie 38"/>
          <p:cNvSpPr/>
          <p:nvPr/>
        </p:nvSpPr>
        <p:spPr>
          <a:xfrm>
            <a:off x="1" y="192024"/>
            <a:ext cx="9143999" cy="6473952"/>
          </a:xfrm>
          <a:prstGeom prst="pie">
            <a:avLst>
              <a:gd name="adj1" fmla="val 875539"/>
              <a:gd name="adj2" fmla="val 5438829"/>
            </a:avLst>
          </a:prstGeom>
          <a:solidFill>
            <a:schemeClr val="accent2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4" name="Pie 33"/>
          <p:cNvSpPr/>
          <p:nvPr/>
        </p:nvSpPr>
        <p:spPr>
          <a:xfrm>
            <a:off x="1" y="192024"/>
            <a:ext cx="9143999" cy="6473952"/>
          </a:xfrm>
          <a:prstGeom prst="pie">
            <a:avLst>
              <a:gd name="adj1" fmla="val 10244573"/>
              <a:gd name="adj2" fmla="val 13484504"/>
            </a:avLst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6" name="Pie 35"/>
          <p:cNvSpPr/>
          <p:nvPr/>
        </p:nvSpPr>
        <p:spPr>
          <a:xfrm>
            <a:off x="-5457" y="192024"/>
            <a:ext cx="9143999" cy="6473952"/>
          </a:xfrm>
          <a:prstGeom prst="pie">
            <a:avLst>
              <a:gd name="adj1" fmla="val 19227497"/>
              <a:gd name="adj2" fmla="val 858676"/>
            </a:avLst>
          </a:prstGeom>
          <a:solidFill>
            <a:srgbClr val="F19FFF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5" name="Pie 34"/>
          <p:cNvSpPr/>
          <p:nvPr/>
        </p:nvSpPr>
        <p:spPr>
          <a:xfrm>
            <a:off x="1" y="192024"/>
            <a:ext cx="9143999" cy="6473952"/>
          </a:xfrm>
          <a:prstGeom prst="pie">
            <a:avLst>
              <a:gd name="adj1" fmla="val 13475990"/>
              <a:gd name="adj2" fmla="val 19243300"/>
            </a:avLst>
          </a:prstGeom>
          <a:solidFill>
            <a:schemeClr val="accent5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599" y="609600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299999" lon="0" rev="0"/>
              </a:camera>
              <a:lightRig rig="threePt" dir="t"/>
            </a:scene3d>
          </a:bodyPr>
          <a:lstStyle/>
          <a:p>
            <a:pPr algn="ctr"/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1752600" y="609600"/>
            <a:ext cx="5791200" cy="5638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grpSp>
        <p:nvGrpSpPr>
          <p:cNvPr id="2" name="Group 36"/>
          <p:cNvGrpSpPr/>
          <p:nvPr/>
        </p:nvGrpSpPr>
        <p:grpSpPr>
          <a:xfrm>
            <a:off x="-5457" y="192024"/>
            <a:ext cx="9404209" cy="6473952"/>
            <a:chOff x="508253" y="144813"/>
            <a:chExt cx="7646559" cy="6473952"/>
          </a:xfrm>
        </p:grpSpPr>
        <p:sp>
          <p:nvSpPr>
            <p:cNvPr id="37" name="Pie 36"/>
            <p:cNvSpPr/>
            <p:nvPr/>
          </p:nvSpPr>
          <p:spPr>
            <a:xfrm>
              <a:off x="512690" y="144813"/>
              <a:ext cx="7434983" cy="6473952"/>
            </a:xfrm>
            <a:prstGeom prst="pie">
              <a:avLst>
                <a:gd name="adj1" fmla="val 5398534"/>
                <a:gd name="adj2" fmla="val 10236314"/>
              </a:avLst>
            </a:prstGeom>
            <a:blipFill rotWithShape="1">
              <a:blip r:embed="rId3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82065" y="360570"/>
              <a:ext cx="3483276" cy="1200329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/>
              <a:r>
                <a:rPr lang="en-US" sz="3600" b="1" dirty="0" smtClean="0"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Attitudinal Development</a:t>
              </a:r>
              <a:endParaRPr lang="en-US" sz="36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71536" y="2114897"/>
              <a:ext cx="3483276" cy="1200329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/>
              <a:r>
                <a:rPr lang="en-US" sz="3600" b="1" dirty="0" smtClean="0"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Emotional</a:t>
              </a:r>
            </a:p>
            <a:p>
              <a:pPr algn="ctr"/>
              <a:r>
                <a:rPr lang="en-US" sz="3600" b="1" dirty="0" smtClean="0"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Intelligence</a:t>
              </a:r>
              <a:endParaRPr lang="en-US" sz="36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8253" y="1770326"/>
              <a:ext cx="3483276" cy="1200329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/>
              <a:r>
                <a:rPr lang="en-US" sz="3600" b="1" dirty="0" smtClean="0"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Personal</a:t>
              </a:r>
            </a:p>
            <a:p>
              <a:pPr algn="ctr"/>
              <a:r>
                <a:rPr lang="en-US" sz="3600" b="1" dirty="0" smtClean="0"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Leadership</a:t>
              </a:r>
              <a:endParaRPr lang="en-US" sz="36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1529" y="4171346"/>
              <a:ext cx="3483276" cy="1200329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/>
              <a:r>
                <a:rPr lang="en-US" sz="3600" b="1" dirty="0" smtClean="0"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Interpersonal</a:t>
              </a:r>
            </a:p>
            <a:p>
              <a:pPr algn="ctr"/>
              <a:r>
                <a:rPr lang="en-US" sz="3600" b="1" dirty="0" smtClean="0"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Skills</a:t>
              </a:r>
              <a:endParaRPr lang="en-US" sz="36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6057" y="3903045"/>
            <a:ext cx="4283947" cy="1754327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Cultivate </a:t>
            </a:r>
          </a:p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Academic Knowledge </a:t>
            </a:r>
          </a:p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and Skills</a:t>
            </a:r>
            <a:endParaRPr lang="en-US" sz="36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193682363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uCare Logo e w-Border.jp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186" y="0"/>
            <a:ext cx="9149456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67605" y="654702"/>
            <a:ext cx="7271665" cy="9427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THE BIGGER PICTURE</a:t>
            </a:r>
            <a:endParaRPr lang="en-US" sz="6000" dirty="0">
              <a:ln w="635">
                <a:noFill/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EduCare Logo w-Border.jpg"/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259845" y="138115"/>
            <a:ext cx="1612490" cy="10735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0186" y="1941533"/>
            <a:ext cx="8979064" cy="428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8375" indent="-746125" algn="just">
              <a:lnSpc>
                <a:spcPct val="90000"/>
              </a:lnSpc>
              <a:spcAft>
                <a:spcPts val="30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u"/>
              <a:tabLst>
                <a:tab pos="915988" algn="l"/>
              </a:tabLst>
            </a:pP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Developing a more respectful and caring learning environment that honors each person and fosters creativity, cooperation and achievement</a:t>
            </a:r>
          </a:p>
          <a:p>
            <a:pPr marL="968375" indent="-746125" algn="just">
              <a:lnSpc>
                <a:spcPct val="90000"/>
              </a:lnSpc>
              <a:spcAft>
                <a:spcPts val="240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u"/>
              <a:tabLst>
                <a:tab pos="915988" algn="l"/>
              </a:tabLst>
            </a:pP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Building the foundation for “safe” schools from the inside-out through character education and asset building</a:t>
            </a:r>
          </a:p>
          <a:p>
            <a:pPr marL="968375" indent="-746125" algn="just">
              <a:lnSpc>
                <a:spcPct val="90000"/>
              </a:lnSpc>
              <a:buClr>
                <a:schemeClr val="bg2">
                  <a:lumMod val="60000"/>
                  <a:lumOff val="40000"/>
                </a:schemeClr>
              </a:buClr>
              <a:buFont typeface="Wingdings" charset="2"/>
              <a:buChar char="u"/>
              <a:tabLst>
                <a:tab pos="915988" algn="l"/>
              </a:tabLst>
            </a:pPr>
            <a:r>
              <a:rPr lang="en-US" sz="36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Developing a more pro-active and trusting culture</a:t>
            </a:r>
          </a:p>
        </p:txBody>
      </p:sp>
    </p:spTree>
    <p:extLst>
      <p:ext uri="{BB962C8B-B14F-4D97-AF65-F5344CB8AC3E}">
        <p14:creationId xmlns:p14="http://schemas.microsoft.com/office/powerpoint/2010/main" val="3467145761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uCare Logo e w-Border.jpg"/>
          <p:cNvPicPr>
            <a:picLocks noChangeAspect="1"/>
          </p:cNvPicPr>
          <p:nvPr/>
        </p:nvPicPr>
        <p:blipFill>
          <a:blip r:embed="rId2">
            <a:alphaModFix amt="20000"/>
            <a:lum bright="-100000"/>
          </a:blip>
          <a:stretch>
            <a:fillRect/>
          </a:stretch>
        </p:blipFill>
        <p:spPr>
          <a:xfrm>
            <a:off x="-10186" y="0"/>
            <a:ext cx="9149456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026" y="1767695"/>
            <a:ext cx="8824852" cy="315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“Whoever our students may be,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whatever subject we teach,</a:t>
            </a:r>
          </a:p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en-US" sz="5400" b="1" spc="-300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ultimately we teach who we are.”</a:t>
            </a:r>
          </a:p>
          <a:p>
            <a:pPr marL="4516438">
              <a:lnSpc>
                <a:spcPct val="90000"/>
              </a:lnSpc>
              <a:spcAft>
                <a:spcPts val="2400"/>
              </a:spcAft>
            </a:pPr>
            <a:r>
              <a:rPr lang="en-US" sz="3600" b="1" i="1" dirty="0" smtClean="0">
                <a:ln>
                  <a:solidFill>
                    <a:schemeClr val="bg1"/>
                  </a:solidFill>
                </a:ln>
                <a:effectLst>
                  <a:outerShdw blurRad="63500" dist="1016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~ Parker J. Palmer</a:t>
            </a:r>
            <a:endParaRPr lang="en-US" sz="3600" b="1" i="1" dirty="0">
              <a:ln>
                <a:solidFill>
                  <a:schemeClr val="bg1"/>
                </a:solidFill>
              </a:ln>
              <a:effectLst>
                <a:outerShdw blurRad="63500" dist="1016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2222"/>
            <a:ext cx="7851648" cy="1058334"/>
          </a:xfrm>
        </p:spPr>
        <p:txBody>
          <a:bodyPr/>
          <a:lstStyle/>
          <a:p>
            <a:pPr lvl="0" algn="ctr">
              <a:defRPr/>
            </a:pPr>
            <a:r>
              <a:rPr lang="en-US" sz="6000" dirty="0">
                <a:ln w="635">
                  <a:noFill/>
                </a:ln>
                <a:solidFill>
                  <a:srgbClr val="FFFF00"/>
                </a:solidFill>
                <a:effectLst>
                  <a:glow rad="25400">
                    <a:srgbClr val="FFFF00">
                      <a:alpha val="75000"/>
                    </a:srgbClr>
                  </a:glow>
                  <a:outerShdw blurRad="38100" dist="63500" dir="5400000" algn="tl" rotWithShape="0">
                    <a:srgbClr val="000000">
                      <a:alpha val="80000"/>
                    </a:srgbClr>
                  </a:outerShdw>
                </a:effectLst>
                <a:latin typeface="Abadi MT Condensed Extra Bold"/>
              </a:rPr>
              <a:t>WHAT IS ACE?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5678" y="1679221"/>
            <a:ext cx="6452417" cy="3584223"/>
          </a:xfrm>
        </p:spPr>
        <p:txBody>
          <a:bodyPr>
            <a:normAutofit fontScale="70000" lnSpcReduction="20000"/>
          </a:bodyPr>
          <a:lstStyle/>
          <a:p>
            <a:pPr marL="635000" indent="-635000" algn="l">
              <a:spcAft>
                <a:spcPts val="1200"/>
              </a:spcAft>
              <a:buClr>
                <a:schemeClr val="hlink"/>
              </a:buClr>
              <a:buSzPct val="110000"/>
              <a:buFont typeface="Wingdings" charset="2"/>
              <a:buChar char=""/>
            </a:pPr>
            <a:r>
              <a:rPr lang="en-US" sz="4100" b="1" dirty="0">
                <a:effectLst>
                  <a:outerShdw blurRad="50800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badi MT Condensed Light"/>
                <a:cs typeface="Abadi MT Condensed Light"/>
              </a:rPr>
              <a:t>An interactive &amp; fun student success, empowerment, and character-building program… </a:t>
            </a:r>
          </a:p>
          <a:p>
            <a:pPr marL="635000" indent="-635000" algn="l">
              <a:spcAft>
                <a:spcPts val="1200"/>
              </a:spcAft>
              <a:buClr>
                <a:schemeClr val="hlink"/>
              </a:buClr>
              <a:buSzPct val="110000"/>
              <a:buFont typeface="Wingdings" charset="2"/>
              <a:buChar char=""/>
            </a:pPr>
            <a:r>
              <a:rPr lang="en-US" sz="4100" b="1" dirty="0" smtClean="0">
                <a:effectLst>
                  <a:outerShdw blurRad="50800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badi MT Condensed Light"/>
                <a:cs typeface="Abadi MT Condensed Light"/>
              </a:rPr>
              <a:t>Participants learn through instruction, example</a:t>
            </a:r>
            <a:r>
              <a:rPr lang="en-US" sz="4100" b="1" dirty="0">
                <a:effectLst>
                  <a:outerShdw blurRad="50800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badi MT Condensed Light"/>
                <a:cs typeface="Abadi MT Condensed Light"/>
              </a:rPr>
              <a:t>, and </a:t>
            </a:r>
            <a:r>
              <a:rPr lang="en-US" sz="4100" b="1" dirty="0" smtClean="0">
                <a:effectLst>
                  <a:outerShdw blurRad="50800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badi MT Condensed Light"/>
                <a:cs typeface="Abadi MT Condensed Light"/>
              </a:rPr>
              <a:t>experience</a:t>
            </a:r>
            <a:r>
              <a:rPr lang="en-US" sz="4100" b="1" dirty="0">
                <a:effectLst>
                  <a:outerShdw blurRad="50800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badi MT Condensed Light"/>
                <a:cs typeface="Abadi MT Condensed Light"/>
              </a:rPr>
              <a:t>… </a:t>
            </a:r>
          </a:p>
          <a:p>
            <a:pPr marL="635000" indent="-635000" algn="l">
              <a:spcAft>
                <a:spcPts val="1200"/>
              </a:spcAft>
              <a:buClr>
                <a:schemeClr val="hlink"/>
              </a:buClr>
              <a:buSzPct val="110000"/>
              <a:buFont typeface="Wingdings" charset="2"/>
              <a:buChar char=""/>
            </a:pPr>
            <a:r>
              <a:rPr lang="en-US" sz="4100" b="1" dirty="0">
                <a:effectLst>
                  <a:outerShdw blurRad="50800" dist="50800" dir="2700000" algn="tl" rotWithShape="0">
                    <a:srgbClr val="000000">
                      <a:alpha val="80000"/>
                    </a:srgbClr>
                  </a:outerShdw>
                </a:effectLst>
                <a:latin typeface="Abadi MT Condensed Light"/>
                <a:cs typeface="Abadi MT Condensed Light"/>
              </a:rPr>
              <a:t>Participants do various indoor &amp; outdoor activities, and also have the opportunity to discuss issues relating to teens!!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55342">
            <a:off x="6351594" y="4996834"/>
            <a:ext cx="257712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rgbClr val="FFFF00">
                      <a:alpha val="75000"/>
                    </a:srgbClr>
                  </a:glow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“ACE”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rgbClr val="FFFF00">
                      <a:alpha val="75000"/>
                    </a:srgbClr>
                  </a:glow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/>
            </a:r>
            <a:br>
              <a:rPr lang="en-US" sz="48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rgbClr val="FFFF00">
                      <a:alpha val="75000"/>
                    </a:srgbClr>
                  </a:glow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1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rgbClr val="FFFF00">
                      <a:alpha val="75000"/>
                    </a:srgbClr>
                  </a:glow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/>
            </a:r>
            <a:b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b="1" u="sng" dirty="0" smtClean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A</a:t>
            </a:r>
            <a:r>
              <a:rPr lang="en-US" b="1" dirty="0" smtClean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FF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chievement</a:t>
            </a:r>
            <a:r>
              <a:rPr lang="en-US" b="1" dirty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/>
            </a:r>
            <a:br>
              <a:rPr lang="en-US" b="1" dirty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b="1" u="sng" dirty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C</a:t>
            </a:r>
            <a:r>
              <a:rPr lang="en-US" b="1" dirty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FF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ommitment</a:t>
            </a:r>
            <a:r>
              <a:rPr lang="en-US" b="1" dirty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/>
            </a:r>
            <a:br>
              <a:rPr lang="en-US" b="1" dirty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b="1" u="sng" dirty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E</a:t>
            </a:r>
            <a:r>
              <a:rPr lang="en-US" b="1" dirty="0">
                <a:ln w="3175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FFFFF"/>
                </a:solidFill>
                <a:effectLst>
                  <a:outerShdw blurRad="63500" dist="381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xcellence</a:t>
            </a:r>
          </a:p>
        </p:txBody>
      </p:sp>
      <p:pic>
        <p:nvPicPr>
          <p:cNvPr id="7" name="Picture 8" descr="DSC_1571"/>
          <p:cNvPicPr>
            <a:picLocks noChangeAspect="1" noChangeArrowheads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 bwMode="auto">
          <a:xfrm>
            <a:off x="257925" y="77341"/>
            <a:ext cx="1677753" cy="252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4333046"/>
      </p:ext>
    </p:extLst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duCare Logo e w-Border.jp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47706" y="1144633"/>
            <a:ext cx="8301750" cy="57414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7707" y="1144633"/>
            <a:ext cx="79717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4000" b="1" spc="-150" dirty="0" smtClean="0">
              <a:ln w="3175">
                <a:solidFill>
                  <a:schemeClr val="bg1"/>
                </a:solidFill>
              </a:ln>
              <a:effectLst>
                <a:glow rad="101600">
                  <a:srgbClr val="ACFFA3">
                    <a:alpha val="75000"/>
                  </a:srgbClr>
                </a:glow>
                <a:outerShdw blurRad="63500" dist="101600" dir="2700000" algn="tl" rotWithShape="0">
                  <a:schemeClr val="bg1">
                    <a:alpha val="43000"/>
                  </a:scheme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4000" b="1" spc="-150" dirty="0" smtClean="0">
                <a:ln w="3175">
                  <a:solidFill>
                    <a:schemeClr val="bg1"/>
                  </a:solidFill>
                </a:ln>
                <a:effectLst>
                  <a:glow rad="101600">
                    <a:srgbClr val="ACFFA3">
                      <a:alpha val="75000"/>
                    </a:srgbClr>
                  </a:glow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ACE Professional Development </a:t>
            </a:r>
            <a:endParaRPr lang="en-US" sz="4000" b="1" spc="-150" dirty="0">
              <a:ln w="3175">
                <a:solidFill>
                  <a:schemeClr val="bg1"/>
                </a:solidFill>
              </a:ln>
              <a:effectLst>
                <a:glow rad="101600">
                  <a:srgbClr val="ACFFA3">
                    <a:alpha val="75000"/>
                  </a:srgbClr>
                </a:glow>
                <a:outerShdw blurRad="63500" dist="101600" dir="2700000" algn="tl" rotWithShape="0">
                  <a:schemeClr val="bg1">
                    <a:alpha val="43000"/>
                  </a:schemeClr>
                </a:outerShdw>
              </a:effectLst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4000" b="1" cap="small" spc="-150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rgbClr val="ACFFA3">
                      <a:alpha val="75000"/>
                    </a:srgbClr>
                  </a:glow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ACE Student 3-day Program</a:t>
            </a:r>
          </a:p>
          <a:p>
            <a:pPr marL="571500" indent="-571500">
              <a:buFont typeface="Arial"/>
              <a:buChar char="•"/>
            </a:pPr>
            <a:r>
              <a:rPr lang="en-US" sz="4000" b="1" cap="small" spc="-150" dirty="0" smtClean="0">
                <a:ln w="3175">
                  <a:solidFill>
                    <a:schemeClr val="bg1"/>
                  </a:solidFill>
                </a:ln>
                <a:effectLst>
                  <a:glow rad="101600">
                    <a:srgbClr val="ACFFA3">
                      <a:alpha val="75000"/>
                    </a:srgbClr>
                  </a:glow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ACE Family Evening</a:t>
            </a:r>
          </a:p>
          <a:p>
            <a:pPr marL="571500" indent="-571500">
              <a:buFont typeface="Arial"/>
              <a:buChar char="•"/>
            </a:pPr>
            <a:r>
              <a:rPr lang="en-US" sz="4000" b="1" cap="small" spc="-150" dirty="0" smtClean="0">
                <a:ln w="3175">
                  <a:solidFill>
                    <a:schemeClr val="bg1"/>
                  </a:solidFill>
                </a:ln>
                <a:effectLst>
                  <a:glow rad="101600">
                    <a:srgbClr val="ACFFA3">
                      <a:alpha val="75000"/>
                    </a:srgbClr>
                  </a:glow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ACE Curriculum</a:t>
            </a:r>
          </a:p>
          <a:p>
            <a:pPr marL="571500" indent="-571500">
              <a:buFont typeface="Arial"/>
              <a:buChar char="•"/>
            </a:pPr>
            <a:r>
              <a:rPr lang="en-US" sz="4000" b="1" cap="small" spc="-150" dirty="0" smtClean="0">
                <a:ln w="3175">
                  <a:solidFill>
                    <a:schemeClr val="bg1"/>
                  </a:solidFill>
                </a:ln>
                <a:effectLst>
                  <a:glow rad="101600">
                    <a:srgbClr val="ACFFA3">
                      <a:alpha val="75000"/>
                    </a:srgbClr>
                  </a:glow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ACE Follow-up Workshops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cap="small" spc="-150" dirty="0" smtClean="0">
                <a:ln w="3175">
                  <a:solidFill>
                    <a:schemeClr val="bg1"/>
                  </a:solidFill>
                </a:ln>
                <a:effectLst>
                  <a:glow rad="101600">
                    <a:srgbClr val="ACFFA3">
                      <a:alpha val="75000"/>
                    </a:srgbClr>
                  </a:glow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Integrate into ongoing after school programs</a:t>
            </a:r>
            <a:r>
              <a:rPr lang="en-US" sz="4000" b="1" spc="-150" dirty="0" smtClean="0">
                <a:ln w="3175">
                  <a:solidFill>
                    <a:schemeClr val="bg1"/>
                  </a:solidFill>
                </a:ln>
                <a:effectLst>
                  <a:glow rad="101600">
                    <a:srgbClr val="ACFFA3">
                      <a:alpha val="75000"/>
                    </a:srgbClr>
                  </a:glow>
                  <a:outerShdw blurRad="63500" dist="101600" dir="2700000" algn="tl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658462" y="0"/>
            <a:ext cx="8485536" cy="1144633"/>
          </a:xfrm>
          <a:prstGeom prst="rect">
            <a:avLst/>
          </a:prstGeom>
          <a:gradFill flip="none" rotWithShape="1">
            <a:gsLst>
              <a:gs pos="48000">
                <a:srgbClr val="166E7F">
                  <a:alpha val="60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chemeClr val="bg1"/>
              </a:gs>
              <a:gs pos="24000">
                <a:schemeClr val="bg1">
                  <a:alpha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 ACE</a:t>
            </a:r>
            <a:r>
              <a:rPr kumimoji="0" lang="en-US" sz="5400" b="1" i="0" u="none" strike="noStrike" kern="1200" cap="none" spc="-300" normalizeH="0" noProof="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uLnTx/>
                <a:uFillTx/>
                <a:latin typeface="Arial Black"/>
                <a:ea typeface="+mj-ea"/>
                <a:cs typeface="Arial Black"/>
              </a:rPr>
              <a:t> PROGRAM</a:t>
            </a:r>
            <a:endParaRPr kumimoji="0" lang="en-US" sz="5400" b="1" i="0" u="none" strike="noStrike" kern="1200" cap="none" spc="-300" normalizeH="0" baseline="0" noProof="0" dirty="0">
              <a:ln>
                <a:solidFill>
                  <a:schemeClr val="bg1"/>
                </a:solidFill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 rot="5400000" flipV="1">
            <a:off x="-3019192" y="3005147"/>
            <a:ext cx="6886090" cy="847706"/>
          </a:xfrm>
          <a:gradFill flip="none" rotWithShape="1">
            <a:gsLst>
              <a:gs pos="48000">
                <a:srgbClr val="166E7F">
                  <a:alpha val="60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chemeClr val="bg1"/>
              </a:gs>
              <a:gs pos="24000">
                <a:schemeClr val="bg1">
                  <a:alpha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Autofit/>
          </a:bodyPr>
          <a:lstStyle/>
          <a:p>
            <a:pPr algn="ctr"/>
            <a:r>
              <a:rPr lang="en-US" sz="4000" spc="-300" dirty="0" smtClean="0">
                <a:ln>
                  <a:solidFill>
                    <a:schemeClr val="bg1"/>
                  </a:solidFill>
                </a:ln>
                <a:solidFill>
                  <a:srgbClr val="C8FFFD"/>
                </a:solidFill>
                <a:effectLst>
                  <a:outerShdw blurRad="63500" dist="101600" dir="5400000" algn="tl" rotWithShape="0">
                    <a:srgbClr val="800080">
                      <a:alpha val="96000"/>
                    </a:srgbClr>
                  </a:outerShdw>
                </a:effectLst>
                <a:latin typeface="Arial Black"/>
                <a:cs typeface="Arial Black"/>
              </a:rPr>
              <a:t> STRUCTURE</a:t>
            </a:r>
            <a:endParaRPr lang="en-US" sz="4000" spc="-300" dirty="0">
              <a:ln>
                <a:solidFill>
                  <a:schemeClr val="bg1"/>
                </a:solidFill>
              </a:ln>
              <a:solidFill>
                <a:srgbClr val="C8FFFD"/>
              </a:solidFill>
              <a:effectLst>
                <a:outerShdw blurRad="63500" dist="101600" dir="5400000" algn="tl" rotWithShape="0">
                  <a:srgbClr val="800080">
                    <a:alpha val="96000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1929243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3516</TotalTime>
  <Words>796</Words>
  <Application>Microsoft Macintosh PowerPoint</Application>
  <PresentationFormat>On-screen Show (4:3)</PresentationFormat>
  <Paragraphs>174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“ACE Program” (Achievement and Commitment to Excellence)</vt:lpstr>
      <vt:lpstr>ABOUT US</vt:lpstr>
      <vt:lpstr>OUR MISSION</vt:lpstr>
      <vt:lpstr>“ACE”   Achievement Commitment Excellence</vt:lpstr>
      <vt:lpstr>PowerPoint Presentation</vt:lpstr>
      <vt:lpstr>THE BIGGER PICTURE</vt:lpstr>
      <vt:lpstr>PowerPoint Presentation</vt:lpstr>
      <vt:lpstr>WHAT IS ACE?</vt:lpstr>
      <vt:lpstr> STRUCTURE</vt:lpstr>
      <vt:lpstr>KEY OBJECTIVES</vt:lpstr>
      <vt:lpstr>PowerPoint Presentation</vt:lpstr>
      <vt:lpstr>HONORING</vt:lpstr>
      <vt:lpstr>FRIENDSHIP PIE</vt:lpstr>
      <vt:lpstr>FRIENDSHIP PIE</vt:lpstr>
      <vt:lpstr>FORMAT</vt:lpstr>
      <vt:lpstr>LEVELS OF LISTENING</vt:lpstr>
      <vt:lpstr>STRENGTH CIRCLES</vt:lpstr>
      <vt:lpstr>STRENGTH CIRCLES</vt:lpstr>
      <vt:lpstr>ACE THEMES</vt:lpstr>
      <vt:lpstr>PowerPoint Presentation</vt:lpstr>
      <vt:lpstr>STUDENT ADVOCATES </vt:lpstr>
      <vt:lpstr>“TAKE ACTION” LEADERSHIP CAMPAIGN </vt:lpstr>
      <vt:lpstr>PowerPoint Presentation</vt:lpstr>
      <vt:lpstr> 30% Graduation Rate difference   by attending 4 years of                   EduCare Afterschool Programs</vt:lpstr>
      <vt:lpstr>EDUCARE TRANSITION MODELS</vt:lpstr>
      <vt:lpstr>PowerPoint Presentation</vt:lpstr>
      <vt:lpstr>  ACE Program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Ray Vitale</dc:creator>
  <cp:lastModifiedBy>Microsoft Office User</cp:lastModifiedBy>
  <cp:revision>201</cp:revision>
  <cp:lastPrinted>2013-06-19T22:08:19Z</cp:lastPrinted>
  <dcterms:created xsi:type="dcterms:W3CDTF">2010-04-28T18:36:28Z</dcterms:created>
  <dcterms:modified xsi:type="dcterms:W3CDTF">2013-06-19T22:50:22Z</dcterms:modified>
</cp:coreProperties>
</file>