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402" r:id="rId2"/>
    <p:sldId id="395" r:id="rId3"/>
    <p:sldId id="403" r:id="rId4"/>
    <p:sldId id="372" r:id="rId5"/>
    <p:sldId id="378" r:id="rId6"/>
    <p:sldId id="379" r:id="rId7"/>
    <p:sldId id="348" r:id="rId8"/>
    <p:sldId id="259" r:id="rId9"/>
    <p:sldId id="347" r:id="rId10"/>
    <p:sldId id="389" r:id="rId11"/>
    <p:sldId id="380" r:id="rId12"/>
    <p:sldId id="310" r:id="rId13"/>
    <p:sldId id="394" r:id="rId14"/>
    <p:sldId id="304" r:id="rId15"/>
    <p:sldId id="381" r:id="rId16"/>
    <p:sldId id="404" r:id="rId17"/>
    <p:sldId id="408" r:id="rId18"/>
    <p:sldId id="386" r:id="rId19"/>
    <p:sldId id="351" r:id="rId20"/>
    <p:sldId id="383" r:id="rId21"/>
    <p:sldId id="396" r:id="rId22"/>
    <p:sldId id="397" r:id="rId23"/>
    <p:sldId id="405" r:id="rId24"/>
    <p:sldId id="320" r:id="rId25"/>
    <p:sldId id="352" r:id="rId26"/>
    <p:sldId id="384" r:id="rId27"/>
    <p:sldId id="355" r:id="rId28"/>
    <p:sldId id="356" r:id="rId29"/>
    <p:sldId id="314" r:id="rId30"/>
    <p:sldId id="398" r:id="rId31"/>
    <p:sldId id="373" r:id="rId32"/>
    <p:sldId id="399" r:id="rId33"/>
    <p:sldId id="400" r:id="rId34"/>
    <p:sldId id="385" r:id="rId35"/>
    <p:sldId id="363" r:id="rId36"/>
    <p:sldId id="406" r:id="rId37"/>
    <p:sldId id="369" r:id="rId38"/>
    <p:sldId id="387" r:id="rId39"/>
    <p:sldId id="388" r:id="rId40"/>
    <p:sldId id="375" r:id="rId41"/>
    <p:sldId id="366" r:id="rId42"/>
    <p:sldId id="390" r:id="rId43"/>
    <p:sldId id="367" r:id="rId44"/>
    <p:sldId id="401" r:id="rId45"/>
    <p:sldId id="344" r:id="rId46"/>
    <p:sldId id="407" r:id="rId47"/>
    <p:sldId id="392" r:id="rId48"/>
    <p:sldId id="345" r:id="rId49"/>
  </p:sldIdLst>
  <p:sldSz cx="9144000" cy="6858000" type="screen4x3"/>
  <p:notesSz cx="6881813" cy="9296400"/>
  <p:defaultTextStyle>
    <a:defPPr>
      <a:defRPr lang="en-US"/>
    </a:defPPr>
    <a:lvl1pPr algn="l" rtl="0" eaLnBrk="0" fontAlgn="base" hangingPunct="0">
      <a:spcBef>
        <a:spcPct val="0"/>
      </a:spcBef>
      <a:spcAft>
        <a:spcPct val="0"/>
      </a:spcAft>
      <a:defRPr sz="3200" kern="1200">
        <a:solidFill>
          <a:srgbClr val="000054"/>
        </a:solidFill>
        <a:latin typeface="Arial" pitchFamily="34" charset="0"/>
        <a:ea typeface="+mn-ea"/>
        <a:cs typeface="+mn-cs"/>
      </a:defRPr>
    </a:lvl1pPr>
    <a:lvl2pPr marL="457200" algn="l" rtl="0" eaLnBrk="0" fontAlgn="base" hangingPunct="0">
      <a:spcBef>
        <a:spcPct val="0"/>
      </a:spcBef>
      <a:spcAft>
        <a:spcPct val="0"/>
      </a:spcAft>
      <a:defRPr sz="3200" kern="1200">
        <a:solidFill>
          <a:srgbClr val="000054"/>
        </a:solidFill>
        <a:latin typeface="Arial" pitchFamily="34" charset="0"/>
        <a:ea typeface="+mn-ea"/>
        <a:cs typeface="+mn-cs"/>
      </a:defRPr>
    </a:lvl2pPr>
    <a:lvl3pPr marL="914400" algn="l" rtl="0" eaLnBrk="0" fontAlgn="base" hangingPunct="0">
      <a:spcBef>
        <a:spcPct val="0"/>
      </a:spcBef>
      <a:spcAft>
        <a:spcPct val="0"/>
      </a:spcAft>
      <a:defRPr sz="3200" kern="1200">
        <a:solidFill>
          <a:srgbClr val="000054"/>
        </a:solidFill>
        <a:latin typeface="Arial" pitchFamily="34" charset="0"/>
        <a:ea typeface="+mn-ea"/>
        <a:cs typeface="+mn-cs"/>
      </a:defRPr>
    </a:lvl3pPr>
    <a:lvl4pPr marL="1371600" algn="l" rtl="0" eaLnBrk="0" fontAlgn="base" hangingPunct="0">
      <a:spcBef>
        <a:spcPct val="0"/>
      </a:spcBef>
      <a:spcAft>
        <a:spcPct val="0"/>
      </a:spcAft>
      <a:defRPr sz="3200" kern="1200">
        <a:solidFill>
          <a:srgbClr val="000054"/>
        </a:solidFill>
        <a:latin typeface="Arial" pitchFamily="34" charset="0"/>
        <a:ea typeface="+mn-ea"/>
        <a:cs typeface="+mn-cs"/>
      </a:defRPr>
    </a:lvl4pPr>
    <a:lvl5pPr marL="1828800" algn="l" rtl="0" eaLnBrk="0" fontAlgn="base" hangingPunct="0">
      <a:spcBef>
        <a:spcPct val="0"/>
      </a:spcBef>
      <a:spcAft>
        <a:spcPct val="0"/>
      </a:spcAft>
      <a:defRPr sz="3200" kern="1200">
        <a:solidFill>
          <a:srgbClr val="000054"/>
        </a:solidFill>
        <a:latin typeface="Arial" pitchFamily="34" charset="0"/>
        <a:ea typeface="+mn-ea"/>
        <a:cs typeface="+mn-cs"/>
      </a:defRPr>
    </a:lvl5pPr>
    <a:lvl6pPr marL="2286000" algn="l" defTabSz="914400" rtl="0" eaLnBrk="1" latinLnBrk="0" hangingPunct="1">
      <a:defRPr sz="3200" kern="1200">
        <a:solidFill>
          <a:srgbClr val="000054"/>
        </a:solidFill>
        <a:latin typeface="Arial" pitchFamily="34" charset="0"/>
        <a:ea typeface="+mn-ea"/>
        <a:cs typeface="+mn-cs"/>
      </a:defRPr>
    </a:lvl6pPr>
    <a:lvl7pPr marL="2743200" algn="l" defTabSz="914400" rtl="0" eaLnBrk="1" latinLnBrk="0" hangingPunct="1">
      <a:defRPr sz="3200" kern="1200">
        <a:solidFill>
          <a:srgbClr val="000054"/>
        </a:solidFill>
        <a:latin typeface="Arial" pitchFamily="34" charset="0"/>
        <a:ea typeface="+mn-ea"/>
        <a:cs typeface="+mn-cs"/>
      </a:defRPr>
    </a:lvl7pPr>
    <a:lvl8pPr marL="3200400" algn="l" defTabSz="914400" rtl="0" eaLnBrk="1" latinLnBrk="0" hangingPunct="1">
      <a:defRPr sz="3200" kern="1200">
        <a:solidFill>
          <a:srgbClr val="000054"/>
        </a:solidFill>
        <a:latin typeface="Arial" pitchFamily="34" charset="0"/>
        <a:ea typeface="+mn-ea"/>
        <a:cs typeface="+mn-cs"/>
      </a:defRPr>
    </a:lvl8pPr>
    <a:lvl9pPr marL="3657600" algn="l" defTabSz="914400" rtl="0" eaLnBrk="1" latinLnBrk="0" hangingPunct="1">
      <a:defRPr sz="3200" kern="1200">
        <a:solidFill>
          <a:srgbClr val="000054"/>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E0B8"/>
    <a:srgbClr val="F3D685"/>
    <a:srgbClr val="F2DD86"/>
    <a:srgbClr val="F17157"/>
    <a:srgbClr val="F3826B"/>
    <a:srgbClr val="CC3300"/>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vertBarState="minimized" horzBarState="maximized">
    <p:restoredLeft sz="15620"/>
    <p:restoredTop sz="94660"/>
  </p:normalViewPr>
  <p:slideViewPr>
    <p:cSldViewPr>
      <p:cViewPr>
        <p:scale>
          <a:sx n="75" d="100"/>
          <a:sy n="75" d="100"/>
        </p:scale>
        <p:origin x="-2628" y="-912"/>
      </p:cViewPr>
      <p:guideLst>
        <p:guide orient="horz" pos="2160"/>
        <p:guide pos="2880"/>
      </p:guideLst>
    </p:cSldViewPr>
  </p:slideViewPr>
  <p:outlineViewPr>
    <p:cViewPr>
      <p:scale>
        <a:sx n="33" d="100"/>
        <a:sy n="33" d="100"/>
      </p:scale>
      <p:origin x="0" y="0"/>
    </p:cViewPr>
  </p:outlineViewPr>
  <p:notesTextViewPr>
    <p:cViewPr>
      <p:scale>
        <a:sx n="33" d="100"/>
        <a:sy n="33" d="100"/>
      </p:scale>
      <p:origin x="0" y="0"/>
    </p:cViewPr>
  </p:notesTextViewPr>
  <p:sorterViewPr>
    <p:cViewPr>
      <p:scale>
        <a:sx n="66" d="100"/>
        <a:sy n="66" d="100"/>
      </p:scale>
      <p:origin x="0" y="552"/>
    </p:cViewPr>
  </p:sorterViewPr>
  <p:notesViewPr>
    <p:cSldViewPr>
      <p:cViewPr>
        <p:scale>
          <a:sx n="100" d="100"/>
          <a:sy n="100" d="100"/>
        </p:scale>
        <p:origin x="-2826" y="82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8291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defTabSz="923925">
              <a:defRPr sz="1200">
                <a:latin typeface="Arial" charset="0"/>
              </a:defRPr>
            </a:lvl1pPr>
          </a:lstStyle>
          <a:p>
            <a:pPr>
              <a:defRPr/>
            </a:pPr>
            <a:endParaRPr lang="en-US" altLang="en-US"/>
          </a:p>
        </p:txBody>
      </p:sp>
      <p:sp>
        <p:nvSpPr>
          <p:cNvPr id="8195" name="Rectangle 3"/>
          <p:cNvSpPr>
            <a:spLocks noGrp="1" noChangeArrowheads="1"/>
          </p:cNvSpPr>
          <p:nvPr>
            <p:ph type="dt" sz="quarter" idx="1"/>
          </p:nvPr>
        </p:nvSpPr>
        <p:spPr bwMode="auto">
          <a:xfrm>
            <a:off x="3900488"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lgn="r" defTabSz="923925">
              <a:defRPr sz="1200">
                <a:latin typeface="Arial" charset="0"/>
              </a:defRPr>
            </a:lvl1pPr>
          </a:lstStyle>
          <a:p>
            <a:pPr>
              <a:defRPr/>
            </a:pPr>
            <a:endParaRPr lang="en-US" altLang="en-US"/>
          </a:p>
        </p:txBody>
      </p:sp>
      <p:sp>
        <p:nvSpPr>
          <p:cNvPr id="8196" name="Rectangle 4"/>
          <p:cNvSpPr>
            <a:spLocks noGrp="1" noChangeArrowheads="1"/>
          </p:cNvSpPr>
          <p:nvPr>
            <p:ph type="ftr" sz="quarter" idx="2"/>
          </p:nvPr>
        </p:nvSpPr>
        <p:spPr bwMode="auto">
          <a:xfrm>
            <a:off x="0" y="8831263"/>
            <a:ext cx="2982913"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ltLang="en-US"/>
          </a:p>
        </p:txBody>
      </p:sp>
      <p:sp>
        <p:nvSpPr>
          <p:cNvPr id="8197" name="Rectangle 5"/>
          <p:cNvSpPr>
            <a:spLocks noGrp="1" noChangeArrowheads="1"/>
          </p:cNvSpPr>
          <p:nvPr>
            <p:ph type="sldNum" sz="quarter" idx="3"/>
          </p:nvPr>
        </p:nvSpPr>
        <p:spPr bwMode="auto">
          <a:xfrm>
            <a:off x="3900488" y="8831263"/>
            <a:ext cx="298132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lgn="r" defTabSz="923925">
              <a:defRPr sz="1200">
                <a:latin typeface="Arial" charset="0"/>
              </a:defRPr>
            </a:lvl1pPr>
          </a:lstStyle>
          <a:p>
            <a:pPr>
              <a:defRPr/>
            </a:pPr>
            <a:fld id="{BAFA5DC5-C736-470F-9F96-E54A952B8415}" type="slidenum">
              <a:rPr lang="en-US" altLang="en-US"/>
              <a:pPr>
                <a:defRPr/>
              </a:pPr>
              <a:t>‹#›</a:t>
            </a:fld>
            <a:endParaRPr lang="en-US" altLang="en-US"/>
          </a:p>
        </p:txBody>
      </p:sp>
    </p:spTree>
    <p:extLst>
      <p:ext uri="{BB962C8B-B14F-4D97-AF65-F5344CB8AC3E}">
        <p14:creationId xmlns:p14="http://schemas.microsoft.com/office/powerpoint/2010/main" val="949710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8291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defTabSz="923925">
              <a:defRPr sz="1200">
                <a:latin typeface="Arial" charset="0"/>
              </a:defRPr>
            </a:lvl1pPr>
          </a:lstStyle>
          <a:p>
            <a:pPr>
              <a:defRPr/>
            </a:pPr>
            <a:endParaRPr lang="en-US" altLang="en-US"/>
          </a:p>
        </p:txBody>
      </p:sp>
      <p:sp>
        <p:nvSpPr>
          <p:cNvPr id="9219" name="Rectangle 3"/>
          <p:cNvSpPr>
            <a:spLocks noGrp="1" noChangeArrowheads="1"/>
          </p:cNvSpPr>
          <p:nvPr>
            <p:ph type="dt" idx="1"/>
          </p:nvPr>
        </p:nvSpPr>
        <p:spPr bwMode="auto">
          <a:xfrm>
            <a:off x="3900488"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lgn="r" defTabSz="923925">
              <a:defRPr sz="1200">
                <a:latin typeface="Arial" charset="0"/>
              </a:defRPr>
            </a:lvl1pPr>
          </a:lstStyle>
          <a:p>
            <a:pPr>
              <a:defRPr/>
            </a:pPr>
            <a:endParaRPr lang="en-US" altLang="en-US"/>
          </a:p>
        </p:txBody>
      </p:sp>
      <p:sp>
        <p:nvSpPr>
          <p:cNvPr id="5222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917575" y="4416425"/>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222" name="Rectangle 6"/>
          <p:cNvSpPr>
            <a:spLocks noGrp="1" noChangeArrowheads="1"/>
          </p:cNvSpPr>
          <p:nvPr>
            <p:ph type="ftr" sz="quarter" idx="4"/>
          </p:nvPr>
        </p:nvSpPr>
        <p:spPr bwMode="auto">
          <a:xfrm>
            <a:off x="0" y="8831263"/>
            <a:ext cx="2982913"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ltLang="en-US"/>
          </a:p>
        </p:txBody>
      </p:sp>
      <p:sp>
        <p:nvSpPr>
          <p:cNvPr id="9223" name="Rectangle 7"/>
          <p:cNvSpPr>
            <a:spLocks noGrp="1" noChangeArrowheads="1"/>
          </p:cNvSpPr>
          <p:nvPr>
            <p:ph type="sldNum" sz="quarter" idx="5"/>
          </p:nvPr>
        </p:nvSpPr>
        <p:spPr bwMode="auto">
          <a:xfrm>
            <a:off x="3900488" y="8831263"/>
            <a:ext cx="298132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lgn="r" defTabSz="923925">
              <a:defRPr sz="1200">
                <a:latin typeface="Arial" charset="0"/>
              </a:defRPr>
            </a:lvl1pPr>
          </a:lstStyle>
          <a:p>
            <a:pPr>
              <a:defRPr/>
            </a:pPr>
            <a:fld id="{C321B584-D5D4-44A4-B017-B7392419DB3A}" type="slidenum">
              <a:rPr lang="en-US" altLang="en-US"/>
              <a:pPr>
                <a:defRPr/>
              </a:pPr>
              <a:t>‹#›</a:t>
            </a:fld>
            <a:endParaRPr lang="en-US" altLang="en-US"/>
          </a:p>
        </p:txBody>
      </p:sp>
    </p:spTree>
    <p:extLst>
      <p:ext uri="{BB962C8B-B14F-4D97-AF65-F5344CB8AC3E}">
        <p14:creationId xmlns:p14="http://schemas.microsoft.com/office/powerpoint/2010/main" val="2006405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DAB6F108-14E6-4269-98BD-6D788E372014}" type="slidenum">
              <a:rPr lang="en-US" altLang="en-US" sz="1200" smtClean="0"/>
              <a:pPr/>
              <a:t>1</a:t>
            </a:fld>
            <a:endParaRPr lang="en-US" altLang="en-US" sz="1200" smtClean="0"/>
          </a:p>
        </p:txBody>
      </p:sp>
      <p:sp>
        <p:nvSpPr>
          <p:cNvPr id="53251" name="Rectangle 2"/>
          <p:cNvSpPr>
            <a:spLocks noGrp="1" noRot="1" noChangeAspect="1" noChangeArrowheads="1" noTextEdit="1"/>
          </p:cNvSpPr>
          <p:nvPr>
            <p:ph type="sldImg"/>
          </p:nvPr>
        </p:nvSpPr>
        <p:spPr>
          <a:xfrm>
            <a:off x="1119188" y="696913"/>
            <a:ext cx="4648200" cy="3486150"/>
          </a:xfrm>
          <a:ln/>
        </p:spPr>
      </p:sp>
      <p:sp>
        <p:nvSpPr>
          <p:cNvPr id="53252" name="Rectangle 3"/>
          <p:cNvSpPr>
            <a:spLocks noGrp="1" noChangeArrowheads="1"/>
          </p:cNvSpPr>
          <p:nvPr>
            <p:ph type="body" idx="1"/>
          </p:nvPr>
        </p:nvSpPr>
        <p:spPr>
          <a:xfrm>
            <a:off x="774700" y="4416425"/>
            <a:ext cx="5189538" cy="4651375"/>
          </a:xfrm>
          <a:noFill/>
        </p:spPr>
        <p:txBody>
          <a:bodyPr/>
          <a:lstStyle/>
          <a:p>
            <a:r>
              <a:rPr lang="en-US" dirty="0">
                <a:latin typeface="Arial" pitchFamily="34" charset="0"/>
                <a:cs typeface="Arial" pitchFamily="34" charset="0"/>
              </a:rPr>
              <a:t>Hello, My name is Joshua Brady and this is Susie Morikawa, Co -Chief Readers for the Cohort 8 Readers Conference.</a:t>
            </a:r>
          </a:p>
          <a:p>
            <a:endParaRPr lang="en-US" dirty="0">
              <a:latin typeface="Arial" pitchFamily="34" charset="0"/>
              <a:cs typeface="Arial" pitchFamily="34" charset="0"/>
            </a:endParaRPr>
          </a:p>
          <a:p>
            <a:r>
              <a:rPr lang="en-US" dirty="0">
                <a:latin typeface="Arial" pitchFamily="34" charset="0"/>
                <a:cs typeface="Arial" pitchFamily="34" charset="0"/>
              </a:rPr>
              <a:t>Also, we have Lisa McClung and Anissa Sonnenburg, Assistant Chief Readers. </a:t>
            </a:r>
          </a:p>
          <a:p>
            <a:endParaRPr lang="en-US" dirty="0">
              <a:latin typeface="Arial" pitchFamily="34" charset="0"/>
              <a:cs typeface="Arial" pitchFamily="34" charset="0"/>
            </a:endParaRPr>
          </a:p>
          <a:p>
            <a:r>
              <a:rPr lang="en-US" dirty="0">
                <a:latin typeface="Arial" pitchFamily="34" charset="0"/>
                <a:cs typeface="Arial" pitchFamily="34" charset="0"/>
              </a:rPr>
              <a:t>We would like to welcome you to this session about the Request for Application (RFA) to fund programs that will serve high school students and Elem/MS students.</a:t>
            </a:r>
          </a:p>
          <a:p>
            <a:endParaRPr lang="en-US" dirty="0">
              <a:latin typeface="Arial" pitchFamily="34" charset="0"/>
              <a:cs typeface="Arial" pitchFamily="34" charset="0"/>
            </a:endParaRPr>
          </a:p>
          <a:p>
            <a:r>
              <a:rPr lang="en-US" dirty="0">
                <a:latin typeface="Arial" pitchFamily="34" charset="0"/>
              </a:rPr>
              <a:t>During today’s webinar we will go through the RFA in basically the same order as the document is written so you can follow along.</a:t>
            </a:r>
          </a:p>
          <a:p>
            <a:r>
              <a:rPr lang="en-US" dirty="0">
                <a:latin typeface="Arial" pitchFamily="34" charset="0"/>
              </a:rPr>
              <a:t>Some slides may be referring to the specific program requirements for either the high school or </a:t>
            </a:r>
            <a:r>
              <a:rPr lang="en-US" dirty="0" err="1">
                <a:latin typeface="Arial" pitchFamily="34" charset="0"/>
              </a:rPr>
              <a:t>elem</a:t>
            </a:r>
            <a:r>
              <a:rPr lang="en-US" dirty="0">
                <a:latin typeface="Arial" pitchFamily="34" charset="0"/>
              </a:rPr>
              <a:t>/</a:t>
            </a:r>
            <a:r>
              <a:rPr lang="en-US" dirty="0" err="1">
                <a:latin typeface="Arial" pitchFamily="34" charset="0"/>
              </a:rPr>
              <a:t>ms.</a:t>
            </a:r>
            <a:r>
              <a:rPr lang="en-US" dirty="0">
                <a:latin typeface="Arial" pitchFamily="34" charset="0"/>
              </a:rPr>
              <a:t> In those circumstances the slide will indicate this. </a:t>
            </a:r>
          </a:p>
          <a:p>
            <a:r>
              <a:rPr lang="en-US" dirty="0">
                <a:latin typeface="Arial" pitchFamily="34" charset="0"/>
              </a:rPr>
              <a:t>The goal is to clarify the information and requirements for submission of a grant application.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A31A8185-0325-43E2-BD36-556ECC652DB0}" type="slidenum">
              <a:rPr lang="en-US" altLang="en-US" sz="1200" smtClean="0"/>
              <a:pPr/>
              <a:t>10</a:t>
            </a:fld>
            <a:endParaRPr lang="en-US" altLang="en-US" sz="1200" smtClean="0"/>
          </a:p>
        </p:txBody>
      </p:sp>
      <p:sp>
        <p:nvSpPr>
          <p:cNvPr id="62467" name="Rectangle 2"/>
          <p:cNvSpPr>
            <a:spLocks noGrp="1" noRot="1" noChangeAspect="1" noChangeArrowheads="1" noTextEdit="1"/>
          </p:cNvSpPr>
          <p:nvPr>
            <p:ph type="sldImg"/>
          </p:nvPr>
        </p:nvSpPr>
        <p:spPr>
          <a:xfrm>
            <a:off x="1120775" y="696913"/>
            <a:ext cx="4648200" cy="3486150"/>
          </a:xfrm>
          <a:ln/>
        </p:spPr>
      </p:sp>
      <p:sp>
        <p:nvSpPr>
          <p:cNvPr id="62468" name="Rectangle 3"/>
          <p:cNvSpPr>
            <a:spLocks noGrp="1" noChangeArrowheads="1"/>
          </p:cNvSpPr>
          <p:nvPr>
            <p:ph type="body" idx="1"/>
          </p:nvPr>
        </p:nvSpPr>
        <p:spPr>
          <a:xfrm>
            <a:off x="534988" y="4416425"/>
            <a:ext cx="5821362" cy="4727575"/>
          </a:xfrm>
          <a:noFill/>
        </p:spPr>
        <p:txBody>
          <a:bodyPr/>
          <a:lstStyle/>
          <a:p>
            <a:pPr marL="457200" indent="-457200">
              <a:lnSpc>
                <a:spcPct val="150000"/>
              </a:lnSpc>
              <a:buFontTx/>
              <a:buAutoNum type="alphaUcPeriod"/>
            </a:pPr>
            <a:r>
              <a:rPr lang="en-US" dirty="0"/>
              <a:t>Funding Eligibility</a:t>
            </a:r>
          </a:p>
          <a:p>
            <a:pPr marL="457200" indent="-457200">
              <a:lnSpc>
                <a:spcPct val="150000"/>
              </a:lnSpc>
              <a:buFontTx/>
              <a:buAutoNum type="alphaUcPeriod"/>
            </a:pPr>
            <a:r>
              <a:rPr lang="en-US" dirty="0"/>
              <a:t>Who May Apply</a:t>
            </a:r>
          </a:p>
          <a:p>
            <a:pPr marL="457200" indent="-457200">
              <a:lnSpc>
                <a:spcPct val="150000"/>
              </a:lnSpc>
              <a:buFontTx/>
              <a:buAutoNum type="alphaUcPeriod"/>
            </a:pPr>
            <a:r>
              <a:rPr lang="en-US" dirty="0"/>
              <a:t>Priority for Funding</a:t>
            </a:r>
          </a:p>
          <a:p>
            <a:pPr marL="457200" indent="-457200">
              <a:lnSpc>
                <a:spcPct val="150000"/>
              </a:lnSpc>
              <a:buFontTx/>
              <a:buAutoNum type="alphaUcPeriod"/>
            </a:pPr>
            <a:r>
              <a:rPr lang="en-US" dirty="0"/>
              <a:t>Public Notice</a:t>
            </a:r>
          </a:p>
          <a:p>
            <a:pPr marL="457200" indent="-457200">
              <a:lnSpc>
                <a:spcPct val="150000"/>
              </a:lnSpc>
              <a:buFontTx/>
              <a:buAutoNum type="alphaUcPeriod"/>
            </a:pPr>
            <a:r>
              <a:rPr lang="en-US" dirty="0"/>
              <a:t>Funding</a:t>
            </a:r>
          </a:p>
          <a:p>
            <a:pPr marL="457200" indent="-457200">
              <a:lnSpc>
                <a:spcPct val="150000"/>
              </a:lnSpc>
              <a:buFontTx/>
              <a:buAutoNum type="alphaUcPeriod"/>
            </a:pPr>
            <a:r>
              <a:rPr lang="en-US" dirty="0"/>
              <a:t>Minimum/Maximum Grant Awards</a:t>
            </a:r>
          </a:p>
          <a:p>
            <a:pPr marL="457200" indent="-457200">
              <a:lnSpc>
                <a:spcPct val="150000"/>
              </a:lnSpc>
              <a:buFontTx/>
              <a:buAutoNum type="alphaUcPeriod"/>
            </a:pPr>
            <a:r>
              <a:rPr lang="en-US" dirty="0"/>
              <a:t>Optional Grants</a:t>
            </a:r>
          </a:p>
          <a:p>
            <a:endParaRPr lang="en-US" dirty="0" smtClean="0">
              <a:latin typeface="Arial" pitchFamily="34" charset="0"/>
            </a:endParaRPr>
          </a:p>
          <a:p>
            <a:endParaRPr lang="en-US" dirty="0" smtClean="0">
              <a:latin typeface="Arial" pitchFamily="34" charset="0"/>
            </a:endParaRPr>
          </a:p>
          <a:p>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42C243E8-5DFD-4111-BA03-ECE0348B0523}" type="slidenum">
              <a:rPr lang="en-US" altLang="en-US" sz="1200" smtClean="0"/>
              <a:pPr/>
              <a:t>11</a:t>
            </a:fld>
            <a:endParaRPr lang="en-US" altLang="en-US" sz="1200" smtClean="0"/>
          </a:p>
        </p:txBody>
      </p:sp>
      <p:sp>
        <p:nvSpPr>
          <p:cNvPr id="63491" name="Rectangle 2"/>
          <p:cNvSpPr>
            <a:spLocks noGrp="1" noRot="1" noChangeAspect="1" noChangeArrowheads="1" noTextEdit="1"/>
          </p:cNvSpPr>
          <p:nvPr>
            <p:ph type="sldImg"/>
          </p:nvPr>
        </p:nvSpPr>
        <p:spPr>
          <a:xfrm>
            <a:off x="1120775" y="696913"/>
            <a:ext cx="4648200" cy="3486150"/>
          </a:xfrm>
          <a:ln/>
        </p:spPr>
      </p:sp>
      <p:sp>
        <p:nvSpPr>
          <p:cNvPr id="49156" name="Rectangle 3"/>
          <p:cNvSpPr>
            <a:spLocks noGrp="1" noChangeArrowheads="1"/>
          </p:cNvSpPr>
          <p:nvPr>
            <p:ph type="body" idx="1"/>
          </p:nvPr>
        </p:nvSpPr>
        <p:spPr>
          <a:xfrm>
            <a:off x="534988" y="4416425"/>
            <a:ext cx="5821362" cy="4727575"/>
          </a:xfrm>
        </p:spPr>
        <p:txBody>
          <a:bodyPr/>
          <a:lstStyle/>
          <a:p>
            <a:pPr>
              <a:lnSpc>
                <a:spcPct val="90000"/>
              </a:lnSpc>
              <a:spcBef>
                <a:spcPct val="20000"/>
              </a:spcBef>
              <a:defRPr/>
            </a:pPr>
            <a:r>
              <a:rPr lang="en-US" dirty="0" smtClean="0">
                <a:solidFill>
                  <a:schemeClr val="tx2"/>
                </a:solidFill>
                <a:latin typeface="Arial" charset="0"/>
              </a:rPr>
              <a:t>These programs are designed to provide opportunities for academic enrichment to help students who attend eligible schools with low-income populations. </a:t>
            </a:r>
          </a:p>
          <a:p>
            <a:pPr>
              <a:lnSpc>
                <a:spcPct val="90000"/>
              </a:lnSpc>
              <a:spcBef>
                <a:spcPct val="20000"/>
              </a:spcBef>
              <a:defRPr/>
            </a:pPr>
            <a:endParaRPr lang="en-US" dirty="0" smtClean="0">
              <a:solidFill>
                <a:schemeClr val="tx2"/>
              </a:solidFill>
              <a:latin typeface="Arial" charset="0"/>
            </a:endParaRPr>
          </a:p>
          <a:p>
            <a:pPr>
              <a:lnSpc>
                <a:spcPct val="90000"/>
              </a:lnSpc>
              <a:spcBef>
                <a:spcPct val="25000"/>
              </a:spcBef>
              <a:spcAft>
                <a:spcPct val="5000"/>
              </a:spcAft>
              <a:defRPr/>
            </a:pPr>
            <a:r>
              <a:rPr lang="en-US" dirty="0" smtClean="0">
                <a:latin typeface="Arial" charset="0"/>
              </a:rPr>
              <a:t>In accordance with federal eligibility requirements, CDE will provide grant awards only to applications that propose to primarily serve students from schools that meet one or both of the following:</a:t>
            </a:r>
          </a:p>
          <a:p>
            <a:pPr>
              <a:lnSpc>
                <a:spcPct val="90000"/>
              </a:lnSpc>
              <a:spcBef>
                <a:spcPct val="25000"/>
              </a:spcBef>
              <a:spcAft>
                <a:spcPct val="5000"/>
              </a:spcAft>
              <a:defRPr/>
            </a:pPr>
            <a:endParaRPr lang="en-US" dirty="0" smtClean="0">
              <a:latin typeface="Arial" charset="0"/>
            </a:endParaRPr>
          </a:p>
          <a:p>
            <a:pPr marL="566738" lvl="1" indent="-109538">
              <a:lnSpc>
                <a:spcPct val="90000"/>
              </a:lnSpc>
              <a:spcBef>
                <a:spcPct val="25000"/>
              </a:spcBef>
              <a:spcAft>
                <a:spcPct val="5000"/>
              </a:spcAft>
              <a:buFontTx/>
              <a:buChar char="•"/>
              <a:defRPr/>
            </a:pPr>
            <a:r>
              <a:rPr lang="en-US" sz="1400" dirty="0" smtClean="0">
                <a:latin typeface="Arial" charset="0"/>
              </a:rPr>
              <a:t>Schools eligible for Title I </a:t>
            </a:r>
            <a:r>
              <a:rPr lang="en-US" sz="1400" dirty="0" err="1" smtClean="0">
                <a:latin typeface="Arial" charset="0"/>
              </a:rPr>
              <a:t>Schoolwide</a:t>
            </a:r>
            <a:r>
              <a:rPr lang="en-US" sz="1400" dirty="0" smtClean="0">
                <a:latin typeface="Arial" charset="0"/>
              </a:rPr>
              <a:t> programs. Note that this is the funding eligibility pathway for </a:t>
            </a:r>
            <a:r>
              <a:rPr lang="en-US" sz="1400" b="1" dirty="0" smtClean="0">
                <a:latin typeface="Arial" charset="0"/>
              </a:rPr>
              <a:t>public schools</a:t>
            </a:r>
            <a:r>
              <a:rPr lang="en-US" sz="1400" dirty="0" smtClean="0">
                <a:latin typeface="Arial" charset="0"/>
              </a:rPr>
              <a:t>. </a:t>
            </a:r>
          </a:p>
          <a:p>
            <a:pPr lvl="1">
              <a:lnSpc>
                <a:spcPct val="90000"/>
              </a:lnSpc>
              <a:spcBef>
                <a:spcPct val="25000"/>
              </a:spcBef>
              <a:spcAft>
                <a:spcPct val="5000"/>
              </a:spcAft>
              <a:defRPr/>
            </a:pPr>
            <a:endParaRPr lang="en-US" sz="1400" dirty="0" smtClean="0">
              <a:latin typeface="Arial" charset="0"/>
            </a:endParaRPr>
          </a:p>
          <a:p>
            <a:pPr marL="566738" lvl="1" indent="-109538">
              <a:lnSpc>
                <a:spcPct val="90000"/>
              </a:lnSpc>
              <a:spcBef>
                <a:spcPct val="25000"/>
              </a:spcBef>
              <a:spcAft>
                <a:spcPct val="5000"/>
              </a:spcAft>
              <a:buFontTx/>
              <a:buChar char="•"/>
              <a:defRPr/>
            </a:pPr>
            <a:r>
              <a:rPr lang="en-US" sz="1400" dirty="0" smtClean="0">
                <a:latin typeface="Arial" charset="0"/>
              </a:rPr>
              <a:t>Schools that serve a high percentage (40 percent or more) students from low-income families. Note that this is the funding eligibility pathway for </a:t>
            </a:r>
            <a:r>
              <a:rPr lang="en-US" sz="1400" b="1" dirty="0" smtClean="0">
                <a:latin typeface="Arial" charset="0"/>
              </a:rPr>
              <a:t>private schools.</a:t>
            </a:r>
          </a:p>
          <a:p>
            <a:pPr marL="566738" lvl="1" indent="-109538">
              <a:lnSpc>
                <a:spcPct val="90000"/>
              </a:lnSpc>
              <a:spcBef>
                <a:spcPct val="25000"/>
              </a:spcBef>
              <a:spcAft>
                <a:spcPct val="5000"/>
              </a:spcAft>
              <a:buFontTx/>
              <a:buChar char="•"/>
              <a:defRPr/>
            </a:pPr>
            <a:endParaRPr lang="en-US" sz="1400" b="1" dirty="0">
              <a:latin typeface="Arial" charset="0"/>
            </a:endParaRPr>
          </a:p>
          <a:p>
            <a:pPr marL="566738" lvl="1" indent="-109538">
              <a:lnSpc>
                <a:spcPct val="90000"/>
              </a:lnSpc>
              <a:spcBef>
                <a:spcPct val="25000"/>
              </a:spcBef>
              <a:spcAft>
                <a:spcPct val="5000"/>
              </a:spcAft>
              <a:buFontTx/>
              <a:buChar char="•"/>
              <a:defRPr/>
            </a:pPr>
            <a:r>
              <a:rPr lang="en-US" sz="1400" dirty="0" smtClean="0">
                <a:latin typeface="Arial" charset="0"/>
              </a:rPr>
              <a:t>In addition , there are Alternate Methods for Demonstrating Low Income population. Please see the RFA for examples.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AA134340-A1A4-444C-A563-33562F9F5A94}" type="slidenum">
              <a:rPr lang="en-US" altLang="en-US" sz="1200" smtClean="0"/>
              <a:pPr/>
              <a:t>12</a:t>
            </a:fld>
            <a:endParaRPr lang="en-US" altLang="en-US" sz="1200" smtClean="0"/>
          </a:p>
        </p:txBody>
      </p:sp>
      <p:sp>
        <p:nvSpPr>
          <p:cNvPr id="64515" name="Rectangle 2"/>
          <p:cNvSpPr>
            <a:spLocks noGrp="1" noRot="1" noChangeAspect="1" noChangeArrowheads="1" noTextEdit="1"/>
          </p:cNvSpPr>
          <p:nvPr>
            <p:ph type="sldImg"/>
          </p:nvPr>
        </p:nvSpPr>
        <p:spPr>
          <a:xfrm>
            <a:off x="1119188" y="696913"/>
            <a:ext cx="4648200" cy="3486150"/>
          </a:xfrm>
          <a:ln/>
        </p:spPr>
      </p:sp>
      <p:sp>
        <p:nvSpPr>
          <p:cNvPr id="64516" name="Rectangle 3"/>
          <p:cNvSpPr>
            <a:spLocks noGrp="1" noChangeArrowheads="1"/>
          </p:cNvSpPr>
          <p:nvPr>
            <p:ph type="body" idx="1"/>
          </p:nvPr>
        </p:nvSpPr>
        <p:spPr>
          <a:noFill/>
        </p:spPr>
        <p:txBody>
          <a:bodyPr/>
          <a:lstStyle/>
          <a:p>
            <a:pPr>
              <a:spcBef>
                <a:spcPct val="20000"/>
              </a:spcBef>
            </a:pPr>
            <a:r>
              <a:rPr lang="en-US" dirty="0">
                <a:latin typeface="Arial" pitchFamily="34" charset="0"/>
              </a:rPr>
              <a:t>Private schools are eligible for funding through the Elementary/Middle and High School program. </a:t>
            </a:r>
          </a:p>
          <a:p>
            <a:pPr>
              <a:spcBef>
                <a:spcPct val="20000"/>
              </a:spcBef>
            </a:pPr>
            <a:endParaRPr lang="en-US" dirty="0">
              <a:latin typeface="Arial" pitchFamily="34" charset="0"/>
            </a:endParaRPr>
          </a:p>
          <a:p>
            <a:pPr>
              <a:spcBef>
                <a:spcPct val="20000"/>
              </a:spcBef>
            </a:pPr>
            <a:r>
              <a:rPr lang="en-US" dirty="0">
                <a:latin typeface="Arial" pitchFamily="34" charset="0"/>
              </a:rPr>
              <a:t>To satisfy the funding eligibility criteria, at least 40 percent of the students in private schools must come from low income families.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E1109899-7387-4FD5-A786-C191E561E0E8}" type="slidenum">
              <a:rPr lang="en-US" altLang="en-US" sz="1200" smtClean="0"/>
              <a:pPr/>
              <a:t>13</a:t>
            </a:fld>
            <a:endParaRPr lang="en-US" altLang="en-US" sz="1200" smtClean="0"/>
          </a:p>
        </p:txBody>
      </p:sp>
      <p:sp>
        <p:nvSpPr>
          <p:cNvPr id="65539" name="Rectangle 2"/>
          <p:cNvSpPr>
            <a:spLocks noGrp="1" noRot="1" noChangeAspect="1" noChangeArrowheads="1" noTextEdit="1"/>
          </p:cNvSpPr>
          <p:nvPr>
            <p:ph type="sldImg"/>
          </p:nvPr>
        </p:nvSpPr>
        <p:spPr>
          <a:xfrm>
            <a:off x="1119188" y="696913"/>
            <a:ext cx="4648200" cy="3486150"/>
          </a:xfrm>
          <a:ln/>
        </p:spPr>
      </p:sp>
      <p:sp>
        <p:nvSpPr>
          <p:cNvPr id="65540" name="Rectangle 3"/>
          <p:cNvSpPr>
            <a:spLocks noGrp="1" noChangeArrowheads="1"/>
          </p:cNvSpPr>
          <p:nvPr>
            <p:ph type="body" idx="1"/>
          </p:nvPr>
        </p:nvSpPr>
        <p:spPr>
          <a:noFill/>
        </p:spPr>
        <p:txBody>
          <a:bodyPr/>
          <a:lstStyle/>
          <a:p>
            <a:r>
              <a:rPr lang="en-US" dirty="0" smtClean="0">
                <a:latin typeface="Arial" pitchFamily="34" charset="0"/>
                <a:cs typeface="Arial" pitchFamily="34" charset="0"/>
              </a:rPr>
              <a:t>The After School Division will obtain data on the percentage of students eligible for Free and Reduced Priced Meals (FRPM) from the 2012 downloadable file available on the “Free/Reduced Meals Program &amp; CalWORKS Data Files Web page located at the web site listed on the slide.</a:t>
            </a:r>
          </a:p>
          <a:p>
            <a:endParaRPr lang="en-US" dirty="0" smtClean="0">
              <a:latin typeface="Arial" pitchFamily="34" charset="0"/>
              <a:cs typeface="Arial" pitchFamily="34" charset="0"/>
            </a:endParaRPr>
          </a:p>
          <a:p>
            <a:r>
              <a:rPr lang="en-US" dirty="0">
                <a:latin typeface="Arial" pitchFamily="34" charset="0"/>
                <a:cs typeface="Arial" pitchFamily="34" charset="0"/>
              </a:rPr>
              <a:t>The FRPM data will be the data available in the 2012 downloadable file as March 15, 2013.</a:t>
            </a:r>
          </a:p>
          <a:p>
            <a:endParaRPr lang="en-US" dirty="0">
              <a:latin typeface="Arial" pitchFamily="34" charset="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7CD067D9-632D-4ADE-A92C-03A2EE93AF62}" type="slidenum">
              <a:rPr lang="en-US" altLang="en-US" sz="1200" smtClean="0"/>
              <a:pPr/>
              <a:t>14</a:t>
            </a:fld>
            <a:endParaRPr lang="en-US" altLang="en-US" sz="1200" smtClean="0"/>
          </a:p>
        </p:txBody>
      </p:sp>
      <p:sp>
        <p:nvSpPr>
          <p:cNvPr id="66563" name="Rectangle 2"/>
          <p:cNvSpPr>
            <a:spLocks noGrp="1" noRot="1" noChangeAspect="1" noChangeArrowheads="1" noTextEdit="1"/>
          </p:cNvSpPr>
          <p:nvPr>
            <p:ph type="sldImg"/>
          </p:nvPr>
        </p:nvSpPr>
        <p:spPr>
          <a:xfrm>
            <a:off x="1120775" y="696913"/>
            <a:ext cx="4648200" cy="3486150"/>
          </a:xfrm>
          <a:ln/>
        </p:spPr>
      </p:sp>
      <p:sp>
        <p:nvSpPr>
          <p:cNvPr id="66564" name="Rectangle 3"/>
          <p:cNvSpPr>
            <a:spLocks noGrp="1" noChangeArrowheads="1"/>
          </p:cNvSpPr>
          <p:nvPr>
            <p:ph type="body" idx="1"/>
          </p:nvPr>
        </p:nvSpPr>
        <p:spPr>
          <a:xfrm>
            <a:off x="534988" y="4416425"/>
            <a:ext cx="5821362" cy="4727575"/>
          </a:xfrm>
          <a:noFill/>
        </p:spPr>
        <p:txBody>
          <a:bodyPr/>
          <a:lstStyle/>
          <a:p>
            <a:r>
              <a:rPr lang="en-US" dirty="0" smtClean="0">
                <a:latin typeface="Arial" pitchFamily="34" charset="0"/>
                <a:cs typeface="Arial" pitchFamily="34" charset="0"/>
              </a:rPr>
              <a:t>Thank you Josh.  This is </a:t>
            </a:r>
            <a:r>
              <a:rPr lang="en-US" dirty="0" err="1" smtClean="0">
                <a:latin typeface="Arial" pitchFamily="34" charset="0"/>
                <a:cs typeface="Arial" pitchFamily="34" charset="0"/>
              </a:rPr>
              <a:t>Anissa</a:t>
            </a:r>
            <a:r>
              <a:rPr lang="en-US" dirty="0" smtClean="0">
                <a:latin typeface="Arial" pitchFamily="34" charset="0"/>
                <a:cs typeface="Arial" pitchFamily="34" charset="0"/>
              </a:rPr>
              <a:t> </a:t>
            </a:r>
            <a:r>
              <a:rPr lang="en-US" dirty="0" err="1" smtClean="0">
                <a:latin typeface="Arial" pitchFamily="34" charset="0"/>
                <a:cs typeface="Arial" pitchFamily="34" charset="0"/>
              </a:rPr>
              <a:t>Sonnenburg</a:t>
            </a:r>
            <a:r>
              <a:rPr lang="en-US" dirty="0" smtClean="0">
                <a:latin typeface="Arial" pitchFamily="34" charset="0"/>
                <a:cs typeface="Arial" pitchFamily="34" charset="0"/>
              </a:rPr>
              <a:t>, Education Programs </a:t>
            </a:r>
            <a:r>
              <a:rPr lang="en-US" dirty="0" err="1" smtClean="0">
                <a:latin typeface="Arial" pitchFamily="34" charset="0"/>
                <a:cs typeface="Arial" pitchFamily="34" charset="0"/>
              </a:rPr>
              <a:t>Concultant</a:t>
            </a:r>
            <a:r>
              <a:rPr lang="en-US" dirty="0" smtClean="0">
                <a:latin typeface="Arial" pitchFamily="34" charset="0"/>
                <a:cs typeface="Arial" pitchFamily="34" charset="0"/>
              </a:rPr>
              <a:t> and Assistant Chief Reader for Cohort 8.</a:t>
            </a:r>
            <a:endParaRPr lang="en-US" dirty="0">
              <a:latin typeface="Arial" pitchFamily="34" charset="0"/>
              <a:cs typeface="Arial" pitchFamily="34" charset="0"/>
            </a:endParaRPr>
          </a:p>
          <a:p>
            <a:r>
              <a:rPr lang="en-US" dirty="0" smtClean="0">
                <a:latin typeface="Arial" pitchFamily="34" charset="0"/>
                <a:cs typeface="Arial" pitchFamily="34" charset="0"/>
              </a:rPr>
              <a:t>I’d </a:t>
            </a:r>
            <a:r>
              <a:rPr lang="en-US" dirty="0" smtClean="0">
                <a:latin typeface="Arial" pitchFamily="34" charset="0"/>
                <a:cs typeface="Arial" pitchFamily="34" charset="0"/>
              </a:rPr>
              <a:t>like to go over who may apply for these </a:t>
            </a:r>
            <a:r>
              <a:rPr lang="en-US" dirty="0" smtClean="0">
                <a:latin typeface="Arial" pitchFamily="34" charset="0"/>
                <a:cs typeface="Arial" pitchFamily="34" charset="0"/>
              </a:rPr>
              <a:t>funds, which starts on page 6 of both RFAs.</a:t>
            </a:r>
            <a:endParaRPr lang="en-US" dirty="0" smtClean="0">
              <a:latin typeface="Arial" pitchFamily="34" charset="0"/>
              <a:cs typeface="Arial" pitchFamily="34" charset="0"/>
            </a:endParaRPr>
          </a:p>
          <a:p>
            <a:r>
              <a:rPr lang="en-US" dirty="0" smtClean="0">
                <a:latin typeface="Arial" pitchFamily="34" charset="0"/>
                <a:cs typeface="Arial" pitchFamily="34" charset="0"/>
              </a:rPr>
              <a:t>The entities eligible to apply include, but are not limited to… </a:t>
            </a:r>
          </a:p>
          <a:p>
            <a:r>
              <a:rPr lang="en-US" dirty="0">
                <a:latin typeface="Arial" pitchFamily="34" charset="0"/>
                <a:cs typeface="Arial" pitchFamily="34" charset="0"/>
              </a:rPr>
              <a:t>Local education agencies (LEAs)</a:t>
            </a:r>
          </a:p>
          <a:p>
            <a:r>
              <a:rPr lang="en-US" dirty="0">
                <a:latin typeface="Arial" pitchFamily="34" charset="0"/>
                <a:cs typeface="Arial" pitchFamily="34" charset="0"/>
              </a:rPr>
              <a:t>Direct-Funded Charter Schools </a:t>
            </a:r>
          </a:p>
          <a:p>
            <a:r>
              <a:rPr lang="en-US" dirty="0">
                <a:latin typeface="Arial" pitchFamily="34" charset="0"/>
                <a:cs typeface="Arial" pitchFamily="34" charset="0"/>
              </a:rPr>
              <a:t>Public or private entities </a:t>
            </a:r>
          </a:p>
          <a:p>
            <a:pPr lvl="1"/>
            <a:r>
              <a:rPr lang="en-US" sz="1400" dirty="0">
                <a:latin typeface="Arial" pitchFamily="34" charset="0"/>
                <a:cs typeface="Arial" pitchFamily="34" charset="0"/>
              </a:rPr>
              <a:t>Nonprofit agencies</a:t>
            </a:r>
          </a:p>
          <a:p>
            <a:pPr lvl="1"/>
            <a:r>
              <a:rPr lang="en-US" sz="1400" dirty="0">
                <a:latin typeface="Arial" pitchFamily="34" charset="0"/>
                <a:cs typeface="Arial" pitchFamily="34" charset="0"/>
              </a:rPr>
              <a:t>City and county government agencies</a:t>
            </a:r>
          </a:p>
          <a:p>
            <a:pPr lvl="1"/>
            <a:r>
              <a:rPr lang="en-US" sz="1400" dirty="0">
                <a:latin typeface="Arial" pitchFamily="34" charset="0"/>
                <a:cs typeface="Arial" pitchFamily="34" charset="0"/>
              </a:rPr>
              <a:t>State colleges and universities</a:t>
            </a:r>
          </a:p>
          <a:p>
            <a:pPr lvl="1"/>
            <a:r>
              <a:rPr lang="en-US" sz="1400" dirty="0">
                <a:latin typeface="Arial" pitchFamily="34" charset="0"/>
                <a:cs typeface="Arial" pitchFamily="34" charset="0"/>
              </a:rPr>
              <a:t>Community-based organizations</a:t>
            </a:r>
          </a:p>
          <a:p>
            <a:pPr lvl="1"/>
            <a:r>
              <a:rPr lang="en-US" sz="1400" dirty="0">
                <a:latin typeface="Arial" pitchFamily="34" charset="0"/>
                <a:cs typeface="Arial" pitchFamily="34" charset="0"/>
              </a:rPr>
              <a:t>Faith-based organizations</a:t>
            </a:r>
          </a:p>
          <a:p>
            <a:pPr lvl="1"/>
            <a:r>
              <a:rPr lang="en-US" sz="1400" dirty="0">
                <a:latin typeface="Arial" pitchFamily="34" charset="0"/>
                <a:cs typeface="Arial" pitchFamily="34" charset="0"/>
              </a:rPr>
              <a:t>Private entities, including private schools</a:t>
            </a:r>
          </a:p>
          <a:p>
            <a:pPr lvl="1"/>
            <a:r>
              <a:rPr lang="en-US" sz="1400" dirty="0">
                <a:latin typeface="Arial" pitchFamily="34" charset="0"/>
                <a:cs typeface="Arial" pitchFamily="34" charset="0"/>
              </a:rPr>
              <a:t>For profit corporations</a:t>
            </a:r>
          </a:p>
          <a:p>
            <a:r>
              <a:rPr lang="en-US" dirty="0">
                <a:latin typeface="Arial" pitchFamily="34" charset="0"/>
                <a:cs typeface="Arial" pitchFamily="34" charset="0"/>
              </a:rPr>
              <a:t>Consortia of two or more schools, agencies, or organizations.</a:t>
            </a:r>
          </a:p>
          <a:p>
            <a:r>
              <a:rPr lang="en-US" dirty="0" smtClean="0">
                <a:latin typeface="Arial" pitchFamily="34" charset="0"/>
                <a:cs typeface="Arial" pitchFamily="34" charset="0"/>
              </a:rPr>
              <a:t>Public </a:t>
            </a:r>
            <a:r>
              <a:rPr lang="en-US" dirty="0" smtClean="0">
                <a:latin typeface="Arial" pitchFamily="34" charset="0"/>
                <a:cs typeface="Arial" pitchFamily="34" charset="0"/>
              </a:rPr>
              <a:t>and private entities are eligible to be the applicant agency, to receive the funding directly, and to serve as fiscal agent of the grant.</a:t>
            </a:r>
          </a:p>
          <a:p>
            <a:endParaRPr lang="en-US" dirty="0" smtClean="0">
              <a:latin typeface="Arial" pitchFamily="34" charset="0"/>
              <a:cs typeface="Arial" pitchFamily="34" charset="0"/>
            </a:endParaRPr>
          </a:p>
          <a:p>
            <a:endParaRPr lang="en-US" dirty="0" smtClean="0">
              <a:latin typeface="Arial" pitchFamily="34" charset="0"/>
            </a:endParaRPr>
          </a:p>
          <a:p>
            <a:endParaRPr lang="en-US" dirty="0" smtClean="0">
              <a:latin typeface="Arial" pitchFamily="34" charset="0"/>
            </a:endParaRPr>
          </a:p>
          <a:p>
            <a:endParaRPr lang="en-US" dirty="0"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7CC52307-2795-4670-815F-712425D1792D}" type="slidenum">
              <a:rPr lang="en-US" altLang="en-US" sz="1200" smtClean="0"/>
              <a:pPr/>
              <a:t>15</a:t>
            </a:fld>
            <a:endParaRPr lang="en-US" altLang="en-US" sz="1200" smtClean="0"/>
          </a:p>
        </p:txBody>
      </p:sp>
      <p:sp>
        <p:nvSpPr>
          <p:cNvPr id="67587" name="Rectangle 2"/>
          <p:cNvSpPr>
            <a:spLocks noGrp="1" noRot="1" noChangeAspect="1" noChangeArrowheads="1" noTextEdit="1"/>
          </p:cNvSpPr>
          <p:nvPr>
            <p:ph type="sldImg"/>
          </p:nvPr>
        </p:nvSpPr>
        <p:spPr>
          <a:xfrm>
            <a:off x="1120775" y="696913"/>
            <a:ext cx="4648200" cy="3486150"/>
          </a:xfrm>
          <a:ln/>
        </p:spPr>
      </p:sp>
      <p:sp>
        <p:nvSpPr>
          <p:cNvPr id="67588" name="Rectangle 3"/>
          <p:cNvSpPr>
            <a:spLocks noGrp="1" noChangeArrowheads="1"/>
          </p:cNvSpPr>
          <p:nvPr>
            <p:ph type="body" idx="1"/>
          </p:nvPr>
        </p:nvSpPr>
        <p:spPr>
          <a:xfrm>
            <a:off x="534988" y="4416425"/>
            <a:ext cx="5821362" cy="4727575"/>
          </a:xfrm>
          <a:noFill/>
        </p:spPr>
        <p:txBody>
          <a:bodyPr/>
          <a:lstStyle/>
          <a:p>
            <a:pPr marL="0" indent="0">
              <a:buFontTx/>
              <a:buNone/>
            </a:pPr>
            <a:r>
              <a:rPr lang="en-US" dirty="0">
                <a:latin typeface="Arial" pitchFamily="34" charset="0"/>
                <a:cs typeface="Arial" pitchFamily="34" charset="0"/>
              </a:rPr>
              <a:t>Current </a:t>
            </a:r>
            <a:r>
              <a:rPr lang="en-US" dirty="0" smtClean="0">
                <a:latin typeface="Arial" pitchFamily="34" charset="0"/>
                <a:cs typeface="Arial" pitchFamily="34" charset="0"/>
              </a:rPr>
              <a:t>Grantees are eligible </a:t>
            </a:r>
            <a:r>
              <a:rPr lang="en-US" dirty="0">
                <a:latin typeface="Arial" pitchFamily="34" charset="0"/>
                <a:cs typeface="Arial" pitchFamily="34" charset="0"/>
              </a:rPr>
              <a:t>to compete for funds to expand program services to additional eligible high schools or at existing sites that have not previously been funded up to the legislative maximum. </a:t>
            </a:r>
          </a:p>
          <a:p>
            <a:pPr marL="0" indent="0">
              <a:buFontTx/>
              <a:buNone/>
            </a:pPr>
            <a:endParaRPr lang="en-US" dirty="0">
              <a:latin typeface="Arial" pitchFamily="34" charset="0"/>
              <a:cs typeface="Arial" pitchFamily="34" charset="0"/>
            </a:endParaRPr>
          </a:p>
          <a:p>
            <a:pPr marL="0" indent="0">
              <a:buFontTx/>
              <a:buNone/>
            </a:pPr>
            <a:r>
              <a:rPr lang="en-US" dirty="0">
                <a:latin typeface="Arial" pitchFamily="34" charset="0"/>
                <a:cs typeface="Arial" pitchFamily="34" charset="0"/>
              </a:rPr>
              <a:t>Expiring </a:t>
            </a:r>
            <a:r>
              <a:rPr lang="en-US" dirty="0" smtClean="0">
                <a:latin typeface="Arial" pitchFamily="34" charset="0"/>
                <a:cs typeface="Arial" pitchFamily="34" charset="0"/>
              </a:rPr>
              <a:t>Grantees  that have grants </a:t>
            </a:r>
            <a:r>
              <a:rPr lang="en-US" dirty="0">
                <a:latin typeface="Arial" pitchFamily="34" charset="0"/>
                <a:cs typeface="Arial" pitchFamily="34" charset="0"/>
              </a:rPr>
              <a:t>expiring in FY 2012-2013 may apply for funds to continue those programs; however, grantees are not automatically assured of funding and must compete for funds.</a:t>
            </a:r>
          </a:p>
          <a:p>
            <a:endParaRPr lang="en-US" dirty="0" smtClean="0">
              <a:latin typeface="Arial" pitchFamily="34" charset="0"/>
              <a:cs typeface="Arial" pitchFamily="34" charset="0"/>
            </a:endParaRPr>
          </a:p>
          <a:p>
            <a:endParaRPr lang="en-US" dirty="0" smtClean="0">
              <a:latin typeface="Arial" pitchFamily="34" charset="0"/>
            </a:endParaRPr>
          </a:p>
          <a:p>
            <a:endParaRPr lang="en-US" dirty="0" smtClean="0">
              <a:latin typeface="Arial" pitchFamily="34" charset="0"/>
            </a:endParaRPr>
          </a:p>
          <a:p>
            <a:r>
              <a:rPr lang="en-US" dirty="0" smtClean="0">
                <a:latin typeface="Arial" pitchFamily="34" charset="0"/>
              </a:rPr>
              <a:t>.</a:t>
            </a:r>
          </a:p>
          <a:p>
            <a:endParaRPr lang="en-US" dirty="0"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7B9BAB02-59EA-44D2-946D-421A82B2A386}" type="slidenum">
              <a:rPr lang="en-US" altLang="en-US" sz="1200" smtClean="0"/>
              <a:pPr/>
              <a:t>16</a:t>
            </a:fld>
            <a:endParaRPr lang="en-US" altLang="en-US" sz="1200"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r>
              <a:rPr lang="en-US" dirty="0" smtClean="0">
                <a:latin typeface="Arial" pitchFamily="34" charset="0"/>
              </a:rPr>
              <a:t>There are </a:t>
            </a:r>
            <a:r>
              <a:rPr lang="en-US" dirty="0" smtClean="0">
                <a:latin typeface="Arial" pitchFamily="34" charset="0"/>
              </a:rPr>
              <a:t>two </a:t>
            </a:r>
            <a:r>
              <a:rPr lang="en-US" dirty="0" smtClean="0">
                <a:latin typeface="Arial" pitchFamily="34" charset="0"/>
              </a:rPr>
              <a:t>priorities for funding for High schools. </a:t>
            </a:r>
          </a:p>
          <a:p>
            <a:r>
              <a:rPr lang="en-US" dirty="0" smtClean="0">
                <a:latin typeface="Arial" pitchFamily="34" charset="0"/>
              </a:rPr>
              <a:t>The first priority states…. </a:t>
            </a:r>
            <a:r>
              <a:rPr lang="en-US" dirty="0" smtClean="0">
                <a:latin typeface="Arial" pitchFamily="34" charset="0"/>
              </a:rPr>
              <a:t>Application that propose to primarily serve students who attends schools that have been identified ad Program Improvement (PI) schools will be awarded an extra five points.  Additionally, the application must be submitted jointly by at least one LEA and on CBE or other public or private entity.</a:t>
            </a:r>
            <a:endParaRPr lang="en-US" dirty="0" smtClean="0">
              <a:latin typeface="Arial" pitchFamily="34" charset="0"/>
            </a:endParaRPr>
          </a:p>
          <a:p>
            <a:endParaRPr lang="en-US" dirty="0" smtClean="0">
              <a:latin typeface="Arial" pitchFamily="34" charset="0"/>
            </a:endParaRPr>
          </a:p>
          <a:p>
            <a:r>
              <a:rPr lang="en-US" dirty="0" smtClean="0">
                <a:latin typeface="Arial" pitchFamily="34" charset="0"/>
              </a:rPr>
              <a:t>The </a:t>
            </a:r>
            <a:r>
              <a:rPr lang="en-US" dirty="0" smtClean="0">
                <a:latin typeface="Arial" pitchFamily="34" charset="0"/>
              </a:rPr>
              <a:t>second priority </a:t>
            </a:r>
            <a:r>
              <a:rPr lang="en-US" dirty="0" smtClean="0">
                <a:latin typeface="Arial" pitchFamily="34" charset="0"/>
              </a:rPr>
              <a:t>states…Applications that seek to replace an expiring grant for a site that has satisfactorily met attendance goals will be awarded an extra five points for that site.</a:t>
            </a:r>
          </a:p>
          <a:p>
            <a:endParaRPr lang="en-US" dirty="0">
              <a:latin typeface="Arial" pitchFamily="34" charset="0"/>
            </a:endParaRPr>
          </a:p>
          <a:p>
            <a:r>
              <a:rPr lang="en-US" dirty="0" smtClean="0">
                <a:latin typeface="Arial" pitchFamily="34" charset="0"/>
              </a:rPr>
              <a:t>Please see the definition of “Satisfactorily met attendance goals in the Key Terms section of the RFA.</a:t>
            </a:r>
            <a:endParaRPr lang="en-US" dirty="0" smtClean="0">
              <a:latin typeface="Arial" pitchFamily="34" charset="0"/>
            </a:endParaRPr>
          </a:p>
          <a:p>
            <a:pPr algn="ctr"/>
            <a:endParaRPr lang="en-US"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7B9BAB02-59EA-44D2-946D-421A82B2A386}" type="slidenum">
              <a:rPr lang="en-US" altLang="en-US" sz="1200" smtClean="0"/>
              <a:pPr/>
              <a:t>17</a:t>
            </a:fld>
            <a:endParaRPr lang="en-US" altLang="en-US" sz="1200"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r>
              <a:rPr lang="en-US" dirty="0" smtClean="0">
                <a:latin typeface="Arial" pitchFamily="34" charset="0"/>
              </a:rPr>
              <a:t>There are three priorities for funding for High schools. </a:t>
            </a:r>
          </a:p>
          <a:p>
            <a:endParaRPr lang="en-US" dirty="0" smtClean="0">
              <a:latin typeface="Arial" pitchFamily="34" charset="0"/>
            </a:endParaRPr>
          </a:p>
          <a:p>
            <a:r>
              <a:rPr lang="en-US" dirty="0" smtClean="0">
                <a:latin typeface="Arial" pitchFamily="34" charset="0"/>
              </a:rPr>
              <a:t>The first priority states</a:t>
            </a:r>
            <a:r>
              <a:rPr lang="en-US" dirty="0" smtClean="0">
                <a:latin typeface="Arial" pitchFamily="34" charset="0"/>
              </a:rPr>
              <a:t>….A high school whose most recent score on the Academics Performance Index (API) ranks </a:t>
            </a:r>
            <a:r>
              <a:rPr lang="en-US" dirty="0" smtClean="0">
                <a:latin typeface="Arial" pitchFamily="34" charset="0"/>
              </a:rPr>
              <a:t>the school in the lowest threes </a:t>
            </a:r>
            <a:r>
              <a:rPr lang="en-US" dirty="0" err="1" smtClean="0">
                <a:latin typeface="Arial" pitchFamily="34" charset="0"/>
              </a:rPr>
              <a:t>deciles</a:t>
            </a:r>
            <a:r>
              <a:rPr lang="en-US" dirty="0" smtClean="0">
                <a:latin typeface="Arial" pitchFamily="34" charset="0"/>
              </a:rPr>
              <a:t>, or that is classified as a program improvement (PI) school, will be awarded an extra five points. </a:t>
            </a:r>
            <a:endParaRPr lang="en-US" dirty="0" smtClean="0">
              <a:latin typeface="Arial" pitchFamily="34" charset="0"/>
            </a:endParaRPr>
          </a:p>
          <a:p>
            <a:r>
              <a:rPr lang="en-US" dirty="0" smtClean="0">
                <a:latin typeface="Arial" pitchFamily="34" charset="0"/>
              </a:rPr>
              <a:t>The second priority </a:t>
            </a:r>
            <a:r>
              <a:rPr lang="en-US" dirty="0" smtClean="0">
                <a:latin typeface="Arial" pitchFamily="34" charset="0"/>
              </a:rPr>
              <a:t>states…Applicants that seek to replace an expiring grant for a site that has satisfactorily met attendance goals will be awarded an extra five points for that site….</a:t>
            </a:r>
          </a:p>
          <a:p>
            <a:endParaRPr lang="en-US" dirty="0" smtClean="0">
              <a:latin typeface="Arial" pitchFamily="34" charset="0"/>
            </a:endParaRPr>
          </a:p>
          <a:p>
            <a:r>
              <a:rPr lang="en-US" dirty="0" smtClean="0">
                <a:latin typeface="Arial" pitchFamily="34" charset="0"/>
              </a:rPr>
              <a:t>The third priority </a:t>
            </a:r>
            <a:r>
              <a:rPr lang="en-US" dirty="0" smtClean="0">
                <a:latin typeface="Arial" pitchFamily="34" charset="0"/>
              </a:rPr>
              <a:t>states…Sites that seek to expand an existing grant that have satisfactorily met their projected attendance goals will be awarded an extra five points.</a:t>
            </a:r>
            <a:endParaRPr lang="en-US" dirty="0" smtClean="0">
              <a:latin typeface="Arial" pitchFamily="34" charset="0"/>
            </a:endParaRPr>
          </a:p>
          <a:p>
            <a:pPr algn="ctr"/>
            <a:endParaRPr lang="en-US" b="1" dirty="0"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EB877CF3-D0C5-434A-B036-1B17B5C0AE0A}" type="slidenum">
              <a:rPr lang="en-US" altLang="en-US" sz="1200" smtClean="0"/>
              <a:pPr/>
              <a:t>18</a:t>
            </a:fld>
            <a:endParaRPr lang="en-US" altLang="en-US" sz="1200"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a:defRPr/>
            </a:pPr>
            <a:r>
              <a:rPr lang="en-US" dirty="0">
                <a:latin typeface="Arial" pitchFamily="34" charset="0"/>
                <a:cs typeface="Arial" pitchFamily="34" charset="0"/>
              </a:rPr>
              <a:t>An individual site may earn at most ten priority points. Schools with different priorities may be included in a single application.</a:t>
            </a:r>
          </a:p>
          <a:p>
            <a:pPr marL="0" indent="0">
              <a:buFontTx/>
              <a:buNone/>
              <a:defRPr/>
            </a:pPr>
            <a:endParaRPr lang="en-US" dirty="0">
              <a:latin typeface="Arial" pitchFamily="34" charset="0"/>
              <a:cs typeface="Arial" pitchFamily="34" charset="0"/>
            </a:endParaRPr>
          </a:p>
          <a:p>
            <a:pPr>
              <a:defRPr/>
            </a:pPr>
            <a:r>
              <a:rPr lang="en-US" dirty="0">
                <a:latin typeface="Arial" pitchFamily="34" charset="0"/>
                <a:cs typeface="Arial" pitchFamily="34" charset="0"/>
              </a:rPr>
              <a:t>Applications will be funded in descending order of their final scores including priority points (i.e., highest to lowest). </a:t>
            </a:r>
          </a:p>
          <a:p>
            <a:pPr marL="0" indent="0">
              <a:buFontTx/>
              <a:buNone/>
              <a:defRPr/>
            </a:pPr>
            <a:endParaRPr lang="en-US" dirty="0">
              <a:latin typeface="Arial" pitchFamily="34" charset="0"/>
              <a:cs typeface="Arial" pitchFamily="34" charset="0"/>
            </a:endParaRPr>
          </a:p>
          <a:p>
            <a:pPr>
              <a:defRPr/>
            </a:pPr>
            <a:r>
              <a:rPr lang="en-US" dirty="0">
                <a:latin typeface="Arial" pitchFamily="34" charset="0"/>
                <a:cs typeface="Arial" pitchFamily="34" charset="0"/>
              </a:rPr>
              <a:t>If applications have a tie score then schools within the applications will be ranked by PI status and percent of students eligible for FRPM. </a:t>
            </a:r>
            <a:endParaRPr lang="en-US" dirty="0" smtClean="0">
              <a:latin typeface="Arial" pitchFamily="34" charset="0"/>
              <a:cs typeface="Arial" pitchFamily="34" charset="0"/>
            </a:endParaRPr>
          </a:p>
          <a:p>
            <a:pPr>
              <a:defRPr/>
            </a:pPr>
            <a:endParaRPr lang="en-US" dirty="0">
              <a:latin typeface="Arial" pitchFamily="34" charset="0"/>
              <a:cs typeface="Arial" pitchFamily="34" charset="0"/>
            </a:endParaRPr>
          </a:p>
          <a:p>
            <a:pPr>
              <a:defRPr/>
            </a:pPr>
            <a:r>
              <a:rPr lang="en-US" dirty="0" smtClean="0">
                <a:latin typeface="Arial" pitchFamily="34" charset="0"/>
                <a:cs typeface="Arial" pitchFamily="34" charset="0"/>
              </a:rPr>
              <a:t>Please note high school can earn the maximum of 10 points as priorities 2 and 3 are mutually exclusive.</a:t>
            </a:r>
            <a:endParaRPr lang="en-US" dirty="0">
              <a:latin typeface="Arial" pitchFamily="34" charset="0"/>
              <a:cs typeface="Arial" pitchFamily="34" charset="0"/>
            </a:endParaRPr>
          </a:p>
          <a:p>
            <a:pPr algn="ctr"/>
            <a:endParaRPr lang="en-US"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17ACDB76-0050-4A09-86F1-D2AFA728BF52}" type="slidenum">
              <a:rPr lang="en-US" altLang="en-US" sz="1200" smtClean="0"/>
              <a:pPr/>
              <a:t>19</a:t>
            </a:fld>
            <a:endParaRPr lang="en-US" altLang="en-US" sz="1200"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r>
              <a:rPr lang="en-US" dirty="0" smtClean="0">
                <a:latin typeface="Arial" pitchFamily="34" charset="0"/>
                <a:cs typeface="Arial" pitchFamily="34" charset="0"/>
              </a:rPr>
              <a:t>Part D of the RFA “Public Notice” states that:</a:t>
            </a:r>
          </a:p>
          <a:p>
            <a:pPr algn="ctr"/>
            <a:endParaRPr lang="en-US" dirty="0" smtClean="0">
              <a:latin typeface="Arial" pitchFamily="34" charset="0"/>
              <a:cs typeface="Arial" pitchFamily="34" charset="0"/>
            </a:endParaRPr>
          </a:p>
          <a:p>
            <a:pPr>
              <a:defRPr/>
            </a:pPr>
            <a:r>
              <a:rPr lang="en-US" dirty="0">
                <a:latin typeface="Arial" pitchFamily="34" charset="0"/>
                <a:cs typeface="Arial" pitchFamily="34" charset="0"/>
              </a:rPr>
              <a:t>An individual site may earn at most ten priority points. Schools with different priorities may be included in a single application.</a:t>
            </a:r>
          </a:p>
          <a:p>
            <a:pPr marL="0" indent="0">
              <a:buFontTx/>
              <a:buNone/>
              <a:defRPr/>
            </a:pPr>
            <a:endParaRPr lang="en-US" dirty="0">
              <a:latin typeface="Arial" pitchFamily="34" charset="0"/>
              <a:cs typeface="Arial" pitchFamily="34" charset="0"/>
            </a:endParaRPr>
          </a:p>
          <a:p>
            <a:pPr>
              <a:defRPr/>
            </a:pPr>
            <a:r>
              <a:rPr lang="en-US" dirty="0">
                <a:latin typeface="Arial" pitchFamily="34" charset="0"/>
                <a:cs typeface="Arial" pitchFamily="34" charset="0"/>
              </a:rPr>
              <a:t>Applications will be funded in descending order of their final scores including priority points (i.e., highest to lowest). </a:t>
            </a:r>
          </a:p>
          <a:p>
            <a:pPr marL="0" indent="0">
              <a:buFontTx/>
              <a:buNone/>
              <a:defRPr/>
            </a:pPr>
            <a:endParaRPr lang="en-US" dirty="0">
              <a:latin typeface="Arial" pitchFamily="34" charset="0"/>
              <a:cs typeface="Arial" pitchFamily="34" charset="0"/>
            </a:endParaRPr>
          </a:p>
          <a:p>
            <a:pPr>
              <a:defRPr/>
            </a:pPr>
            <a:r>
              <a:rPr lang="en-US" dirty="0">
                <a:latin typeface="Arial" pitchFamily="34" charset="0"/>
                <a:cs typeface="Arial" pitchFamily="34" charset="0"/>
              </a:rPr>
              <a:t>If applications have a tie score then schools within the applications will be ranked by PI status and percent of students eligible for FRPM. </a:t>
            </a:r>
          </a:p>
          <a:p>
            <a:pPr algn="ctr"/>
            <a:endParaRPr lang="en-US" b="1"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6B25BD3B-B55F-4132-882A-BA377E38B983}" type="slidenum">
              <a:rPr lang="en-US" altLang="en-US" sz="1200" smtClean="0"/>
              <a:pPr/>
              <a:t>2</a:t>
            </a:fld>
            <a:endParaRPr lang="en-US" altLang="en-US" sz="1200" smtClean="0"/>
          </a:p>
        </p:txBody>
      </p:sp>
      <p:sp>
        <p:nvSpPr>
          <p:cNvPr id="54275" name="Rectangle 7"/>
          <p:cNvSpPr txBox="1">
            <a:spLocks noGrp="1" noChangeArrowheads="1"/>
          </p:cNvSpPr>
          <p:nvPr/>
        </p:nvSpPr>
        <p:spPr bwMode="auto">
          <a:xfrm>
            <a:off x="3900488" y="8831263"/>
            <a:ext cx="298132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46" tIns="46223" rIns="92446" bIns="46223" anchor="b"/>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pPr algn="r"/>
            <a:fld id="{13497344-64AC-417B-B327-93AC9D7E3FBA}" type="slidenum">
              <a:rPr lang="en-US" altLang="en-US" sz="1200"/>
              <a:pPr algn="r"/>
              <a:t>2</a:t>
            </a:fld>
            <a:endParaRPr lang="en-US" altLang="en-US" sz="1200"/>
          </a:p>
        </p:txBody>
      </p:sp>
      <p:sp>
        <p:nvSpPr>
          <p:cNvPr id="54276" name="Rectangle 2"/>
          <p:cNvSpPr>
            <a:spLocks noGrp="1" noRot="1" noChangeAspect="1" noChangeArrowheads="1" noTextEdit="1"/>
          </p:cNvSpPr>
          <p:nvPr>
            <p:ph type="sldImg"/>
          </p:nvPr>
        </p:nvSpPr>
        <p:spPr>
          <a:xfrm>
            <a:off x="1119188" y="696913"/>
            <a:ext cx="4648200" cy="3486150"/>
          </a:xfrm>
          <a:ln/>
        </p:spPr>
      </p:sp>
      <p:sp>
        <p:nvSpPr>
          <p:cNvPr id="54277" name="Rectangle 3"/>
          <p:cNvSpPr>
            <a:spLocks noGrp="1" noChangeArrowheads="1"/>
          </p:cNvSpPr>
          <p:nvPr>
            <p:ph type="body" idx="1"/>
          </p:nvPr>
        </p:nvSpPr>
        <p:spPr>
          <a:xfrm>
            <a:off x="917575" y="4416425"/>
            <a:ext cx="5038725" cy="4651375"/>
          </a:xfrm>
          <a:noFill/>
        </p:spPr>
        <p:txBody>
          <a:bodyPr/>
          <a:lstStyle/>
          <a:p>
            <a:endParaRPr lang="en-US" b="1" dirty="0" smtClean="0">
              <a:latin typeface="Arial" pitchFamily="34" charset="0"/>
            </a:endParaRPr>
          </a:p>
          <a:p>
            <a:r>
              <a:rPr lang="en-US" dirty="0" smtClean="0">
                <a:latin typeface="Arial" pitchFamily="34" charset="0"/>
              </a:rPr>
              <a:t>These next two slides show an overview of the competitive nature of the Cohort 7 Funding cycle for Elementary/Middle and High School. </a:t>
            </a:r>
          </a:p>
          <a:p>
            <a:endParaRPr lang="en-US" dirty="0" smtClean="0">
              <a:latin typeface="Arial" pitchFamily="34" charset="0"/>
            </a:endParaRPr>
          </a:p>
          <a:p>
            <a:r>
              <a:rPr lang="en-US" dirty="0" smtClean="0">
                <a:latin typeface="Arial" pitchFamily="34" charset="0"/>
              </a:rPr>
              <a:t>For Elementary/Middle there was over $213 million requested for Elementary/Middle with only $16 million awarded. 278 applications were submitted with only 23 applications funded. The percentage of funding was 8% of the total funds.</a:t>
            </a:r>
          </a:p>
          <a:p>
            <a:endParaRPr lang="en-US" dirty="0" smtClean="0">
              <a:latin typeface="Arial" pitchFamily="34" charset="0"/>
            </a:endParaRPr>
          </a:p>
          <a:p>
            <a:r>
              <a:rPr lang="en-US" dirty="0" smtClean="0">
                <a:latin typeface="Arial" pitchFamily="34" charset="0"/>
              </a:rPr>
              <a:t>Also, there is approximately $25.5 million in Cohort 5 grants that will be expiring on June 30, 2013.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9C72760A-5482-4716-ABB1-3F121F361E3B}" type="slidenum">
              <a:rPr lang="en-US" altLang="en-US" sz="1200" smtClean="0"/>
              <a:pPr/>
              <a:t>20</a:t>
            </a:fld>
            <a:endParaRPr lang="en-US" altLang="en-US" sz="1200"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a:defRPr/>
            </a:pPr>
            <a:r>
              <a:rPr lang="en-US" dirty="0" smtClean="0">
                <a:latin typeface="Arial" pitchFamily="34" charset="0"/>
                <a:cs typeface="Arial" pitchFamily="34" charset="0"/>
              </a:rPr>
              <a:t>Part E of the RFA state the estimated funding Available for Cohort 8.</a:t>
            </a:r>
          </a:p>
          <a:p>
            <a:pPr>
              <a:defRPr/>
            </a:pPr>
            <a:endParaRPr lang="en-US" dirty="0">
              <a:latin typeface="Arial" pitchFamily="34" charset="0"/>
              <a:cs typeface="Arial" pitchFamily="34" charset="0"/>
            </a:endParaRPr>
          </a:p>
          <a:p>
            <a:pPr>
              <a:defRPr/>
            </a:pPr>
            <a:r>
              <a:rPr lang="en-US" dirty="0" smtClean="0">
                <a:latin typeface="Arial" pitchFamily="34" charset="0"/>
                <a:cs typeface="Arial" pitchFamily="34" charset="0"/>
              </a:rPr>
              <a:t>An </a:t>
            </a:r>
            <a:r>
              <a:rPr lang="en-US" dirty="0">
                <a:latin typeface="Arial" pitchFamily="34" charset="0"/>
                <a:cs typeface="Arial" pitchFamily="34" charset="0"/>
              </a:rPr>
              <a:t>estimated $19 million in funding has been allocated for FY 2013–14 21</a:t>
            </a:r>
            <a:r>
              <a:rPr lang="en-US" baseline="30000" dirty="0">
                <a:latin typeface="Arial" pitchFamily="34" charset="0"/>
                <a:cs typeface="Arial" pitchFamily="34" charset="0"/>
              </a:rPr>
              <a:t>st</a:t>
            </a:r>
            <a:r>
              <a:rPr lang="en-US" dirty="0">
                <a:latin typeface="Arial" pitchFamily="34" charset="0"/>
                <a:cs typeface="Arial" pitchFamily="34" charset="0"/>
              </a:rPr>
              <a:t> Elementary/Middle School grant (Cohort 8).</a:t>
            </a:r>
          </a:p>
          <a:p>
            <a:pPr>
              <a:defRPr/>
            </a:pPr>
            <a:r>
              <a:rPr lang="en-US" dirty="0">
                <a:latin typeface="Arial" pitchFamily="34" charset="0"/>
                <a:cs typeface="Arial" pitchFamily="34" charset="0"/>
              </a:rPr>
              <a:t>An estimated $24 million in funding has been allocated for FY 2013–14 High School grant </a:t>
            </a:r>
            <a:r>
              <a:rPr lang="en-US" dirty="0" smtClean="0">
                <a:latin typeface="Arial" pitchFamily="34" charset="0"/>
                <a:cs typeface="Arial" pitchFamily="34" charset="0"/>
              </a:rPr>
              <a:t>(</a:t>
            </a:r>
            <a:r>
              <a:rPr lang="en-US" dirty="0">
                <a:latin typeface="Arial" pitchFamily="34" charset="0"/>
                <a:cs typeface="Arial" pitchFamily="34" charset="0"/>
              </a:rPr>
              <a:t>Cohort 8).</a:t>
            </a:r>
          </a:p>
          <a:p>
            <a:pPr marL="0" indent="0">
              <a:buFontTx/>
              <a:buNone/>
              <a:defRPr/>
            </a:pPr>
            <a:endParaRPr lang="en-US" dirty="0">
              <a:latin typeface="Arial" pitchFamily="34" charset="0"/>
              <a:cs typeface="Arial" pitchFamily="34" charset="0"/>
            </a:endParaRPr>
          </a:p>
          <a:p>
            <a:pPr>
              <a:defRPr/>
            </a:pPr>
            <a:r>
              <a:rPr lang="en-US" dirty="0">
                <a:latin typeface="Arial" pitchFamily="34" charset="0"/>
                <a:cs typeface="Arial" pitchFamily="34" charset="0"/>
              </a:rPr>
              <a:t>Applicants awarded will receive a 5-year grant allocated in annual increments.</a:t>
            </a:r>
          </a:p>
          <a:p>
            <a:pPr>
              <a:defRPr/>
            </a:pPr>
            <a:r>
              <a:rPr lang="en-US" dirty="0">
                <a:latin typeface="Arial" pitchFamily="34" charset="0"/>
                <a:cs typeface="Arial" pitchFamily="34" charset="0"/>
              </a:rPr>
              <a:t>Each year’s funding will depend on the availability of federal funds and the  CDE’s ability to expend the funds based on allocation through the California Budget Act.</a:t>
            </a:r>
          </a:p>
          <a:p>
            <a:pPr algn="ctr"/>
            <a:endParaRPr lang="en-US" dirty="0" smtClean="0">
              <a:latin typeface="Arial" pitchFamily="34" charset="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1154113" y="685800"/>
            <a:ext cx="4648200" cy="3486150"/>
          </a:xfrm>
          <a:ln/>
        </p:spPr>
      </p:sp>
      <p:sp>
        <p:nvSpPr>
          <p:cNvPr id="73731" name="Notes Placeholder 2"/>
          <p:cNvSpPr>
            <a:spLocks noGrp="1"/>
          </p:cNvSpPr>
          <p:nvPr>
            <p:ph type="body" idx="1"/>
          </p:nvPr>
        </p:nvSpPr>
        <p:spPr>
          <a:noFill/>
        </p:spPr>
        <p:txBody>
          <a:bodyPr/>
          <a:lstStyle/>
          <a:p>
            <a:pPr marL="0" indent="0">
              <a:buFontTx/>
              <a:buNone/>
              <a:defRPr/>
            </a:pPr>
            <a:r>
              <a:rPr lang="en-US" dirty="0">
                <a:latin typeface="Arial" pitchFamily="34" charset="0"/>
                <a:cs typeface="Arial" pitchFamily="34" charset="0"/>
              </a:rPr>
              <a:t>Program </a:t>
            </a:r>
            <a:r>
              <a:rPr lang="en-US" dirty="0" smtClean="0">
                <a:latin typeface="Arial" pitchFamily="34" charset="0"/>
                <a:cs typeface="Arial" pitchFamily="34" charset="0"/>
              </a:rPr>
              <a:t>Components for Elementary Schools are:</a:t>
            </a:r>
            <a:endParaRPr lang="en-US" dirty="0">
              <a:latin typeface="Arial" pitchFamily="34" charset="0"/>
              <a:cs typeface="Arial" pitchFamily="34" charset="0"/>
            </a:endParaRPr>
          </a:p>
          <a:p>
            <a:pPr marL="514350" indent="-514350">
              <a:buFontTx/>
              <a:buAutoNum type="arabicPeriod"/>
              <a:defRPr/>
            </a:pPr>
            <a:r>
              <a:rPr lang="en-US" dirty="0">
                <a:latin typeface="Arial" pitchFamily="34" charset="0"/>
                <a:cs typeface="Arial" pitchFamily="34" charset="0"/>
              </a:rPr>
              <a:t>Before School programs - Applicants wanting to offer before school services must also apply to operate the after school component. </a:t>
            </a:r>
          </a:p>
          <a:p>
            <a:pPr marL="514350" indent="-514350">
              <a:buFontTx/>
              <a:buAutoNum type="arabicPeriod"/>
              <a:defRPr/>
            </a:pPr>
            <a:r>
              <a:rPr lang="en-US" dirty="0">
                <a:latin typeface="Arial" pitchFamily="34" charset="0"/>
                <a:cs typeface="Arial" pitchFamily="34" charset="0"/>
              </a:rPr>
              <a:t>After school programs - base (regular school year) funding under a 21</a:t>
            </a:r>
            <a:r>
              <a:rPr lang="en-US" baseline="30000" dirty="0">
                <a:latin typeface="Arial" pitchFamily="34" charset="0"/>
                <a:cs typeface="Arial" pitchFamily="34" charset="0"/>
              </a:rPr>
              <a:t>st </a:t>
            </a:r>
            <a:r>
              <a:rPr lang="en-US" dirty="0">
                <a:latin typeface="Arial" pitchFamily="34" charset="0"/>
                <a:cs typeface="Arial" pitchFamily="34" charset="0"/>
              </a:rPr>
              <a:t> CCLC Program grant.</a:t>
            </a:r>
          </a:p>
          <a:p>
            <a:pPr marL="514350" indent="-514350">
              <a:buFontTx/>
              <a:buAutoNum type="arabicPeriod"/>
              <a:defRPr/>
            </a:pPr>
            <a:r>
              <a:rPr lang="en-US" dirty="0">
                <a:latin typeface="Arial" pitchFamily="34" charset="0"/>
                <a:cs typeface="Arial" pitchFamily="34" charset="0"/>
              </a:rPr>
              <a:t>Supplemental programs - a program in excess of regular school days or any combination of non-school days, including holidays, summer, or intersession recess periods.</a:t>
            </a:r>
          </a:p>
          <a:p>
            <a:endParaRPr lang="en-US" dirty="0" smtClean="0">
              <a:latin typeface="Arial" pitchFamily="34" charset="0"/>
              <a:cs typeface="Arial" pitchFamily="34" charset="0"/>
            </a:endParaRPr>
          </a:p>
        </p:txBody>
      </p:sp>
      <p:sp>
        <p:nvSpPr>
          <p:cNvPr id="73732" name="Slide Number Placeholder 3"/>
          <p:cNvSpPr>
            <a:spLocks noGrp="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7C06F22C-67E9-4659-AB36-6005D2B7755E}" type="slidenum">
              <a:rPr lang="en-US" altLang="en-US" sz="1200" smtClean="0"/>
              <a:pPr/>
              <a:t>21</a:t>
            </a:fld>
            <a:endParaRPr lang="en-US" altLang="en-US" sz="12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p:spPr>
        <p:txBody>
          <a:bodyPr/>
          <a:lstStyle/>
          <a:p>
            <a:r>
              <a:rPr lang="en-US" dirty="0" smtClean="0">
                <a:latin typeface="Arial" pitchFamily="34" charset="0"/>
                <a:cs typeface="Arial" pitchFamily="34" charset="0"/>
              </a:rPr>
              <a:t>Part F of the RFA explains Maximu7m grant awards.  For Elementary/Middle school grants…..</a:t>
            </a:r>
          </a:p>
          <a:p>
            <a:endParaRPr lang="en-US" dirty="0">
              <a:latin typeface="Arial" pitchFamily="34" charset="0"/>
              <a:cs typeface="Arial" pitchFamily="34" charset="0"/>
            </a:endParaRPr>
          </a:p>
          <a:p>
            <a:pPr marL="0" indent="0">
              <a:buFontTx/>
              <a:buNone/>
              <a:defRPr/>
            </a:pPr>
            <a:r>
              <a:rPr lang="en-US" dirty="0">
                <a:latin typeface="Arial" pitchFamily="34" charset="0"/>
                <a:cs typeface="Arial" pitchFamily="34" charset="0"/>
              </a:rPr>
              <a:t>T</a:t>
            </a:r>
            <a:r>
              <a:rPr lang="x-none">
                <a:latin typeface="Arial" pitchFamily="34" charset="0"/>
                <a:cs typeface="Arial" pitchFamily="34" charset="0"/>
              </a:rPr>
              <a:t>he maximum </a:t>
            </a:r>
            <a:r>
              <a:rPr lang="en-US" dirty="0">
                <a:latin typeface="Arial" pitchFamily="34" charset="0"/>
                <a:cs typeface="Arial" pitchFamily="34" charset="0"/>
              </a:rPr>
              <a:t>allotment</a:t>
            </a:r>
            <a:r>
              <a:rPr lang="x-none">
                <a:latin typeface="Arial" pitchFamily="34" charset="0"/>
                <a:cs typeface="Arial" pitchFamily="34" charset="0"/>
              </a:rPr>
              <a:t> per program site is</a:t>
            </a:r>
            <a:r>
              <a:rPr lang="en-US" dirty="0">
                <a:latin typeface="Arial" pitchFamily="34" charset="0"/>
                <a:cs typeface="Arial" pitchFamily="34" charset="0"/>
              </a:rPr>
              <a:t>:</a:t>
            </a:r>
          </a:p>
          <a:p>
            <a:pPr marL="0" indent="0">
              <a:buFontTx/>
              <a:buNone/>
              <a:defRPr/>
            </a:pPr>
            <a:endParaRPr lang="en-US" dirty="0">
              <a:latin typeface="Arial" pitchFamily="34" charset="0"/>
              <a:cs typeface="Arial" pitchFamily="34" charset="0"/>
            </a:endParaRPr>
          </a:p>
          <a:p>
            <a:pPr>
              <a:defRPr/>
            </a:pPr>
            <a:r>
              <a:rPr lang="x-none">
                <a:latin typeface="Arial" pitchFamily="34" charset="0"/>
                <a:cs typeface="Arial" pitchFamily="34" charset="0"/>
              </a:rPr>
              <a:t>$</a:t>
            </a:r>
            <a:r>
              <a:rPr lang="en-US" dirty="0">
                <a:latin typeface="Arial" pitchFamily="34" charset="0"/>
                <a:cs typeface="Arial" pitchFamily="34" charset="0"/>
              </a:rPr>
              <a:t>112</a:t>
            </a:r>
            <a:r>
              <a:rPr lang="x-none">
                <a:latin typeface="Arial" pitchFamily="34" charset="0"/>
                <a:cs typeface="Arial" pitchFamily="34" charset="0"/>
              </a:rPr>
              <a:t>,</a:t>
            </a:r>
            <a:r>
              <a:rPr lang="en-US" dirty="0">
                <a:latin typeface="Arial" pitchFamily="34" charset="0"/>
                <a:cs typeface="Arial" pitchFamily="34" charset="0"/>
              </a:rPr>
              <a:t>5</a:t>
            </a:r>
            <a:r>
              <a:rPr lang="x-none">
                <a:latin typeface="Arial" pitchFamily="34" charset="0"/>
                <a:cs typeface="Arial" pitchFamily="34" charset="0"/>
              </a:rPr>
              <a:t>00</a:t>
            </a:r>
            <a:r>
              <a:rPr lang="en-US" dirty="0">
                <a:latin typeface="Arial" pitchFamily="34" charset="0"/>
                <a:cs typeface="Arial" pitchFamily="34" charset="0"/>
              </a:rPr>
              <a:t> for elementary school </a:t>
            </a:r>
          </a:p>
          <a:p>
            <a:pPr marL="0" indent="0">
              <a:buFontTx/>
              <a:buNone/>
              <a:defRPr/>
            </a:pPr>
            <a:endParaRPr lang="en-US" dirty="0">
              <a:latin typeface="Arial" pitchFamily="34" charset="0"/>
              <a:cs typeface="Arial" pitchFamily="34" charset="0"/>
            </a:endParaRPr>
          </a:p>
          <a:p>
            <a:pPr>
              <a:defRPr/>
            </a:pPr>
            <a:r>
              <a:rPr lang="en-US" dirty="0">
                <a:latin typeface="Arial" pitchFamily="34" charset="0"/>
                <a:cs typeface="Arial" pitchFamily="34" charset="0"/>
              </a:rPr>
              <a:t>$150,000 for middle school</a:t>
            </a:r>
          </a:p>
          <a:p>
            <a:endParaRPr lang="en-US" dirty="0" smtClean="0"/>
          </a:p>
        </p:txBody>
      </p:sp>
      <p:sp>
        <p:nvSpPr>
          <p:cNvPr id="74756" name="Slide Number Placeholder 3"/>
          <p:cNvSpPr>
            <a:spLocks noGrp="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E8C7AD57-B39F-4744-A43F-BD884034BAAF}" type="slidenum">
              <a:rPr lang="en-US" altLang="en-US" sz="1200" smtClean="0"/>
              <a:pPr/>
              <a:t>22</a:t>
            </a:fld>
            <a:endParaRPr lang="en-US" altLang="en-US"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p:spPr>
        <p:txBody>
          <a:bodyPr/>
          <a:lstStyle/>
          <a:p>
            <a:pPr marL="0" indent="0">
              <a:buFontTx/>
              <a:buNone/>
              <a:defRPr/>
            </a:pPr>
            <a:r>
              <a:rPr lang="en-US" dirty="0" smtClean="0">
                <a:latin typeface="Arial" pitchFamily="34" charset="0"/>
                <a:cs typeface="Arial" pitchFamily="34" charset="0"/>
              </a:rPr>
              <a:t>For High School the </a:t>
            </a:r>
            <a:r>
              <a:rPr lang="en-US" dirty="0">
                <a:latin typeface="Arial" pitchFamily="34" charset="0"/>
                <a:cs typeface="Arial" pitchFamily="34" charset="0"/>
              </a:rPr>
              <a:t>minimum grant award is $50,000 per year for each grant application.</a:t>
            </a:r>
          </a:p>
          <a:p>
            <a:pPr marL="0" indent="0">
              <a:buFontTx/>
              <a:buNone/>
              <a:defRPr/>
            </a:pPr>
            <a:endParaRPr lang="en-US" dirty="0">
              <a:latin typeface="Arial" pitchFamily="34" charset="0"/>
              <a:cs typeface="Arial" pitchFamily="34" charset="0"/>
            </a:endParaRPr>
          </a:p>
          <a:p>
            <a:pPr marL="0" indent="0">
              <a:buFontTx/>
              <a:buNone/>
              <a:defRPr/>
            </a:pPr>
            <a:r>
              <a:rPr lang="en-US" dirty="0">
                <a:latin typeface="Arial" pitchFamily="34" charset="0"/>
                <a:cs typeface="Arial" pitchFamily="34" charset="0"/>
              </a:rPr>
              <a:t>The maximum allotment per program site is $250,000.</a:t>
            </a:r>
          </a:p>
          <a:p>
            <a:endParaRPr lang="en-US" dirty="0" smtClean="0">
              <a:latin typeface="Arial" pitchFamily="34" charset="0"/>
              <a:cs typeface="Arial" pitchFamily="34" charset="0"/>
            </a:endParaRPr>
          </a:p>
        </p:txBody>
      </p:sp>
      <p:sp>
        <p:nvSpPr>
          <p:cNvPr id="75780" name="Slide Number Placeholder 3"/>
          <p:cNvSpPr>
            <a:spLocks noGrp="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9934AEC5-D055-4760-B079-F75D9C394134}" type="slidenum">
              <a:rPr lang="en-US" altLang="en-US" sz="1200" smtClean="0"/>
              <a:pPr/>
              <a:t>23</a:t>
            </a:fld>
            <a:endParaRPr lang="en-US" alt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0E8D21C2-3508-4F78-B36E-9028A77C920B}" type="slidenum">
              <a:rPr lang="en-US" altLang="en-US" sz="1200" smtClean="0"/>
              <a:pPr/>
              <a:t>24</a:t>
            </a:fld>
            <a:endParaRPr lang="en-US" altLang="en-US" sz="1200" smtClean="0"/>
          </a:p>
        </p:txBody>
      </p:sp>
      <p:sp>
        <p:nvSpPr>
          <p:cNvPr id="76803" name="Rectangle 2"/>
          <p:cNvSpPr>
            <a:spLocks noGrp="1" noRot="1" noChangeAspect="1" noChangeArrowheads="1" noTextEdit="1"/>
          </p:cNvSpPr>
          <p:nvPr>
            <p:ph type="sldImg"/>
          </p:nvPr>
        </p:nvSpPr>
        <p:spPr>
          <a:xfrm>
            <a:off x="1119188" y="696913"/>
            <a:ext cx="4648200" cy="3486150"/>
          </a:xfrm>
          <a:ln/>
        </p:spPr>
      </p:sp>
      <p:sp>
        <p:nvSpPr>
          <p:cNvPr id="76804" name="Rectangle 3"/>
          <p:cNvSpPr>
            <a:spLocks noGrp="1" noChangeArrowheads="1"/>
          </p:cNvSpPr>
          <p:nvPr>
            <p:ph type="body" idx="1"/>
          </p:nvPr>
        </p:nvSpPr>
        <p:spPr>
          <a:noFill/>
        </p:spPr>
        <p:txBody>
          <a:bodyPr/>
          <a:lstStyle/>
          <a:p>
            <a:r>
              <a:rPr lang="en-US" dirty="0" smtClean="0">
                <a:latin typeface="Arial" pitchFamily="34" charset="0"/>
              </a:rPr>
              <a:t>There are two additional optional grants that are available on a competitive and limited basis. A separate application for each of these optional grants is required. </a:t>
            </a:r>
          </a:p>
          <a:p>
            <a:endParaRPr lang="en-US" dirty="0" smtClean="0">
              <a:latin typeface="Arial" pitchFamily="34" charset="0"/>
            </a:endParaRPr>
          </a:p>
          <a:p>
            <a:r>
              <a:rPr lang="en-US" dirty="0" smtClean="0">
                <a:latin typeface="Arial" pitchFamily="34" charset="0"/>
              </a:rPr>
              <a:t>Please note that you must have a Cohort 8 base grant in order to apply for either optional grant.</a:t>
            </a:r>
          </a:p>
          <a:p>
            <a:endParaRPr lang="en-US" dirty="0" smtClean="0">
              <a:latin typeface="Arial" pitchFamily="34" charset="0"/>
            </a:endParaRPr>
          </a:p>
          <a:p>
            <a:endParaRPr lang="en-US" dirty="0" smtClean="0">
              <a:latin typeface="Arial" pitchFamily="34" charset="0"/>
            </a:endParaRPr>
          </a:p>
          <a:p>
            <a:endParaRPr lang="en-US" dirty="0" smtClean="0">
              <a:latin typeface="Arial" pitchFamily="34" charset="0"/>
            </a:endParaRPr>
          </a:p>
          <a:p>
            <a:endParaRPr lang="en-US" dirty="0"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19531E48-176F-435E-9095-74C4D25D8962}" type="slidenum">
              <a:rPr lang="en-US" altLang="en-US" sz="1200" smtClean="0"/>
              <a:pPr/>
              <a:t>25</a:t>
            </a:fld>
            <a:endParaRPr lang="en-US" altLang="en-US" sz="1200"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r>
              <a:rPr lang="en-US" dirty="0">
                <a:latin typeface="Arial" pitchFamily="34" charset="0"/>
              </a:rPr>
              <a:t>Thank you Anissa. This is Susie Morikawa and I'm an Education Programs Consultant with the ASD and Chief Reader for the Elementary/Middle School RFA.</a:t>
            </a:r>
          </a:p>
          <a:p>
            <a:endParaRPr lang="en-US" dirty="0">
              <a:latin typeface="Arial" pitchFamily="34" charset="0"/>
            </a:endParaRPr>
          </a:p>
          <a:p>
            <a:r>
              <a:rPr lang="en-US" dirty="0">
                <a:latin typeface="Arial" pitchFamily="34" charset="0"/>
              </a:rPr>
              <a:t>Section IV of the RFA covers everything you need to know about the application from  the application process to the requirements within the application and finally, the submission requirements of the application.</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E4D773A4-F9E6-4DCD-9FF4-5E711F899153}" type="slidenum">
              <a:rPr lang="en-US" altLang="en-US" sz="1200" smtClean="0"/>
              <a:pPr/>
              <a:t>26</a:t>
            </a:fld>
            <a:endParaRPr lang="en-US" altLang="en-US" sz="1200"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r>
              <a:rPr lang="en-US" dirty="0">
                <a:latin typeface="Arial" pitchFamily="34" charset="0"/>
              </a:rPr>
              <a:t>The Application section of the RFA includes: </a:t>
            </a:r>
          </a:p>
          <a:p>
            <a:r>
              <a:rPr lang="en-US" dirty="0">
                <a:latin typeface="Arial" pitchFamily="34" charset="0"/>
                <a:cs typeface="Arial" pitchFamily="34" charset="0"/>
              </a:rPr>
              <a:t>Application Submission</a:t>
            </a:r>
          </a:p>
          <a:p>
            <a:pPr>
              <a:lnSpc>
                <a:spcPct val="150000"/>
              </a:lnSpc>
              <a:defRPr/>
            </a:pPr>
            <a:r>
              <a:rPr lang="en-US" dirty="0">
                <a:latin typeface="Arial" pitchFamily="34" charset="0"/>
                <a:cs typeface="Arial" pitchFamily="34" charset="0"/>
              </a:rPr>
              <a:t>Consultation with Private Schools</a:t>
            </a:r>
          </a:p>
          <a:p>
            <a:pPr>
              <a:lnSpc>
                <a:spcPct val="150000"/>
              </a:lnSpc>
              <a:defRPr/>
            </a:pPr>
            <a:r>
              <a:rPr lang="en-US" dirty="0">
                <a:latin typeface="Arial" pitchFamily="34" charset="0"/>
                <a:cs typeface="Arial" pitchFamily="34" charset="0"/>
              </a:rPr>
              <a:t>Formatting Requirements</a:t>
            </a:r>
          </a:p>
          <a:p>
            <a:pPr>
              <a:lnSpc>
                <a:spcPct val="150000"/>
              </a:lnSpc>
              <a:defRPr/>
            </a:pPr>
            <a:r>
              <a:rPr lang="en-US" dirty="0">
                <a:latin typeface="Arial" pitchFamily="34" charset="0"/>
                <a:cs typeface="Arial" pitchFamily="34" charset="0"/>
              </a:rPr>
              <a:t>Collaborative Signatures</a:t>
            </a:r>
          </a:p>
          <a:p>
            <a:pPr>
              <a:lnSpc>
                <a:spcPct val="150000"/>
              </a:lnSpc>
              <a:defRPr/>
            </a:pPr>
            <a:r>
              <a:rPr lang="en-US" dirty="0">
                <a:latin typeface="Arial" pitchFamily="34" charset="0"/>
                <a:cs typeface="Arial" pitchFamily="34" charset="0"/>
              </a:rPr>
              <a:t>Core Application Narrative</a:t>
            </a:r>
          </a:p>
          <a:p>
            <a:pPr>
              <a:lnSpc>
                <a:spcPct val="150000"/>
              </a:lnSpc>
              <a:defRPr/>
            </a:pPr>
            <a:r>
              <a:rPr lang="en-US" dirty="0">
                <a:latin typeface="Arial" pitchFamily="34" charset="0"/>
                <a:cs typeface="Arial" pitchFamily="34" charset="0"/>
              </a:rPr>
              <a:t>Application Appendix</a:t>
            </a:r>
          </a:p>
          <a:p>
            <a:pPr>
              <a:lnSpc>
                <a:spcPct val="150000"/>
              </a:lnSpc>
              <a:defRPr/>
            </a:pPr>
            <a:r>
              <a:rPr lang="en-US" dirty="0">
                <a:latin typeface="Arial" pitchFamily="34" charset="0"/>
                <a:cs typeface="Arial" pitchFamily="34" charset="0"/>
              </a:rPr>
              <a:t>Appeals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D20AA6F5-146C-4C36-AAEA-E4F4C9D1DDDD}" type="slidenum">
              <a:rPr lang="en-US" altLang="en-US" sz="1200" smtClean="0"/>
              <a:pPr/>
              <a:t>27</a:t>
            </a:fld>
            <a:endParaRPr lang="en-US" alt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r>
              <a:rPr lang="en-US" dirty="0">
                <a:latin typeface="Arial" pitchFamily="34" charset="0"/>
              </a:rPr>
              <a:t>Part A covers the application submission requirements as follows: </a:t>
            </a:r>
          </a:p>
          <a:p>
            <a:r>
              <a:rPr lang="en-US" dirty="0">
                <a:latin typeface="Arial" pitchFamily="34" charset="0"/>
              </a:rPr>
              <a:t>Applicants are required to submit an original plus three copies of each signed application. Note additional copies requirement is different from previous years.</a:t>
            </a:r>
          </a:p>
          <a:p>
            <a:endParaRPr lang="en-US" dirty="0">
              <a:latin typeface="Arial" pitchFamily="34" charset="0"/>
            </a:endParaRPr>
          </a:p>
          <a:p>
            <a:r>
              <a:rPr lang="en-US" dirty="0">
                <a:latin typeface="Arial" pitchFamily="34" charset="0"/>
              </a:rPr>
              <a:t>The application is due by 5:00 p.m. on November 30, 2012. A postmark is not sufficient.</a:t>
            </a:r>
          </a:p>
          <a:p>
            <a:endParaRPr lang="en-US" dirty="0">
              <a:latin typeface="Arial" pitchFamily="34" charset="0"/>
            </a:endParaRPr>
          </a:p>
          <a:p>
            <a:r>
              <a:rPr lang="en-US" dirty="0">
                <a:latin typeface="Arial" pitchFamily="34" charset="0"/>
              </a:rPr>
              <a:t>Any application received after the due date will be disqualified from the competitive process. Applicants are encouraged to refer to the Disqualification form</a:t>
            </a:r>
            <a:r>
              <a:rPr lang="en-US" dirty="0" smtClean="0">
                <a:latin typeface="Arial" pitchFamily="34" charset="0"/>
              </a:rPr>
              <a:t>.</a:t>
            </a:r>
            <a:endParaRPr lang="en-US" dirty="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ABBD0A35-9CAA-48FE-A34C-9FCB2E257959}" type="slidenum">
              <a:rPr lang="en-US" altLang="en-US" sz="1200" smtClean="0"/>
              <a:pPr/>
              <a:t>28</a:t>
            </a:fld>
            <a:endParaRPr lang="en-US" altLang="en-US" sz="1200"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r>
              <a:rPr lang="en-US" sz="1200" dirty="0">
                <a:latin typeface="Arial" pitchFamily="34" charset="0"/>
                <a:cs typeface="Arial" pitchFamily="34" charset="0"/>
              </a:rPr>
              <a:t>Part B covers the Consultation with private schools requirement. </a:t>
            </a:r>
          </a:p>
          <a:p>
            <a:r>
              <a:rPr lang="en-US" sz="1200" dirty="0">
                <a:latin typeface="Arial" pitchFamily="34" charset="0"/>
                <a:cs typeface="Arial" pitchFamily="34" charset="0"/>
              </a:rPr>
              <a:t>All applicants must conduct timely and meaningful consultation with appropriate private school officials in the service area of the schools to be served during the design and development of the programs described in this application. </a:t>
            </a:r>
          </a:p>
          <a:p>
            <a:endParaRPr lang="en-US" sz="1200" dirty="0">
              <a:latin typeface="Arial" pitchFamily="34" charset="0"/>
              <a:cs typeface="Arial" pitchFamily="34" charset="0"/>
            </a:endParaRPr>
          </a:p>
          <a:p>
            <a:r>
              <a:rPr lang="en-US" sz="1200" dirty="0">
                <a:latin typeface="Arial" pitchFamily="34" charset="0"/>
                <a:cs typeface="Arial" pitchFamily="34" charset="0"/>
              </a:rPr>
              <a:t>Refer to Certified Assurances, 39 for Elem/MS grant and 29 for ASSETs or high school grant.</a:t>
            </a:r>
          </a:p>
          <a:p>
            <a:endParaRPr lang="en-US" sz="1200" dirty="0">
              <a:latin typeface="Arial" pitchFamily="34" charset="0"/>
              <a:cs typeface="Arial" pitchFamily="34" charset="0"/>
            </a:endParaRPr>
          </a:p>
          <a:p>
            <a:r>
              <a:rPr lang="en-US" sz="1200" dirty="0">
                <a:latin typeface="Arial" pitchFamily="34" charset="0"/>
                <a:cs typeface="Arial" pitchFamily="34" charset="0"/>
              </a:rPr>
              <a:t>Applicants may wish to refer to the following link for a list of private schools: http://www.cde.ca.gov/ds/si/ps</a:t>
            </a:r>
          </a:p>
          <a:p>
            <a:endParaRPr lang="en-US" sz="1200" dirty="0">
              <a:latin typeface="Arial" pitchFamily="34" charset="0"/>
              <a:cs typeface="Arial" pitchFamily="34" charset="0"/>
            </a:endParaRPr>
          </a:p>
          <a:p>
            <a:r>
              <a:rPr lang="en-US" sz="1200" dirty="0">
                <a:latin typeface="Arial" pitchFamily="34" charset="0"/>
                <a:cs typeface="Arial" pitchFamily="34" charset="0"/>
              </a:rPr>
              <a:t>Applicants are encouraged to pay great attention to the RFA regarding consultation with private schools requirement.</a:t>
            </a:r>
          </a:p>
          <a:p>
            <a:endParaRPr lang="en-US" sz="1000" dirty="0" smtClean="0">
              <a:latin typeface="Arial" pitchFamily="34" charset="0"/>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267ADE1F-F09B-4ECF-AFF2-8A40294AB13B}" type="slidenum">
              <a:rPr lang="en-US" altLang="en-US" sz="1200" smtClean="0"/>
              <a:pPr/>
              <a:t>29</a:t>
            </a:fld>
            <a:endParaRPr lang="en-US" altLang="en-US" sz="1200" smtClean="0"/>
          </a:p>
        </p:txBody>
      </p:sp>
      <p:sp>
        <p:nvSpPr>
          <p:cNvPr id="81923" name="Rectangle 2"/>
          <p:cNvSpPr>
            <a:spLocks noGrp="1" noRot="1" noChangeAspect="1" noChangeArrowheads="1" noTextEdit="1"/>
          </p:cNvSpPr>
          <p:nvPr>
            <p:ph type="sldImg"/>
          </p:nvPr>
        </p:nvSpPr>
        <p:spPr>
          <a:xfrm>
            <a:off x="1119188" y="696913"/>
            <a:ext cx="4648200" cy="3486150"/>
          </a:xfrm>
          <a:ln/>
        </p:spPr>
      </p:sp>
      <p:sp>
        <p:nvSpPr>
          <p:cNvPr id="81924" name="Rectangle 3"/>
          <p:cNvSpPr>
            <a:spLocks noGrp="1" noChangeArrowheads="1"/>
          </p:cNvSpPr>
          <p:nvPr>
            <p:ph type="body" idx="1"/>
          </p:nvPr>
        </p:nvSpPr>
        <p:spPr>
          <a:noFill/>
        </p:spPr>
        <p:txBody>
          <a:bodyPr/>
          <a:lstStyle/>
          <a:p>
            <a:r>
              <a:rPr lang="en-US" dirty="0">
                <a:latin typeface="Arial" pitchFamily="34" charset="0"/>
              </a:rPr>
              <a:t>Part C covers the requirements for formatting the application. </a:t>
            </a:r>
          </a:p>
          <a:p>
            <a:r>
              <a:rPr lang="en-US" dirty="0">
                <a:latin typeface="Arial" pitchFamily="34" charset="0"/>
              </a:rPr>
              <a:t>During the screening process, the CDE will conduct a preliminary review to determine if each application meets the formatting requirements listed in the RFA.</a:t>
            </a:r>
          </a:p>
          <a:p>
            <a:endParaRPr lang="en-US" dirty="0">
              <a:latin typeface="Arial" pitchFamily="34" charset="0"/>
            </a:endParaRPr>
          </a:p>
          <a:p>
            <a:r>
              <a:rPr lang="en-US" dirty="0">
                <a:latin typeface="Arial" pitchFamily="34" charset="0"/>
              </a:rPr>
              <a:t>Any application not meeting these criteria will be automatically disqualified. Therefore, Applicants are encouraged to pay great attention to the RFA regarding formatting requirements.</a:t>
            </a:r>
          </a:p>
          <a:p>
            <a:r>
              <a:rPr lang="en-US" dirty="0" smtClean="0">
                <a:latin typeface="Arial" pitchFamily="34" charset="0"/>
              </a:rPr>
              <a:t>Read Slide</a:t>
            </a:r>
          </a:p>
          <a:p>
            <a:endParaRPr lang="en-US" dirty="0" smtClean="0">
              <a:latin typeface="Arial" pitchFamily="34" charset="0"/>
            </a:endParaRPr>
          </a:p>
          <a:p>
            <a:r>
              <a:rPr lang="en-US" dirty="0" smtClean="0">
                <a:latin typeface="Arial" pitchFamily="34" charset="0"/>
              </a:rPr>
              <a:t>Please read the formatting requirements in the RFA.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3DDFFA56-E869-46B1-9DCA-488E376E4930}" type="slidenum">
              <a:rPr lang="en-US" altLang="en-US" sz="1200" smtClean="0"/>
              <a:pPr/>
              <a:t>3</a:t>
            </a:fld>
            <a:endParaRPr lang="en-US" altLang="en-US" sz="1200" smtClean="0"/>
          </a:p>
        </p:txBody>
      </p:sp>
      <p:sp>
        <p:nvSpPr>
          <p:cNvPr id="55299" name="Rectangle 7"/>
          <p:cNvSpPr txBox="1">
            <a:spLocks noGrp="1" noChangeArrowheads="1"/>
          </p:cNvSpPr>
          <p:nvPr/>
        </p:nvSpPr>
        <p:spPr bwMode="auto">
          <a:xfrm>
            <a:off x="3900488" y="8831263"/>
            <a:ext cx="298132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46" tIns="46223" rIns="92446" bIns="46223" anchor="b"/>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pPr algn="r"/>
            <a:fld id="{4F0F09FD-C832-4DDD-A08E-2D39318CC851}" type="slidenum">
              <a:rPr lang="en-US" altLang="en-US" sz="1200"/>
              <a:pPr algn="r"/>
              <a:t>3</a:t>
            </a:fld>
            <a:endParaRPr lang="en-US" altLang="en-US" sz="1200"/>
          </a:p>
        </p:txBody>
      </p:sp>
      <p:sp>
        <p:nvSpPr>
          <p:cNvPr id="55300" name="Rectangle 2"/>
          <p:cNvSpPr>
            <a:spLocks noGrp="1" noRot="1" noChangeAspect="1" noChangeArrowheads="1" noTextEdit="1"/>
          </p:cNvSpPr>
          <p:nvPr>
            <p:ph type="sldImg"/>
          </p:nvPr>
        </p:nvSpPr>
        <p:spPr>
          <a:xfrm>
            <a:off x="1119188" y="696913"/>
            <a:ext cx="4648200" cy="3486150"/>
          </a:xfrm>
          <a:ln/>
        </p:spPr>
      </p:sp>
      <p:sp>
        <p:nvSpPr>
          <p:cNvPr id="55301" name="Rectangle 3"/>
          <p:cNvSpPr>
            <a:spLocks noGrp="1" noChangeArrowheads="1"/>
          </p:cNvSpPr>
          <p:nvPr>
            <p:ph type="body" idx="1"/>
          </p:nvPr>
        </p:nvSpPr>
        <p:spPr>
          <a:xfrm>
            <a:off x="773113" y="4430713"/>
            <a:ext cx="5038725" cy="4651375"/>
          </a:xfrm>
          <a:noFill/>
        </p:spPr>
        <p:txBody>
          <a:bodyPr/>
          <a:lstStyle/>
          <a:p>
            <a:pPr algn="ctr"/>
            <a:r>
              <a:rPr lang="en-US" b="1" smtClean="0">
                <a:latin typeface="Arial" pitchFamily="34" charset="0"/>
              </a:rPr>
              <a:t>Read Slide</a:t>
            </a:r>
          </a:p>
          <a:p>
            <a:r>
              <a:rPr lang="en-US" smtClean="0">
                <a:latin typeface="Arial" pitchFamily="34" charset="0"/>
              </a:rPr>
              <a:t>For the High School program there was over $122 million in funding requested with only $17 million awarded. 199 applications were submitted with only 12 applications funded. And the percentage of funding was 13% of the total funds requested.</a:t>
            </a:r>
          </a:p>
          <a:p>
            <a:endParaRPr lang="en-US" smtClean="0">
              <a:latin typeface="Arial" pitchFamily="34" charset="0"/>
            </a:endParaRPr>
          </a:p>
          <a:p>
            <a:r>
              <a:rPr lang="en-US" smtClean="0">
                <a:latin typeface="Arial" pitchFamily="34" charset="0"/>
              </a:rPr>
              <a:t>Also, there is approximately $23.5 million in Cohort 5 grants that will be expiring on June 30, 2013. </a:t>
            </a:r>
          </a:p>
          <a:p>
            <a:endParaRPr lang="en-US" smtClean="0">
              <a:latin typeface="Arial" pitchFamily="34" charset="0"/>
            </a:endParaRPr>
          </a:p>
          <a:p>
            <a:r>
              <a:rPr lang="en-US" smtClean="0">
                <a:latin typeface="Arial" pitchFamily="34" charset="0"/>
              </a:rPr>
              <a:t>Cohort 8 will be very competitive with some new elements added to this RFA as well. </a:t>
            </a:r>
          </a:p>
          <a:p>
            <a:endParaRPr lang="en-US" smtClean="0">
              <a:latin typeface="Arial" pitchFamily="34" charset="0"/>
            </a:endParaRPr>
          </a:p>
          <a:p>
            <a:r>
              <a:rPr lang="en-US" smtClean="0">
                <a:latin typeface="Arial" pitchFamily="34" charset="0"/>
              </a:rPr>
              <a:t>For Instance Good Standing is defined and if applicants are not in Good Standing they will lose 15 points.</a:t>
            </a:r>
          </a:p>
          <a:p>
            <a:endParaRPr lang="en-US" smtClean="0">
              <a:latin typeface="Arial" pitchFamily="34" charset="0"/>
            </a:endParaRPr>
          </a:p>
          <a:p>
            <a:r>
              <a:rPr lang="en-US" smtClean="0">
                <a:latin typeface="Arial" pitchFamily="34" charset="0"/>
              </a:rPr>
              <a:t>In addition, there is a Disqualification Form that needs to be signed by the Authorized Agent. The form lists the specific reasons for Disqualification.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p:spPr>
        <p:txBody>
          <a:bodyPr/>
          <a:lstStyle/>
          <a:p>
            <a:r>
              <a:rPr lang="en-US" dirty="0">
                <a:latin typeface="Arial" pitchFamily="34" charset="0"/>
                <a:cs typeface="Arial" pitchFamily="34" charset="0"/>
              </a:rPr>
              <a:t>Part D covers the Collaborative Signatures requirement.</a:t>
            </a:r>
          </a:p>
          <a:p>
            <a:endParaRPr lang="en-US" dirty="0">
              <a:latin typeface="Arial" pitchFamily="34" charset="0"/>
              <a:cs typeface="Arial" pitchFamily="34" charset="0"/>
            </a:endParaRPr>
          </a:p>
          <a:p>
            <a:r>
              <a:rPr lang="en-US" dirty="0">
                <a:latin typeface="Arial" pitchFamily="34" charset="0"/>
                <a:cs typeface="Arial" pitchFamily="34" charset="0"/>
              </a:rPr>
              <a:t>Every program shall be designed, implemented, evaluated, and sustained through a collaborative process that includes:</a:t>
            </a:r>
          </a:p>
          <a:p>
            <a:r>
              <a:rPr lang="en-US" dirty="0">
                <a:latin typeface="Arial" pitchFamily="34" charset="0"/>
                <a:cs typeface="Arial" pitchFamily="34" charset="0"/>
              </a:rPr>
              <a:t>Parents, youths, and representatives of participating schools and sites (e.g. classroom teachers, custodial staff, support staff, etc.), </a:t>
            </a:r>
          </a:p>
          <a:p>
            <a:r>
              <a:rPr lang="en-US" dirty="0">
                <a:latin typeface="Arial" pitchFamily="34" charset="0"/>
                <a:cs typeface="Arial" pitchFamily="34" charset="0"/>
              </a:rPr>
              <a:t>Governmental agencies, such as city and county parks and recreation departments, community organizations, and the private sector.</a:t>
            </a:r>
          </a:p>
          <a:p>
            <a:endParaRPr lang="en-US" dirty="0">
              <a:latin typeface="Arial" pitchFamily="34" charset="0"/>
              <a:cs typeface="Arial" pitchFamily="34" charset="0"/>
            </a:endParaRPr>
          </a:p>
          <a:p>
            <a:r>
              <a:rPr lang="en-US" dirty="0">
                <a:latin typeface="Arial" pitchFamily="34" charset="0"/>
                <a:cs typeface="Arial" pitchFamily="34" charset="0"/>
              </a:rPr>
              <a:t>Same form as previous RFAs with exception that there is a 5 page maximum for the entire application</a:t>
            </a:r>
            <a:r>
              <a:rPr lang="en-US" b="1" dirty="0">
                <a:latin typeface="Arial" pitchFamily="34" charset="0"/>
                <a:cs typeface="Arial" pitchFamily="34" charset="0"/>
              </a:rPr>
              <a:t>.</a:t>
            </a:r>
          </a:p>
        </p:txBody>
      </p:sp>
      <p:sp>
        <p:nvSpPr>
          <p:cNvPr id="82948" name="Slide Number Placeholder 3"/>
          <p:cNvSpPr>
            <a:spLocks noGrp="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A9037D26-00DA-490F-B7C2-8DD3B76E23C4}" type="slidenum">
              <a:rPr lang="en-US" altLang="en-US" sz="1200" smtClean="0"/>
              <a:pPr/>
              <a:t>30</a:t>
            </a:fld>
            <a:endParaRPr lang="en-US" altLang="en-US" sz="120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6D544792-7D57-429E-A55C-A26373A3538C}" type="slidenum">
              <a:rPr lang="en-US" altLang="en-US" sz="1200" smtClean="0"/>
              <a:pPr/>
              <a:t>31</a:t>
            </a:fld>
            <a:endParaRPr lang="en-US" altLang="en-US" sz="1200"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r>
              <a:rPr lang="en-US" sz="1600" dirty="0">
                <a:latin typeface="Arial" pitchFamily="34" charset="0"/>
                <a:cs typeface="Arial" pitchFamily="34" charset="0"/>
              </a:rPr>
              <a:t>Part E covers the “meat” of this entire section IV. Refer to the RFAs for detailed information regarding the program components of the RFAs. Of utmost importance to note in this section are: </a:t>
            </a:r>
          </a:p>
          <a:p>
            <a:endParaRPr lang="en-US" sz="1600" dirty="0">
              <a:latin typeface="Arial" pitchFamily="34" charset="0"/>
              <a:cs typeface="Arial" pitchFamily="34" charset="0"/>
            </a:endParaRPr>
          </a:p>
          <a:p>
            <a:r>
              <a:rPr lang="en-US" sz="1600" dirty="0">
                <a:latin typeface="Arial" pitchFamily="34" charset="0"/>
                <a:cs typeface="Arial" pitchFamily="34" charset="0"/>
              </a:rPr>
              <a:t>The number of pages for the core application narrative must not exceed the 15 page maximum limit. There is no individual component page limitations as was in previous RFAs. Applicants are free to use own discretion on how they would like to write their application.</a:t>
            </a:r>
          </a:p>
          <a:p>
            <a:r>
              <a:rPr lang="en-US" sz="1600" dirty="0">
                <a:latin typeface="Arial" pitchFamily="34" charset="0"/>
                <a:cs typeface="Arial" pitchFamily="34" charset="0"/>
              </a:rPr>
              <a:t>The page limit does not include required budget forms, budget narrative/justification, or other required forms.</a:t>
            </a:r>
          </a:p>
          <a:p>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p:spPr>
        <p:txBody>
          <a:bodyPr/>
          <a:lstStyle/>
          <a:p>
            <a:r>
              <a:rPr lang="en-US" dirty="0">
                <a:latin typeface="Arial" pitchFamily="34" charset="0"/>
                <a:cs typeface="Arial" pitchFamily="34" charset="0"/>
              </a:rPr>
              <a:t>Section F covers the application appendix section or attachments of the RFAs. </a:t>
            </a:r>
          </a:p>
          <a:p>
            <a:r>
              <a:rPr lang="en-US" dirty="0">
                <a:latin typeface="Arial" pitchFamily="34" charset="0"/>
                <a:cs typeface="Arial" pitchFamily="34" charset="0"/>
              </a:rPr>
              <a:t>Readers will be reviewing all attachments, Memorandums of Understanding (MOUs), and Letters of Agreements (LOAs) as supporting documentation. Note that:</a:t>
            </a:r>
          </a:p>
          <a:p>
            <a:pPr marL="285750" indent="-285750">
              <a:buFont typeface="Arial" pitchFamily="34" charset="0"/>
              <a:buChar char="•"/>
            </a:pPr>
            <a:r>
              <a:rPr lang="en-US" dirty="0">
                <a:latin typeface="Arial" pitchFamily="34" charset="0"/>
                <a:cs typeface="Arial" pitchFamily="34" charset="0"/>
              </a:rPr>
              <a:t>LOAS should describe voluntary commitments or in-kind contributions from local collaborative members and partners (unpaid services). </a:t>
            </a:r>
          </a:p>
          <a:p>
            <a:pPr marL="285750" indent="-285750">
              <a:buFont typeface="Arial" pitchFamily="34" charset="0"/>
              <a:buChar char="•"/>
            </a:pPr>
            <a:r>
              <a:rPr lang="en-US" dirty="0">
                <a:latin typeface="Arial" pitchFamily="34" charset="0"/>
                <a:cs typeface="Arial" pitchFamily="34" charset="0"/>
              </a:rPr>
              <a:t>The MOUs should clearly describe the specific commitments of staff, services, facilities, equipment, and roles to be played in the delivery of services or resources provided by each partner, including the estimated monetary value of these contributions (paid services).</a:t>
            </a:r>
          </a:p>
          <a:p>
            <a:r>
              <a:rPr lang="en-US" dirty="0">
                <a:latin typeface="Arial" pitchFamily="34" charset="0"/>
                <a:cs typeface="Arial" pitchFamily="34" charset="0"/>
              </a:rPr>
              <a:t>The appendixes will not be considered in the scoring of the core application narrative.</a:t>
            </a:r>
          </a:p>
          <a:p>
            <a:r>
              <a:rPr lang="en-US" dirty="0">
                <a:latin typeface="Arial" pitchFamily="34" charset="0"/>
                <a:cs typeface="Arial" pitchFamily="34" charset="0"/>
              </a:rPr>
              <a:t>There is a 10 page maximum for this section, of which a TOC is required but not included in the page limitation</a:t>
            </a:r>
          </a:p>
        </p:txBody>
      </p:sp>
      <p:sp>
        <p:nvSpPr>
          <p:cNvPr id="84996" name="Slide Number Placeholder 3"/>
          <p:cNvSpPr>
            <a:spLocks noGrp="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9E0FFBF4-0703-465D-B04A-4623F9FE1AF6}" type="slidenum">
              <a:rPr lang="en-US" altLang="en-US" sz="1200" smtClean="0"/>
              <a:pPr/>
              <a:t>32</a:t>
            </a:fld>
            <a:endParaRPr lang="en-US" altLang="en-US" sz="120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p:spPr>
        <p:txBody>
          <a:bodyPr/>
          <a:lstStyle/>
          <a:p>
            <a:r>
              <a:rPr lang="en-US" dirty="0">
                <a:latin typeface="Arial" pitchFamily="34" charset="0"/>
                <a:cs typeface="Arial" pitchFamily="34" charset="0"/>
              </a:rPr>
              <a:t>Finally, Part G covers information on the appeals process which occurs after an Intent to Award list is posted  on the CDE website.</a:t>
            </a:r>
          </a:p>
          <a:p>
            <a:endParaRPr lang="en-US" dirty="0">
              <a:latin typeface="Arial" pitchFamily="34" charset="0"/>
              <a:cs typeface="Arial" pitchFamily="34" charset="0"/>
            </a:endParaRPr>
          </a:p>
          <a:p>
            <a:r>
              <a:rPr lang="en-US" dirty="0">
                <a:latin typeface="Arial" pitchFamily="34" charset="0"/>
                <a:cs typeface="Arial" pitchFamily="34" charset="0"/>
              </a:rPr>
              <a:t>Applicants that wish to appeal a grant award decision must submit a Letter of Appeal to the CDE. </a:t>
            </a:r>
          </a:p>
          <a:p>
            <a:endParaRPr lang="en-US" dirty="0">
              <a:latin typeface="Arial" pitchFamily="34" charset="0"/>
              <a:cs typeface="Arial" pitchFamily="34" charset="0"/>
            </a:endParaRPr>
          </a:p>
          <a:p>
            <a:r>
              <a:rPr lang="en-US" dirty="0">
                <a:latin typeface="Arial" pitchFamily="34" charset="0"/>
                <a:cs typeface="Arial" pitchFamily="34" charset="0"/>
              </a:rPr>
              <a:t>The letter must have an original signature of the Authorized Agent who signed the application.</a:t>
            </a:r>
          </a:p>
          <a:p>
            <a:endParaRPr lang="en-US" dirty="0">
              <a:latin typeface="Arial" pitchFamily="34" charset="0"/>
              <a:cs typeface="Arial" pitchFamily="34" charset="0"/>
            </a:endParaRPr>
          </a:p>
          <a:p>
            <a:r>
              <a:rPr lang="en-US" dirty="0">
                <a:latin typeface="Arial" pitchFamily="34" charset="0"/>
                <a:cs typeface="Arial" pitchFamily="34" charset="0"/>
              </a:rPr>
              <a:t>The ASD must receive the Letter of Appeal within 10 calendar days of the Intent to Award announcement.</a:t>
            </a:r>
          </a:p>
          <a:p>
            <a:endParaRPr lang="en-US" dirty="0">
              <a:latin typeface="Arial" pitchFamily="34" charset="0"/>
              <a:cs typeface="Arial" pitchFamily="34" charset="0"/>
            </a:endParaRPr>
          </a:p>
          <a:p>
            <a:r>
              <a:rPr lang="en-US" dirty="0">
                <a:latin typeface="Arial" pitchFamily="34" charset="0"/>
                <a:cs typeface="Arial" pitchFamily="34" charset="0"/>
              </a:rPr>
              <a:t>More information regarding the appeals process and a description of the acceptable basis for appeals will be available via an email blast and the ASDs website after the Intent to Award list is posted</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
        <p:nvSpPr>
          <p:cNvPr id="86020" name="Slide Number Placeholder 3"/>
          <p:cNvSpPr>
            <a:spLocks noGrp="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DD0917EA-8C6F-41AE-8CCB-03AD153BAA77}" type="slidenum">
              <a:rPr lang="en-US" altLang="en-US" sz="1200" smtClean="0"/>
              <a:pPr/>
              <a:t>33</a:t>
            </a:fld>
            <a:endParaRPr lang="en-US" altLang="en-US" sz="120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641357CC-1C50-4763-A373-049F03FF1C0C}" type="slidenum">
              <a:rPr lang="en-US" altLang="en-US" sz="1200" smtClean="0"/>
              <a:pPr/>
              <a:t>34</a:t>
            </a:fld>
            <a:endParaRPr lang="en-US" altLang="en-US" sz="1200"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r>
              <a:rPr lang="en-US" sz="1600" dirty="0" smtClean="0">
                <a:latin typeface="Arial" pitchFamily="34" charset="0"/>
              </a:rPr>
              <a:t>Thank you, Susie. This is Lisa McClung, also an Assistant Chief Reader for Cohort 8. I’ll be taking you through the next 10 slides in the presentation, starting with the Scoring Rubric and focusing first on the Core Application Narrative.</a:t>
            </a:r>
          </a:p>
          <a:p>
            <a:endParaRPr lang="en-US" dirty="0"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30ECE7F0-D3BE-4032-826A-68A4DB61DA2A}" type="slidenum">
              <a:rPr lang="en-US" altLang="en-US" sz="1200" smtClean="0"/>
              <a:pPr/>
              <a:t>35</a:t>
            </a:fld>
            <a:endParaRPr lang="en-US" altLang="en-US" sz="1200"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r>
              <a:rPr lang="en-US" sz="1600" dirty="0" smtClean="0">
                <a:latin typeface="Arial" pitchFamily="34" charset="0"/>
                <a:cs typeface="Arial" pitchFamily="34" charset="0"/>
              </a:rPr>
              <a:t>The Core Application Narrative for Elementary/Middle is comprised of seven components that applicants must address thoroughly when describing their after school programs. The components are: 1) community needs assessment, 2) program elements,3) collaboration, 4) youth involvement and leadership, 5) program administration, 6) sustainability, and 7) evaluation.</a:t>
            </a:r>
          </a:p>
          <a:p>
            <a:endParaRPr lang="en-US" sz="1100" dirty="0" smtClean="0">
              <a:latin typeface="Arial" pitchFamily="34" charset="0"/>
              <a:cs typeface="Arial" pitchFamily="34" charset="0"/>
            </a:endParaRPr>
          </a:p>
          <a:p>
            <a:r>
              <a:rPr lang="en-US" sz="1600" dirty="0" smtClean="0">
                <a:latin typeface="Arial" pitchFamily="34" charset="0"/>
                <a:cs typeface="Arial" pitchFamily="34" charset="0"/>
              </a:rPr>
              <a:t>Youth Development is a new component in this narrative for those who have been through the application process before.</a:t>
            </a:r>
          </a:p>
          <a:p>
            <a:endParaRPr lang="en-US" sz="1100" dirty="0">
              <a:latin typeface="Arial" pitchFamily="34" charset="0"/>
              <a:cs typeface="Arial" pitchFamily="34" charset="0"/>
            </a:endParaRPr>
          </a:p>
          <a:p>
            <a:r>
              <a:rPr lang="en-US" sz="1600" dirty="0" smtClean="0">
                <a:latin typeface="Arial" pitchFamily="34" charset="0"/>
                <a:cs typeface="Arial" pitchFamily="34" charset="0"/>
              </a:rPr>
              <a:t>The second column identifies the total point value associated with each component and ranges from 4 to 20 points.</a:t>
            </a:r>
            <a:endParaRPr lang="en-US" dirty="0"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74501902-F13C-4F0D-9D51-54770A1BAF07}" type="slidenum">
              <a:rPr lang="en-US" altLang="en-US" sz="1200" smtClean="0"/>
              <a:pPr/>
              <a:t>36</a:t>
            </a:fld>
            <a:endParaRPr lang="en-US" altLang="en-US" sz="1200"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r>
              <a:rPr lang="en-US" sz="1600" dirty="0" smtClean="0">
                <a:latin typeface="Arial" pitchFamily="34" charset="0"/>
                <a:cs typeface="Arial" pitchFamily="34" charset="0"/>
              </a:rPr>
              <a:t>The Core Application Narrative for High Schools is comprised of eight components that applicants must address thoroughly when describing their after school programs. The components are: 1) community needs assessment, 2) program elements,3) collaboration, 4) youth involvement and leadership, 5) program administration, 6) sustainability, 7) evaluation, and 8)per student cost justification</a:t>
            </a:r>
            <a:r>
              <a:rPr lang="en-US" dirty="0" smtClean="0"/>
              <a:t>. </a:t>
            </a:r>
          </a:p>
          <a:p>
            <a:endParaRPr lang="en-US" sz="1600" dirty="0">
              <a:latin typeface="Arial" pitchFamily="34" charset="0"/>
            </a:endParaRPr>
          </a:p>
          <a:p>
            <a:r>
              <a:rPr lang="en-US" sz="1600" dirty="0" smtClean="0">
                <a:latin typeface="Arial" pitchFamily="34" charset="0"/>
              </a:rPr>
              <a:t>Note that the high school narrative has one more component than the elementary/middle narrative and there are slightly different point values as a result of the additional component.</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05D3BAD5-35E7-43C4-AF4F-B22591F4A693}" type="slidenum">
              <a:rPr lang="en-US" altLang="en-US" sz="1200" smtClean="0"/>
              <a:pPr/>
              <a:t>37</a:t>
            </a:fld>
            <a:endParaRPr lang="en-US" altLang="en-US" sz="1200"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p:spPr>
        <p:txBody>
          <a:bodyPr/>
          <a:lstStyle/>
          <a:p>
            <a:r>
              <a:rPr lang="en-US" sz="1200" dirty="0" smtClean="0">
                <a:latin typeface="Arial" pitchFamily="34" charset="0"/>
                <a:cs typeface="Arial" pitchFamily="34" charset="0"/>
              </a:rPr>
              <a:t>Each section of the core application narrative will be assigned a score using a scoring rubric, which summarizes the required components of the core application narrative.</a:t>
            </a:r>
          </a:p>
          <a:p>
            <a:endParaRPr lang="en-US" sz="1000" dirty="0" smtClean="0">
              <a:latin typeface="Arial" pitchFamily="34" charset="0"/>
              <a:cs typeface="Arial" pitchFamily="34" charset="0"/>
            </a:endParaRPr>
          </a:p>
          <a:p>
            <a:r>
              <a:rPr lang="en-US" sz="1200" dirty="0" smtClean="0">
                <a:latin typeface="Arial" pitchFamily="34" charset="0"/>
                <a:cs typeface="Arial" pitchFamily="34" charset="0"/>
              </a:rPr>
              <a:t>Each application will be reviewed and scored holistically by at least two readers representing the after school community. The team of readers will independently evaluate and score the same application using the scoring rubric, then meet to discuss the scores to reach consensus on the overall score for each section.</a:t>
            </a:r>
          </a:p>
          <a:p>
            <a:r>
              <a:rPr lang="en-US" sz="1000" dirty="0" smtClean="0">
                <a:latin typeface="Arial" pitchFamily="34" charset="0"/>
                <a:cs typeface="Arial" pitchFamily="34" charset="0"/>
              </a:rPr>
              <a:t> </a:t>
            </a:r>
          </a:p>
          <a:p>
            <a:r>
              <a:rPr lang="en-US" sz="1200" dirty="0" smtClean="0">
                <a:latin typeface="Arial" pitchFamily="34" charset="0"/>
                <a:cs typeface="Arial" pitchFamily="34" charset="0"/>
              </a:rPr>
              <a:t>Grant applicants that are not in Good Standing will have 15 points deducted from the application score. This will apply to all schools listed in the application.</a:t>
            </a:r>
          </a:p>
          <a:p>
            <a:endParaRPr lang="en-US" sz="1000" dirty="0" smtClean="0">
              <a:latin typeface="Arial" pitchFamily="34" charset="0"/>
              <a:cs typeface="Arial" pitchFamily="34" charset="0"/>
            </a:endParaRPr>
          </a:p>
          <a:p>
            <a:r>
              <a:rPr lang="en-US" sz="1200" dirty="0" smtClean="0">
                <a:latin typeface="Arial" pitchFamily="34" charset="0"/>
                <a:cs typeface="Arial" pitchFamily="34" charset="0"/>
              </a:rPr>
              <a:t>Note: The core application narrative has a maximum score of 100 points. Priority points, if applicable, will be added to the core application narrative score by the CDE after the reader’s conference.</a:t>
            </a:r>
          </a:p>
          <a:p>
            <a:endParaRPr lang="en-US" sz="1000" dirty="0">
              <a:latin typeface="Arial" pitchFamily="34" charset="0"/>
              <a:cs typeface="Arial" pitchFamily="34" charset="0"/>
            </a:endParaRPr>
          </a:p>
          <a:p>
            <a:r>
              <a:rPr lang="en-US" sz="1200" dirty="0" smtClean="0">
                <a:latin typeface="Arial" pitchFamily="34" charset="0"/>
                <a:cs typeface="Arial" pitchFamily="34" charset="0"/>
              </a:rPr>
              <a:t>We will not be reviewing the specific scoring criteria in this webinar; however, they are available for your review in the Elementary/Middle and High School RFAs.</a:t>
            </a:r>
          </a:p>
          <a:p>
            <a:endParaRPr lang="en-US" sz="1200" dirty="0" smtClean="0">
              <a:latin typeface="Arial" pitchFamily="34" charset="0"/>
              <a:cs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474EFCFB-4D2E-4CE1-BD5C-73013C3B5C33}" type="slidenum">
              <a:rPr lang="en-US" altLang="en-US" sz="1200" smtClean="0"/>
              <a:pPr/>
              <a:t>38</a:t>
            </a:fld>
            <a:endParaRPr lang="en-US" altLang="en-US" sz="1200"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r>
              <a:rPr lang="en-US" sz="1600" dirty="0" smtClean="0">
                <a:latin typeface="Arial" pitchFamily="34" charset="0"/>
              </a:rPr>
              <a:t>Next we will review the Application Package Checklist, which is located after the Scoring Rubrics in the Elementary/Middle and High School RFAs.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48904100-DBA4-4C6D-8475-49DB8F659EE8}" type="slidenum">
              <a:rPr lang="en-US" altLang="en-US" sz="1200" smtClean="0"/>
              <a:pPr/>
              <a:t>39</a:t>
            </a:fld>
            <a:endParaRPr lang="en-US" altLang="en-US" sz="1200"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r>
              <a:rPr lang="en-US" sz="1600" dirty="0">
                <a:latin typeface="Arial" pitchFamily="34" charset="0"/>
                <a:cs typeface="Arial" pitchFamily="34" charset="0"/>
              </a:rPr>
              <a:t>The Application Package shall consist of the required items as listed in the RFA. </a:t>
            </a:r>
          </a:p>
          <a:p>
            <a:endParaRPr lang="en-US" sz="1600" dirty="0">
              <a:latin typeface="Arial" pitchFamily="34" charset="0"/>
              <a:cs typeface="Arial" pitchFamily="34" charset="0"/>
            </a:endParaRPr>
          </a:p>
          <a:p>
            <a:r>
              <a:rPr lang="en-US" sz="1600" dirty="0">
                <a:latin typeface="Arial" pitchFamily="34" charset="0"/>
                <a:cs typeface="Arial" pitchFamily="34" charset="0"/>
              </a:rPr>
              <a:t>The application must be submitted and separated by colored sheets of paper as indicated in the checklist. </a:t>
            </a:r>
          </a:p>
          <a:p>
            <a:endParaRPr lang="en-US" sz="1600" dirty="0">
              <a:latin typeface="Arial" pitchFamily="34" charset="0"/>
              <a:cs typeface="Arial" pitchFamily="34" charset="0"/>
            </a:endParaRPr>
          </a:p>
          <a:p>
            <a:r>
              <a:rPr lang="en-US" sz="1600" dirty="0" smtClean="0">
                <a:latin typeface="Arial" pitchFamily="34" charset="0"/>
                <a:cs typeface="Arial" pitchFamily="34" charset="0"/>
              </a:rPr>
              <a:t>There are two new forms for those of you who have been through the application process before. There is an “</a:t>
            </a:r>
            <a:r>
              <a:rPr lang="en-US" sz="1600" dirty="0">
                <a:latin typeface="Arial" pitchFamily="34" charset="0"/>
                <a:cs typeface="Arial" pitchFamily="34" charset="0"/>
              </a:rPr>
              <a:t>Additional Required Information” </a:t>
            </a:r>
            <a:r>
              <a:rPr lang="en-US" sz="1600" dirty="0" smtClean="0">
                <a:latin typeface="Arial" pitchFamily="34" charset="0"/>
                <a:cs typeface="Arial" pitchFamily="34" charset="0"/>
              </a:rPr>
              <a:t>form and a “Disqualification</a:t>
            </a:r>
            <a:r>
              <a:rPr lang="en-US" sz="1600" dirty="0">
                <a:latin typeface="Arial" pitchFamily="34" charset="0"/>
                <a:cs typeface="Arial" pitchFamily="34" charset="0"/>
              </a:rPr>
              <a:t>” </a:t>
            </a:r>
            <a:r>
              <a:rPr lang="en-US" sz="1600" dirty="0" smtClean="0">
                <a:latin typeface="Arial" pitchFamily="34" charset="0"/>
                <a:cs typeface="Arial" pitchFamily="34" charset="0"/>
              </a:rPr>
              <a:t>form.</a:t>
            </a:r>
          </a:p>
          <a:p>
            <a:endParaRPr lang="en-US" sz="1600" dirty="0">
              <a:latin typeface="Arial" pitchFamily="34" charset="0"/>
              <a:cs typeface="Arial" pitchFamily="34" charset="0"/>
            </a:endParaRPr>
          </a:p>
          <a:p>
            <a:r>
              <a:rPr lang="en-US" sz="1600" dirty="0" smtClean="0">
                <a:latin typeface="Arial" pitchFamily="34" charset="0"/>
                <a:cs typeface="Arial" pitchFamily="34" charset="0"/>
              </a:rPr>
              <a:t>The Checklist contains page number references for your assistance. </a:t>
            </a:r>
            <a:endParaRPr lang="en-US" sz="1600" dirty="0">
              <a:latin typeface="Arial" pitchFamily="34" charset="0"/>
              <a:cs typeface="Arial" pitchFamily="34" charset="0"/>
            </a:endParaRPr>
          </a:p>
          <a:p>
            <a:endParaRPr lang="en-US" sz="1600" b="1" dirty="0"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24DF8F8E-8E1A-465A-BAAD-D59CA1B81C3B}" type="slidenum">
              <a:rPr lang="en-US" altLang="en-US" sz="1200" smtClean="0"/>
              <a:pPr/>
              <a:t>4</a:t>
            </a:fld>
            <a:endParaRPr lang="en-US" altLang="en-US" sz="1200" smtClean="0"/>
          </a:p>
        </p:txBody>
      </p:sp>
      <p:sp>
        <p:nvSpPr>
          <p:cNvPr id="56323" name="Rectangle 7"/>
          <p:cNvSpPr txBox="1">
            <a:spLocks noGrp="1" noChangeArrowheads="1"/>
          </p:cNvSpPr>
          <p:nvPr/>
        </p:nvSpPr>
        <p:spPr bwMode="auto">
          <a:xfrm>
            <a:off x="3900488" y="8831263"/>
            <a:ext cx="298132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46" tIns="46223" rIns="92446" bIns="46223" anchor="b"/>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pPr algn="r"/>
            <a:fld id="{E97C61C7-EA26-4DB3-A677-31C51E247037}" type="slidenum">
              <a:rPr lang="en-US" altLang="en-US" sz="1200"/>
              <a:pPr algn="r"/>
              <a:t>4</a:t>
            </a:fld>
            <a:endParaRPr lang="en-US" altLang="en-US" sz="1200"/>
          </a:p>
        </p:txBody>
      </p:sp>
      <p:sp>
        <p:nvSpPr>
          <p:cNvPr id="56324" name="Rectangle 2"/>
          <p:cNvSpPr>
            <a:spLocks noGrp="1" noRot="1" noChangeAspect="1" noChangeArrowheads="1" noTextEdit="1"/>
          </p:cNvSpPr>
          <p:nvPr>
            <p:ph type="sldImg"/>
          </p:nvPr>
        </p:nvSpPr>
        <p:spPr>
          <a:xfrm>
            <a:off x="1119188" y="696913"/>
            <a:ext cx="4648200" cy="3486150"/>
          </a:xfrm>
          <a:ln/>
        </p:spPr>
      </p:sp>
      <p:sp>
        <p:nvSpPr>
          <p:cNvPr id="56325" name="Rectangle 3"/>
          <p:cNvSpPr>
            <a:spLocks noGrp="1" noChangeArrowheads="1"/>
          </p:cNvSpPr>
          <p:nvPr>
            <p:ph type="body" idx="1"/>
          </p:nvPr>
        </p:nvSpPr>
        <p:spPr>
          <a:xfrm>
            <a:off x="917575" y="4416425"/>
            <a:ext cx="5038725" cy="4651375"/>
          </a:xfrm>
          <a:noFill/>
        </p:spPr>
        <p:txBody>
          <a:bodyPr/>
          <a:lstStyle/>
          <a:p>
            <a:r>
              <a:rPr lang="en-US" dirty="0" smtClean="0">
                <a:latin typeface="Arial" pitchFamily="34" charset="0"/>
              </a:rPr>
              <a:t>This slide lists the topics that will be covered today. </a:t>
            </a:r>
          </a:p>
          <a:p>
            <a:pPr algn="ctr"/>
            <a:endParaRPr lang="en-US" b="1" dirty="0" smtClean="0">
              <a:latin typeface="Arial" pitchFamily="34" charset="0"/>
            </a:endParaRPr>
          </a:p>
          <a:p>
            <a:pPr marL="571500" indent="-571500">
              <a:buFontTx/>
              <a:buAutoNum type="romanUcPeriod"/>
            </a:pPr>
            <a:r>
              <a:rPr lang="en-US" dirty="0"/>
              <a:t>Key Terms</a:t>
            </a:r>
          </a:p>
          <a:p>
            <a:pPr marL="571500" indent="-571500">
              <a:buFontTx/>
              <a:buAutoNum type="romanUcPeriod"/>
            </a:pPr>
            <a:r>
              <a:rPr lang="en-US" dirty="0"/>
              <a:t>Critical Dates </a:t>
            </a:r>
          </a:p>
          <a:p>
            <a:pPr marL="571500" indent="-571500">
              <a:buFontTx/>
              <a:buAutoNum type="romanUcPeriod"/>
            </a:pPr>
            <a:r>
              <a:rPr lang="en-US" dirty="0"/>
              <a:t>Eligibility and Priorities</a:t>
            </a:r>
          </a:p>
          <a:p>
            <a:pPr marL="571500" indent="-571500">
              <a:buFontTx/>
              <a:buAutoNum type="romanUcPeriod"/>
            </a:pPr>
            <a:r>
              <a:rPr lang="en-US" dirty="0"/>
              <a:t>The Application</a:t>
            </a:r>
          </a:p>
          <a:p>
            <a:pPr marL="571500" indent="-571500">
              <a:buFontTx/>
              <a:buAutoNum type="romanUcPeriod"/>
            </a:pPr>
            <a:r>
              <a:rPr lang="en-US" dirty="0"/>
              <a:t>The Scoring Rubric</a:t>
            </a:r>
          </a:p>
          <a:p>
            <a:pPr marL="571500" indent="-571500">
              <a:buFontTx/>
              <a:buAutoNum type="romanUcPeriod"/>
            </a:pPr>
            <a:r>
              <a:rPr lang="en-US" dirty="0"/>
              <a:t>Application Package Checklist</a:t>
            </a:r>
          </a:p>
          <a:p>
            <a:pPr marL="571500" indent="-571500">
              <a:buFontTx/>
              <a:buAutoNum type="romanUcPeriod"/>
            </a:pPr>
            <a:r>
              <a:rPr lang="en-US" dirty="0"/>
              <a:t>Optional Equitable Access Grant</a:t>
            </a:r>
          </a:p>
          <a:p>
            <a:pPr marL="571500" indent="-571500">
              <a:buFontTx/>
              <a:buAutoNum type="romanUcPeriod"/>
            </a:pPr>
            <a:r>
              <a:rPr lang="en-US" dirty="0"/>
              <a:t>Optional Family Literacy Grant</a:t>
            </a:r>
          </a:p>
          <a:p>
            <a:pPr marL="571500" indent="-571500">
              <a:buFontTx/>
              <a:buAutoNum type="romanUcPeriod"/>
            </a:pPr>
            <a:r>
              <a:rPr lang="en-US" dirty="0"/>
              <a:t>Technical Assistance Resources</a:t>
            </a:r>
          </a:p>
          <a:p>
            <a:endParaRPr lang="en-US" b="1" dirty="0"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E1C9D9E5-E1A8-4B23-8D45-A4022063FF5F}" type="slidenum">
              <a:rPr lang="en-US" altLang="en-US" sz="1200" smtClean="0"/>
              <a:pPr/>
              <a:t>40</a:t>
            </a:fld>
            <a:endParaRPr lang="en-US" altLang="en-US" sz="1200"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r>
              <a:rPr lang="en-US" sz="1600" dirty="0" smtClean="0">
                <a:latin typeface="Arial" pitchFamily="34" charset="0"/>
              </a:rPr>
              <a:t>Next we’ll move into the Optional Grants Section, starting with the Equitable Access Grant.</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18B7BF60-6939-4CD0-A92A-9CE1E0AE7F0F}" type="slidenum">
              <a:rPr lang="en-US" altLang="en-US" sz="1200" smtClean="0"/>
              <a:pPr/>
              <a:t>41</a:t>
            </a:fld>
            <a:endParaRPr lang="en-US" altLang="en-US" sz="1200"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p:spPr>
        <p:txBody>
          <a:bodyPr/>
          <a:lstStyle/>
          <a:p>
            <a:pPr>
              <a:defRPr/>
            </a:pPr>
            <a:r>
              <a:rPr lang="en-US" sz="1600" dirty="0">
                <a:latin typeface="Arial" pitchFamily="34" charset="0"/>
                <a:cs typeface="Arial" pitchFamily="34" charset="0"/>
              </a:rPr>
              <a:t>Funding of up to $25,000 per school per year is </a:t>
            </a:r>
            <a:r>
              <a:rPr lang="en-US" sz="1600" dirty="0" smtClean="0">
                <a:latin typeface="Arial" pitchFamily="34" charset="0"/>
                <a:cs typeface="Arial" pitchFamily="34" charset="0"/>
              </a:rPr>
              <a:t>available for Equitable Access grants.</a:t>
            </a:r>
            <a:endParaRPr lang="en-US" sz="1600" dirty="0">
              <a:latin typeface="Arial" pitchFamily="34" charset="0"/>
              <a:cs typeface="Arial" pitchFamily="34" charset="0"/>
            </a:endParaRPr>
          </a:p>
          <a:p>
            <a:pPr marL="0" indent="0">
              <a:buFontTx/>
              <a:buNone/>
              <a:defRPr/>
            </a:pPr>
            <a:endParaRPr lang="en-US" sz="1600" dirty="0">
              <a:latin typeface="Arial" pitchFamily="34" charset="0"/>
              <a:cs typeface="Arial" pitchFamily="34" charset="0"/>
            </a:endParaRPr>
          </a:p>
          <a:p>
            <a:pPr>
              <a:defRPr/>
            </a:pPr>
            <a:r>
              <a:rPr lang="en-US" sz="1600" dirty="0" smtClean="0">
                <a:latin typeface="Arial" pitchFamily="34" charset="0"/>
                <a:cs typeface="Arial" pitchFamily="34" charset="0"/>
              </a:rPr>
              <a:t>Funds are intended </a:t>
            </a:r>
            <a:r>
              <a:rPr lang="en-US" sz="1600" dirty="0">
                <a:latin typeface="Arial" pitchFamily="34" charset="0"/>
                <a:cs typeface="Arial" pitchFamily="34" charset="0"/>
              </a:rPr>
              <a:t>to supplement the core grant.</a:t>
            </a:r>
          </a:p>
          <a:p>
            <a:pPr>
              <a:buFontTx/>
              <a:buNone/>
              <a:defRPr/>
            </a:pPr>
            <a:r>
              <a:rPr lang="en-US" sz="1600" dirty="0">
                <a:latin typeface="Arial" pitchFamily="34" charset="0"/>
                <a:cs typeface="Arial" pitchFamily="34" charset="0"/>
              </a:rPr>
              <a:t> </a:t>
            </a:r>
          </a:p>
          <a:p>
            <a:pPr>
              <a:defRPr/>
            </a:pPr>
            <a:r>
              <a:rPr lang="en-US" sz="1600" dirty="0" smtClean="0">
                <a:latin typeface="Arial" pitchFamily="34" charset="0"/>
                <a:cs typeface="Arial" pitchFamily="34" charset="0"/>
              </a:rPr>
              <a:t>And funds </a:t>
            </a:r>
            <a:r>
              <a:rPr lang="en-US" sz="1600" dirty="0">
                <a:latin typeface="Arial" pitchFamily="34" charset="0"/>
                <a:cs typeface="Arial" pitchFamily="34" charset="0"/>
              </a:rPr>
              <a:t>are to be used to increase access to 21</a:t>
            </a:r>
            <a:r>
              <a:rPr lang="en-US" sz="1600" baseline="30000" dirty="0">
                <a:latin typeface="Arial" pitchFamily="34" charset="0"/>
                <a:cs typeface="Arial" pitchFamily="34" charset="0"/>
              </a:rPr>
              <a:t>st</a:t>
            </a:r>
            <a:r>
              <a:rPr lang="en-US" sz="1600" dirty="0">
                <a:latin typeface="Arial" pitchFamily="34" charset="0"/>
                <a:cs typeface="Arial" pitchFamily="34" charset="0"/>
              </a:rPr>
              <a:t> </a:t>
            </a:r>
            <a:r>
              <a:rPr lang="en-US" sz="1600" dirty="0" smtClean="0">
                <a:latin typeface="Arial" pitchFamily="34" charset="0"/>
                <a:cs typeface="Arial" pitchFamily="34" charset="0"/>
              </a:rPr>
              <a:t>Century </a:t>
            </a:r>
            <a:r>
              <a:rPr lang="en-US" sz="1600" dirty="0">
                <a:latin typeface="Arial" pitchFamily="34" charset="0"/>
                <a:cs typeface="Arial" pitchFamily="34" charset="0"/>
              </a:rPr>
              <a:t>programs, depending on the local </a:t>
            </a:r>
            <a:r>
              <a:rPr lang="en-US" sz="1600" dirty="0" smtClean="0">
                <a:latin typeface="Arial" pitchFamily="34" charset="0"/>
                <a:cs typeface="Arial" pitchFamily="34" charset="0"/>
              </a:rPr>
              <a:t>community </a:t>
            </a:r>
            <a:r>
              <a:rPr lang="en-US" sz="1600" dirty="0">
                <a:latin typeface="Arial" pitchFamily="34" charset="0"/>
                <a:cs typeface="Arial" pitchFamily="34" charset="0"/>
              </a:rPr>
              <a:t>needs.</a:t>
            </a:r>
          </a:p>
          <a:p>
            <a:pPr>
              <a:defRPr/>
            </a:pPr>
            <a:endParaRPr lang="en-US" sz="1600" dirty="0">
              <a:latin typeface="Arial" pitchFamily="34" charset="0"/>
              <a:cs typeface="Arial" pitchFamily="34" charset="0"/>
            </a:endParaRPr>
          </a:p>
          <a:p>
            <a:pPr>
              <a:defRPr/>
            </a:pPr>
            <a:r>
              <a:rPr lang="en-US" sz="1600" dirty="0">
                <a:latin typeface="Arial" pitchFamily="34" charset="0"/>
                <a:cs typeface="Arial" pitchFamily="34" charset="0"/>
              </a:rPr>
              <a:t>Only applicants that are awarded a core grant and score high enough in their core application will be considered for this funding.</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77ACBF02-749A-422D-93B0-A7A14C3AB5CE}" type="slidenum">
              <a:rPr lang="en-US" altLang="en-US" sz="1200" smtClean="0"/>
              <a:pPr/>
              <a:t>42</a:t>
            </a:fld>
            <a:endParaRPr lang="en-US" altLang="en-US" sz="1200"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p:spPr>
        <p:txBody>
          <a:bodyPr/>
          <a:lstStyle/>
          <a:p>
            <a:r>
              <a:rPr lang="en-US" sz="1600" dirty="0" smtClean="0">
                <a:latin typeface="Arial" pitchFamily="34" charset="0"/>
              </a:rPr>
              <a:t>Next is the Optional Family Literacy Grant.</a:t>
            </a:r>
          </a:p>
          <a:p>
            <a:endParaRPr lang="en-US" dirty="0" smtClean="0">
              <a:latin typeface="Arial" pitchFamily="34" charset="0"/>
            </a:endParaRPr>
          </a:p>
          <a:p>
            <a:endParaRPr lang="en-US" dirty="0" smtClean="0">
              <a:latin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89C90B5C-C462-43F1-9576-A58C5CB1FD66}" type="slidenum">
              <a:rPr lang="en-US" altLang="en-US" sz="1200" smtClean="0"/>
              <a:pPr/>
              <a:t>43</a:t>
            </a:fld>
            <a:endParaRPr lang="en-US" altLang="en-US" sz="1200"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p:spPr>
        <p:txBody>
          <a:bodyPr/>
          <a:lstStyle/>
          <a:p>
            <a:pPr>
              <a:defRPr/>
            </a:pPr>
            <a:r>
              <a:rPr lang="en-US" dirty="0">
                <a:latin typeface="Arial" pitchFamily="34" charset="0"/>
                <a:cs typeface="Arial" pitchFamily="34" charset="0"/>
              </a:rPr>
              <a:t>Funding of up to $20,000 per school per year is </a:t>
            </a:r>
            <a:r>
              <a:rPr lang="en-US" dirty="0" smtClean="0">
                <a:latin typeface="Arial" pitchFamily="34" charset="0"/>
                <a:cs typeface="Arial" pitchFamily="34" charset="0"/>
              </a:rPr>
              <a:t>available for Family Literacy grants.</a:t>
            </a:r>
            <a:endParaRPr lang="en-US" dirty="0">
              <a:latin typeface="Arial" pitchFamily="34" charset="0"/>
              <a:cs typeface="Arial" pitchFamily="34" charset="0"/>
            </a:endParaRPr>
          </a:p>
          <a:p>
            <a:pPr>
              <a:defRPr/>
            </a:pPr>
            <a:endParaRPr lang="en-US" sz="1000" dirty="0">
              <a:latin typeface="Arial" pitchFamily="34" charset="0"/>
              <a:cs typeface="Arial" pitchFamily="34" charset="0"/>
            </a:endParaRPr>
          </a:p>
          <a:p>
            <a:pPr>
              <a:defRPr/>
            </a:pPr>
            <a:r>
              <a:rPr lang="en-US" dirty="0">
                <a:latin typeface="Arial" pitchFamily="34" charset="0"/>
                <a:cs typeface="Arial" pitchFamily="34" charset="0"/>
              </a:rPr>
              <a:t>Funds are intended to supplement the core grant.</a:t>
            </a:r>
          </a:p>
          <a:p>
            <a:pPr>
              <a:defRPr/>
            </a:pPr>
            <a:endParaRPr lang="en-US" sz="1000" dirty="0">
              <a:latin typeface="Arial" pitchFamily="34" charset="0"/>
              <a:cs typeface="Arial" pitchFamily="34" charset="0"/>
            </a:endParaRPr>
          </a:p>
          <a:p>
            <a:pPr>
              <a:defRPr/>
            </a:pPr>
            <a:r>
              <a:rPr lang="en-US" dirty="0" smtClean="0">
                <a:latin typeface="Arial" pitchFamily="34" charset="0"/>
                <a:cs typeface="Arial" pitchFamily="34" charset="0"/>
              </a:rPr>
              <a:t>Funds are to </a:t>
            </a:r>
            <a:r>
              <a:rPr lang="en-US" dirty="0">
                <a:latin typeface="Arial" pitchFamily="34" charset="0"/>
                <a:cs typeface="Arial" pitchFamily="34" charset="0"/>
              </a:rPr>
              <a:t>be used to provide family literacy services for adult family members of the students served by the 21</a:t>
            </a:r>
            <a:r>
              <a:rPr lang="en-US" baseline="30000" dirty="0">
                <a:latin typeface="Arial" pitchFamily="34" charset="0"/>
                <a:cs typeface="Arial" pitchFamily="34" charset="0"/>
              </a:rPr>
              <a:t>st</a:t>
            </a:r>
            <a:r>
              <a:rPr lang="en-US" dirty="0">
                <a:latin typeface="Arial" pitchFamily="34" charset="0"/>
                <a:cs typeface="Arial" pitchFamily="34" charset="0"/>
              </a:rPr>
              <a:t> </a:t>
            </a:r>
            <a:r>
              <a:rPr lang="en-US" dirty="0" smtClean="0">
                <a:latin typeface="Arial" pitchFamily="34" charset="0"/>
                <a:cs typeface="Arial" pitchFamily="34" charset="0"/>
              </a:rPr>
              <a:t>Century </a:t>
            </a:r>
            <a:r>
              <a:rPr lang="en-US" dirty="0">
                <a:latin typeface="Arial" pitchFamily="34" charset="0"/>
                <a:cs typeface="Arial" pitchFamily="34" charset="0"/>
              </a:rPr>
              <a:t>program.</a:t>
            </a:r>
          </a:p>
          <a:p>
            <a:pPr marL="0" indent="0">
              <a:buFontTx/>
              <a:buNone/>
              <a:defRPr/>
            </a:pPr>
            <a:endParaRPr lang="en-US" sz="1000" dirty="0" smtClean="0">
              <a:latin typeface="Arial" pitchFamily="34" charset="0"/>
              <a:cs typeface="Arial" pitchFamily="34" charset="0"/>
            </a:endParaRPr>
          </a:p>
          <a:p>
            <a:pPr marL="0" indent="0">
              <a:buFontTx/>
              <a:buNone/>
              <a:defRPr/>
            </a:pPr>
            <a:r>
              <a:rPr lang="en-US" dirty="0" smtClean="0">
                <a:latin typeface="Arial" pitchFamily="34" charset="0"/>
                <a:cs typeface="Arial" pitchFamily="34" charset="0"/>
              </a:rPr>
              <a:t>And, applicants </a:t>
            </a:r>
            <a:r>
              <a:rPr lang="en-US" dirty="0">
                <a:latin typeface="Arial" pitchFamily="34" charset="0"/>
                <a:cs typeface="Arial" pitchFamily="34" charset="0"/>
              </a:rPr>
              <a:t>must identify the need for families and demonstrate a fiscal hardship</a:t>
            </a:r>
            <a:r>
              <a:rPr lang="en-US" dirty="0" smtClean="0">
                <a:latin typeface="Arial" pitchFamily="34" charset="0"/>
                <a:cs typeface="Arial" pitchFamily="34" charset="0"/>
              </a:rPr>
              <a:t>.</a:t>
            </a:r>
          </a:p>
          <a:p>
            <a:pPr marL="0" indent="0">
              <a:buFontTx/>
              <a:buNone/>
              <a:defRPr/>
            </a:pPr>
            <a:endParaRPr lang="en-US" sz="1000" dirty="0">
              <a:latin typeface="Arial" pitchFamily="34" charset="0"/>
              <a:cs typeface="Arial" pitchFamily="34" charset="0"/>
            </a:endParaRPr>
          </a:p>
          <a:p>
            <a:pPr marL="0" indent="0">
              <a:buFontTx/>
              <a:buNone/>
              <a:defRPr/>
            </a:pPr>
            <a:r>
              <a:rPr lang="en-US" dirty="0" smtClean="0">
                <a:latin typeface="Arial" pitchFamily="34" charset="0"/>
                <a:cs typeface="Arial" pitchFamily="34" charset="0"/>
              </a:rPr>
              <a:t>Again, only applicants that are awarded a core grant and score high enough in their core application will be considered for this funding.</a:t>
            </a:r>
          </a:p>
          <a:p>
            <a:pPr marL="0" indent="0">
              <a:buFontTx/>
              <a:buNone/>
              <a:defRPr/>
            </a:pPr>
            <a:endParaRPr lang="en-US" sz="1000" dirty="0">
              <a:latin typeface="Arial" pitchFamily="34" charset="0"/>
              <a:cs typeface="Arial" pitchFamily="34" charset="0"/>
            </a:endParaRPr>
          </a:p>
          <a:p>
            <a:pPr marL="0" indent="0">
              <a:buFontTx/>
              <a:buNone/>
              <a:defRPr/>
            </a:pPr>
            <a:r>
              <a:rPr lang="en-US" dirty="0" smtClean="0">
                <a:latin typeface="Arial" pitchFamily="34" charset="0"/>
                <a:cs typeface="Arial" pitchFamily="34" charset="0"/>
              </a:rPr>
              <a:t>Now I’ll turn the presentation back over to Josh to take us through some resources you have for this process.</a:t>
            </a:r>
            <a:endParaRPr lang="en-US" dirty="0">
              <a:latin typeface="Arial" pitchFamily="34" charset="0"/>
              <a:cs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6B1BD391-D06C-4660-B397-CBBCE576B507}" type="slidenum">
              <a:rPr lang="en-US" altLang="en-US" sz="1200" smtClean="0"/>
              <a:pPr/>
              <a:t>44</a:t>
            </a:fld>
            <a:endParaRPr lang="en-US" altLang="en-US" sz="1200"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p:spPr>
        <p:txBody>
          <a:bodyPr/>
          <a:lstStyle/>
          <a:p>
            <a:r>
              <a:rPr lang="en-US" smtClean="0">
                <a:latin typeface="Arial" pitchFamily="34" charset="0"/>
              </a:rPr>
              <a:t>Next is information about the Technical Assistance Resources.</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59BC231B-4BFB-462A-9907-E96098D42AF1}" type="slidenum">
              <a:rPr lang="en-US" altLang="en-US" sz="1200" smtClean="0"/>
              <a:pPr/>
              <a:t>45</a:t>
            </a:fld>
            <a:endParaRPr lang="en-US" altLang="en-US" sz="1200" smtClean="0"/>
          </a:p>
        </p:txBody>
      </p:sp>
      <p:sp>
        <p:nvSpPr>
          <p:cNvPr id="99331" name="Rectangle 2"/>
          <p:cNvSpPr>
            <a:spLocks noGrp="1" noRot="1" noChangeAspect="1" noChangeArrowheads="1" noTextEdit="1"/>
          </p:cNvSpPr>
          <p:nvPr>
            <p:ph type="sldImg"/>
          </p:nvPr>
        </p:nvSpPr>
        <p:spPr>
          <a:xfrm>
            <a:off x="1131888" y="693738"/>
            <a:ext cx="4622800" cy="3467100"/>
          </a:xfrm>
          <a:ln/>
        </p:spPr>
      </p:sp>
      <p:sp>
        <p:nvSpPr>
          <p:cNvPr id="99332" name="Rectangle 3"/>
          <p:cNvSpPr>
            <a:spLocks noGrp="1" noChangeArrowheads="1"/>
          </p:cNvSpPr>
          <p:nvPr>
            <p:ph type="body" idx="1"/>
          </p:nvPr>
        </p:nvSpPr>
        <p:spPr>
          <a:xfrm>
            <a:off x="917575" y="4394200"/>
            <a:ext cx="5046663" cy="4238625"/>
          </a:xfrm>
          <a:noFill/>
        </p:spPr>
        <p:txBody>
          <a:bodyPr lIns="93831" tIns="46916" rIns="93831" bIns="46916"/>
          <a:lstStyle/>
          <a:p>
            <a:pPr>
              <a:spcBef>
                <a:spcPct val="10000"/>
              </a:spcBef>
              <a:tabLst>
                <a:tab pos="400050" algn="l"/>
              </a:tabLst>
            </a:pPr>
            <a:r>
              <a:rPr lang="en-US" dirty="0">
                <a:latin typeface="Arial" pitchFamily="34" charset="0"/>
              </a:rPr>
              <a:t>Listed here are resources provided by the After School Division to help support the efforts of our 21</a:t>
            </a:r>
            <a:r>
              <a:rPr lang="en-US" baseline="30000" dirty="0">
                <a:latin typeface="Arial" pitchFamily="34" charset="0"/>
              </a:rPr>
              <a:t>st</a:t>
            </a:r>
            <a:r>
              <a:rPr lang="en-US" dirty="0">
                <a:latin typeface="Arial" pitchFamily="34" charset="0"/>
              </a:rPr>
              <a:t> CCLC Program grantees and applicants.</a:t>
            </a:r>
          </a:p>
          <a:p>
            <a:pPr>
              <a:spcBef>
                <a:spcPct val="10000"/>
              </a:spcBef>
              <a:tabLst>
                <a:tab pos="400050" algn="l"/>
              </a:tabLst>
            </a:pPr>
            <a:endParaRPr lang="en-US" dirty="0">
              <a:latin typeface="Arial" pitchFamily="34" charset="0"/>
            </a:endParaRPr>
          </a:p>
          <a:p>
            <a:pPr>
              <a:spcBef>
                <a:spcPct val="10000"/>
              </a:spcBef>
              <a:tabLst>
                <a:tab pos="400050" algn="l"/>
              </a:tabLst>
            </a:pPr>
            <a:r>
              <a:rPr lang="en-US" dirty="0">
                <a:latin typeface="Arial" pitchFamily="34" charset="0"/>
              </a:rPr>
              <a:t>The CDE contact information, both telephone number and e-mail address.</a:t>
            </a:r>
          </a:p>
          <a:p>
            <a:pPr>
              <a:spcBef>
                <a:spcPct val="10000"/>
              </a:spcBef>
              <a:tabLst>
                <a:tab pos="400050" algn="l"/>
              </a:tabLst>
            </a:pPr>
            <a:endParaRPr lang="en-US" dirty="0">
              <a:latin typeface="Arial" pitchFamily="34" charset="0"/>
            </a:endParaRPr>
          </a:p>
          <a:p>
            <a:pPr>
              <a:spcBef>
                <a:spcPct val="10000"/>
              </a:spcBef>
              <a:tabLst>
                <a:tab pos="400050" algn="l"/>
              </a:tabLst>
            </a:pPr>
            <a:r>
              <a:rPr lang="en-US" dirty="0">
                <a:latin typeface="Arial" pitchFamily="34" charset="0"/>
              </a:rPr>
              <a:t>The RFA FAQ document will be available with Frequently Asked Questions pertaining to the RFA. This document is not on the web site yet but will be shortly. </a:t>
            </a:r>
          </a:p>
          <a:p>
            <a:pPr>
              <a:spcBef>
                <a:spcPct val="10000"/>
              </a:spcBef>
              <a:tabLst>
                <a:tab pos="400050" algn="l"/>
              </a:tabLst>
            </a:pPr>
            <a:endParaRPr lang="en-US" dirty="0" smtClean="0">
              <a:latin typeface="Arial" pitchFamily="34" charset="0"/>
            </a:endParaRPr>
          </a:p>
          <a:p>
            <a:pPr>
              <a:spcBef>
                <a:spcPct val="10000"/>
              </a:spcBef>
              <a:tabLst>
                <a:tab pos="400050" algn="l"/>
              </a:tabLst>
            </a:pPr>
            <a:r>
              <a:rPr lang="en-US" dirty="0" smtClean="0">
                <a:latin typeface="Arial" pitchFamily="34" charset="0"/>
              </a:rPr>
              <a:t> </a:t>
            </a:r>
          </a:p>
          <a:p>
            <a:pPr>
              <a:spcBef>
                <a:spcPct val="10000"/>
              </a:spcBef>
              <a:tabLst>
                <a:tab pos="400050" algn="l"/>
              </a:tabLst>
            </a:pPr>
            <a:endParaRPr lang="en-US" dirty="0" smtClean="0">
              <a:latin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8C778A22-96D7-4C01-BB19-6E8EDF68752D}" type="slidenum">
              <a:rPr lang="en-US" altLang="en-US" sz="1200" smtClean="0"/>
              <a:pPr/>
              <a:t>46</a:t>
            </a:fld>
            <a:endParaRPr lang="en-US" altLang="en-US" sz="1200" smtClean="0"/>
          </a:p>
        </p:txBody>
      </p:sp>
      <p:sp>
        <p:nvSpPr>
          <p:cNvPr id="100355" name="Rectangle 2"/>
          <p:cNvSpPr>
            <a:spLocks noGrp="1" noRot="1" noChangeAspect="1" noChangeArrowheads="1" noTextEdit="1"/>
          </p:cNvSpPr>
          <p:nvPr>
            <p:ph type="sldImg"/>
          </p:nvPr>
        </p:nvSpPr>
        <p:spPr>
          <a:xfrm>
            <a:off x="1131888" y="693738"/>
            <a:ext cx="4622800" cy="3467100"/>
          </a:xfrm>
          <a:ln/>
        </p:spPr>
      </p:sp>
      <p:sp>
        <p:nvSpPr>
          <p:cNvPr id="100356" name="Rectangle 3"/>
          <p:cNvSpPr>
            <a:spLocks noGrp="1" noChangeArrowheads="1"/>
          </p:cNvSpPr>
          <p:nvPr>
            <p:ph type="body" idx="1"/>
          </p:nvPr>
        </p:nvSpPr>
        <p:spPr>
          <a:xfrm>
            <a:off x="850107" y="4267200"/>
            <a:ext cx="5114132" cy="4365625"/>
          </a:xfrm>
          <a:noFill/>
        </p:spPr>
        <p:txBody>
          <a:bodyPr lIns="93831" tIns="46916" rIns="93831" bIns="46916"/>
          <a:lstStyle/>
          <a:p>
            <a:pPr>
              <a:spcBef>
                <a:spcPct val="10000"/>
              </a:spcBef>
              <a:tabLst>
                <a:tab pos="400050" algn="l"/>
              </a:tabLst>
            </a:pPr>
            <a:endParaRPr lang="en-US" dirty="0" smtClean="0">
              <a:latin typeface="Arial" pitchFamily="34" charset="0"/>
            </a:endParaRPr>
          </a:p>
          <a:p>
            <a:pPr>
              <a:spcBef>
                <a:spcPct val="10000"/>
              </a:spcBef>
              <a:tabLst>
                <a:tab pos="400050" algn="l"/>
              </a:tabLst>
            </a:pPr>
            <a:r>
              <a:rPr lang="en-US" dirty="0" smtClean="0">
                <a:latin typeface="Arial" pitchFamily="34" charset="0"/>
              </a:rPr>
              <a:t> </a:t>
            </a:r>
          </a:p>
          <a:p>
            <a:pPr>
              <a:spcBef>
                <a:spcPct val="10000"/>
              </a:spcBef>
              <a:tabLst>
                <a:tab pos="400050" algn="l"/>
              </a:tabLst>
            </a:pPr>
            <a:endParaRPr lang="en-US" dirty="0" smtClean="0">
              <a:latin typeface="Arial" pitchFamily="34" charset="0"/>
            </a:endParaRPr>
          </a:p>
        </p:txBody>
      </p:sp>
      <p:sp>
        <p:nvSpPr>
          <p:cNvPr id="3" name="TextBox 2"/>
          <p:cNvSpPr txBox="1"/>
          <p:nvPr/>
        </p:nvSpPr>
        <p:spPr>
          <a:xfrm>
            <a:off x="773906" y="4648200"/>
            <a:ext cx="5486400" cy="3416320"/>
          </a:xfrm>
          <a:prstGeom prst="rect">
            <a:avLst/>
          </a:prstGeom>
          <a:noFill/>
        </p:spPr>
        <p:txBody>
          <a:bodyPr wrap="square" rtlCol="0">
            <a:spAutoFit/>
          </a:bodyPr>
          <a:lstStyle/>
          <a:p>
            <a:r>
              <a:rPr lang="en-US" sz="1200" dirty="0">
                <a:solidFill>
                  <a:schemeClr val="tx1"/>
                </a:solidFill>
              </a:rPr>
              <a:t>In order to assure that all applicants have access to the same information about application requirements, and for purposes of quality assurance,  answers to questions about the RFAs will be answered by posting the answers on a Frequently Asked Questions (FAQs) Web page. This will require questions to be submitted in writing. Responses to the questions will be posted in the FAQs, and the requester will be notified when the answer is posted.</a:t>
            </a:r>
          </a:p>
          <a:p>
            <a:endParaRPr lang="en-US" sz="1200" dirty="0">
              <a:solidFill>
                <a:schemeClr val="tx1"/>
              </a:solidFill>
            </a:endParaRPr>
          </a:p>
          <a:p>
            <a:r>
              <a:rPr lang="en-US" sz="1200" dirty="0">
                <a:solidFill>
                  <a:schemeClr val="tx1"/>
                </a:solidFill>
              </a:rPr>
              <a:t>The CDE will respond to you in writing to address your question(s) and/or to inform you that answer(s) to your question(s) has been posted to the RFA FAQ document located on the CDE website </a:t>
            </a:r>
          </a:p>
          <a:p>
            <a:r>
              <a:rPr lang="en-US" sz="1200" dirty="0">
                <a:solidFill>
                  <a:schemeClr val="tx1"/>
                </a:solidFill>
              </a:rPr>
              <a:t> </a:t>
            </a:r>
          </a:p>
          <a:p>
            <a:r>
              <a:rPr lang="en-US" sz="1200" dirty="0">
                <a:solidFill>
                  <a:schemeClr val="tx1"/>
                </a:solidFill>
              </a:rPr>
              <a:t>This process will allow everyone access to the same information regarding RFA content, the application, and the award process. It will also assure consistency in CDE's responses to questions from the field.  </a:t>
            </a:r>
          </a:p>
          <a:p>
            <a:endParaRPr lang="en-US" sz="1200" dirty="0"/>
          </a:p>
          <a:p>
            <a:r>
              <a:rPr lang="en-US" sz="1200" dirty="0">
                <a:solidFill>
                  <a:schemeClr val="tx1"/>
                </a:solidFill>
              </a:rPr>
              <a:t>Submit your requests for clarification of the RFA content using the website listed on this slide. </a:t>
            </a:r>
          </a:p>
          <a:p>
            <a:endParaRPr lang="en-US" sz="1200"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A9DDB328-C7E2-4C4F-8EE4-9AE119AA3B6F}" type="slidenum">
              <a:rPr lang="en-US" altLang="en-US" sz="1200" smtClean="0"/>
              <a:pPr/>
              <a:t>47</a:t>
            </a:fld>
            <a:endParaRPr lang="en-US" altLang="en-US" sz="1200" smtClean="0"/>
          </a:p>
        </p:txBody>
      </p:sp>
      <p:sp>
        <p:nvSpPr>
          <p:cNvPr id="98307" name="Rectangle 2"/>
          <p:cNvSpPr>
            <a:spLocks noGrp="1" noRot="1" noChangeAspect="1" noChangeArrowheads="1" noTextEdit="1"/>
          </p:cNvSpPr>
          <p:nvPr>
            <p:ph type="sldImg"/>
          </p:nvPr>
        </p:nvSpPr>
        <p:spPr>
          <a:xfrm>
            <a:off x="1131888" y="693738"/>
            <a:ext cx="4622800" cy="3467100"/>
          </a:xfrm>
          <a:ln/>
        </p:spPr>
      </p:sp>
      <p:sp>
        <p:nvSpPr>
          <p:cNvPr id="98308" name="Rectangle 3"/>
          <p:cNvSpPr>
            <a:spLocks noGrp="1" noChangeArrowheads="1"/>
          </p:cNvSpPr>
          <p:nvPr>
            <p:ph type="body" idx="1"/>
          </p:nvPr>
        </p:nvSpPr>
        <p:spPr>
          <a:xfrm>
            <a:off x="917575" y="4394200"/>
            <a:ext cx="5046663" cy="4238625"/>
          </a:xfrm>
          <a:noFill/>
        </p:spPr>
        <p:txBody>
          <a:bodyPr lIns="93831" tIns="46916" rIns="93831" bIns="46916"/>
          <a:lstStyle/>
          <a:p>
            <a:pPr>
              <a:spcBef>
                <a:spcPct val="10000"/>
              </a:spcBef>
              <a:tabLst>
                <a:tab pos="400050" algn="l"/>
              </a:tabLst>
            </a:pPr>
            <a:r>
              <a:rPr lang="en-US" dirty="0" smtClean="0">
                <a:latin typeface="Arial" pitchFamily="34" charset="0"/>
              </a:rPr>
              <a:t>In order to apply for a grant you must apply on-line and submit the application through the After School Support and Information System (ASSIST) database. </a:t>
            </a:r>
          </a:p>
          <a:p>
            <a:pPr>
              <a:spcBef>
                <a:spcPct val="10000"/>
              </a:spcBef>
              <a:tabLst>
                <a:tab pos="400050" algn="l"/>
              </a:tabLst>
            </a:pPr>
            <a:endParaRPr lang="en-US" dirty="0" smtClean="0">
              <a:latin typeface="Arial" pitchFamily="34" charset="0"/>
            </a:endParaRPr>
          </a:p>
          <a:p>
            <a:pPr>
              <a:spcBef>
                <a:spcPct val="10000"/>
              </a:spcBef>
              <a:tabLst>
                <a:tab pos="400050" algn="l"/>
              </a:tabLst>
            </a:pPr>
            <a:r>
              <a:rPr lang="en-US" dirty="0" smtClean="0">
                <a:latin typeface="Arial" pitchFamily="34" charset="0"/>
              </a:rPr>
              <a:t>The on-line instructions are on the website noted on this slide. </a:t>
            </a:r>
          </a:p>
          <a:p>
            <a:pPr>
              <a:spcBef>
                <a:spcPct val="10000"/>
              </a:spcBef>
              <a:tabLst>
                <a:tab pos="400050" algn="l"/>
              </a:tabLst>
            </a:pPr>
            <a:endParaRPr lang="en-US" dirty="0" smtClean="0">
              <a:latin typeface="Arial" pitchFamily="34" charset="0"/>
            </a:endParaRPr>
          </a:p>
          <a:p>
            <a:pPr>
              <a:spcBef>
                <a:spcPct val="10000"/>
              </a:spcBef>
              <a:tabLst>
                <a:tab pos="400050" algn="l"/>
              </a:tabLst>
            </a:pPr>
            <a:r>
              <a:rPr lang="en-US" dirty="0" smtClean="0">
                <a:latin typeface="Arial" pitchFamily="34" charset="0"/>
              </a:rPr>
              <a:t> </a:t>
            </a:r>
          </a:p>
          <a:p>
            <a:pPr>
              <a:spcBef>
                <a:spcPct val="10000"/>
              </a:spcBef>
              <a:tabLst>
                <a:tab pos="400050" algn="l"/>
              </a:tabLst>
            </a:pPr>
            <a:endParaRPr lang="en-US" dirty="0" smtClean="0">
              <a:latin typeface="Arial"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8C3C7599-F9D5-4761-9E96-E1C65EFCA9AE}" type="slidenum">
              <a:rPr lang="en-US" altLang="en-US" sz="1200" smtClean="0"/>
              <a:pPr/>
              <a:t>48</a:t>
            </a:fld>
            <a:endParaRPr lang="en-US" altLang="en-US" sz="1200"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p:spPr>
        <p:txBody>
          <a:bodyPr/>
          <a:lstStyle/>
          <a:p>
            <a:pPr marL="0" indent="0">
              <a:buFontTx/>
              <a:buNone/>
              <a:tabLst>
                <a:tab pos="1030288" algn="l"/>
              </a:tabLst>
            </a:pPr>
            <a:r>
              <a:rPr lang="en-US" b="1" dirty="0"/>
              <a:t>Best of luck to you </a:t>
            </a:r>
          </a:p>
          <a:p>
            <a:pPr marL="0" indent="0">
              <a:buFontTx/>
              <a:buNone/>
              <a:tabLst>
                <a:tab pos="1030288" algn="l"/>
              </a:tabLst>
            </a:pPr>
            <a:r>
              <a:rPr lang="en-US" b="1" dirty="0"/>
              <a:t>and the students you serve!</a:t>
            </a:r>
          </a:p>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EE30C3F2-5743-44B8-A558-F8CF1B65656C}" type="slidenum">
              <a:rPr lang="en-US" altLang="en-US" sz="1200" smtClean="0"/>
              <a:pPr/>
              <a:t>5</a:t>
            </a:fld>
            <a:endParaRPr lang="en-US" altLang="en-US" sz="120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r>
              <a:rPr lang="en-US" smtClean="0">
                <a:latin typeface="Arial" pitchFamily="34" charset="0"/>
              </a:rPr>
              <a:t>Section I of the RFA contains the Key Terms and  is new to the RFA. We will not review every Key Term but a few of the important ones that you will need to know about. </a:t>
            </a:r>
          </a:p>
          <a:p>
            <a:endParaRPr lang="en-US" sz="1000" smtClean="0">
              <a:latin typeface="Arial" pitchFamily="34" charset="0"/>
            </a:endParaRPr>
          </a:p>
          <a:p>
            <a:endParaRPr lang="en-US" sz="100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AD7EDC84-EC77-49E5-A8D9-9C86072148DE}" type="slidenum">
              <a:rPr lang="en-US" altLang="en-US" sz="1200" smtClean="0"/>
              <a:pPr/>
              <a:t>6</a:t>
            </a:fld>
            <a:endParaRPr lang="en-US" altLang="en-US" sz="1200" smtClean="0"/>
          </a:p>
        </p:txBody>
      </p:sp>
      <p:sp>
        <p:nvSpPr>
          <p:cNvPr id="58371" name="Rectangle 2"/>
          <p:cNvSpPr>
            <a:spLocks noGrp="1" noRot="1" noChangeAspect="1" noChangeArrowheads="1" noTextEdit="1"/>
          </p:cNvSpPr>
          <p:nvPr>
            <p:ph type="sldImg"/>
          </p:nvPr>
        </p:nvSpPr>
        <p:spPr>
          <a:xfrm>
            <a:off x="1459706" y="152400"/>
            <a:ext cx="4030662" cy="3022600"/>
          </a:xfrm>
          <a:ln/>
        </p:spPr>
      </p:sp>
      <p:sp>
        <p:nvSpPr>
          <p:cNvPr id="44036" name="Rectangle 3"/>
          <p:cNvSpPr>
            <a:spLocks noGrp="1" noChangeArrowheads="1"/>
          </p:cNvSpPr>
          <p:nvPr>
            <p:ph type="body" idx="1"/>
          </p:nvPr>
        </p:nvSpPr>
        <p:spPr>
          <a:xfrm>
            <a:off x="926306" y="3352800"/>
            <a:ext cx="5267325" cy="5810250"/>
          </a:xfrm>
        </p:spPr>
        <p:txBody>
          <a:bodyPr lIns="93831" tIns="46916" rIns="93831" bIns="46916"/>
          <a:lstStyle/>
          <a:p>
            <a:pPr>
              <a:defRPr/>
            </a:pPr>
            <a:r>
              <a:rPr lang="en-US" sz="1000" dirty="0">
                <a:latin typeface="Arial" pitchFamily="34" charset="0"/>
                <a:cs typeface="Arial" pitchFamily="34" charset="0"/>
              </a:rPr>
              <a:t>Some of the Key Terms to pay attention to are:</a:t>
            </a:r>
          </a:p>
          <a:p>
            <a:pPr>
              <a:defRPr/>
            </a:pPr>
            <a:endParaRPr lang="en-US" sz="1000" dirty="0">
              <a:latin typeface="Arial" pitchFamily="34" charset="0"/>
              <a:cs typeface="Arial" pitchFamily="34" charset="0"/>
            </a:endParaRPr>
          </a:p>
          <a:p>
            <a:pPr>
              <a:defRPr/>
            </a:pPr>
            <a:r>
              <a:rPr lang="en-US" sz="1000" dirty="0">
                <a:latin typeface="Arial" pitchFamily="34" charset="0"/>
                <a:cs typeface="Arial" pitchFamily="34" charset="0"/>
              </a:rPr>
              <a:t>Good Standing</a:t>
            </a:r>
          </a:p>
          <a:p>
            <a:pPr>
              <a:defRPr/>
            </a:pPr>
            <a:r>
              <a:rPr lang="en-US" sz="1000" dirty="0">
                <a:latin typeface="Arial" pitchFamily="34" charset="0"/>
                <a:cs typeface="Arial" pitchFamily="34" charset="0"/>
              </a:rPr>
              <a:t>Satisfactorily met attendance goals</a:t>
            </a:r>
          </a:p>
          <a:p>
            <a:pPr>
              <a:defRPr/>
            </a:pPr>
            <a:r>
              <a:rPr lang="en-US" sz="1000" dirty="0">
                <a:latin typeface="Arial" pitchFamily="34" charset="0"/>
                <a:cs typeface="Arial" pitchFamily="34" charset="0"/>
              </a:rPr>
              <a:t>Schools Eligible for Title I </a:t>
            </a:r>
            <a:r>
              <a:rPr lang="en-US" sz="1000" dirty="0" err="1">
                <a:latin typeface="Arial" pitchFamily="34" charset="0"/>
                <a:cs typeface="Arial" pitchFamily="34" charset="0"/>
              </a:rPr>
              <a:t>Schoolwide</a:t>
            </a:r>
            <a:r>
              <a:rPr lang="en-US" sz="1000" dirty="0">
                <a:latin typeface="Arial" pitchFamily="34" charset="0"/>
                <a:cs typeface="Arial" pitchFamily="34" charset="0"/>
              </a:rPr>
              <a:t> Programs</a:t>
            </a:r>
          </a:p>
          <a:p>
            <a:pPr>
              <a:defRPr/>
            </a:pPr>
            <a:endParaRPr lang="en-US" sz="1000" dirty="0">
              <a:latin typeface="Arial" pitchFamily="34" charset="0"/>
              <a:cs typeface="Arial" pitchFamily="34" charset="0"/>
            </a:endParaRPr>
          </a:p>
          <a:p>
            <a:pPr>
              <a:defRPr/>
            </a:pPr>
            <a:r>
              <a:rPr lang="en-US" sz="1000" dirty="0">
                <a:latin typeface="Arial" pitchFamily="34" charset="0"/>
                <a:cs typeface="Arial" pitchFamily="34" charset="0"/>
              </a:rPr>
              <a:t>If an applicant is not in Good Standing they will lose 15 points from their core application narrative. The After School Division is in the process of creating a list of those agencies that are not in Good Standing</a:t>
            </a:r>
          </a:p>
          <a:p>
            <a:pPr>
              <a:defRPr/>
            </a:pPr>
            <a:endParaRPr lang="en-US" sz="1000" dirty="0">
              <a:latin typeface="Arial" pitchFamily="34" charset="0"/>
              <a:cs typeface="Arial" pitchFamily="34" charset="0"/>
            </a:endParaRPr>
          </a:p>
          <a:p>
            <a:pPr>
              <a:defRPr/>
            </a:pPr>
            <a:r>
              <a:rPr lang="en-US" sz="1000" dirty="0">
                <a:latin typeface="Arial" pitchFamily="34" charset="0"/>
                <a:cs typeface="Arial" pitchFamily="34" charset="0"/>
              </a:rPr>
              <a:t>The term Satisfactorily met attendance goals is important for priority points.</a:t>
            </a:r>
          </a:p>
          <a:p>
            <a:pPr>
              <a:defRPr/>
            </a:pPr>
            <a:endParaRPr lang="en-US" sz="1000" dirty="0">
              <a:latin typeface="Arial" pitchFamily="34" charset="0"/>
              <a:cs typeface="Arial" pitchFamily="34" charset="0"/>
            </a:endParaRPr>
          </a:p>
          <a:p>
            <a:pPr>
              <a:defRPr/>
            </a:pPr>
            <a:endParaRPr lang="en-US"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F8089846-3981-43AE-A6F9-6260457D30A7}" type="slidenum">
              <a:rPr lang="en-US" altLang="en-US" sz="1200" smtClean="0"/>
              <a:pPr/>
              <a:t>7</a:t>
            </a:fld>
            <a:endParaRPr lang="en-US" altLang="en-US" sz="120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r>
              <a:rPr lang="en-US" smtClean="0">
                <a:latin typeface="Arial" pitchFamily="34" charset="0"/>
              </a:rPr>
              <a:t>Section II of the RFA contains the Critical Dates relevant to the entire awards process for both HS and E/M.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2D814A96-25CF-4B42-9E58-E1C4BDA5AD2E}" type="slidenum">
              <a:rPr lang="en-US" altLang="en-US" sz="1200" smtClean="0"/>
              <a:pPr/>
              <a:t>8</a:t>
            </a:fld>
            <a:endParaRPr lang="en-US" altLang="en-US" sz="1200" smtClean="0"/>
          </a:p>
        </p:txBody>
      </p:sp>
      <p:sp>
        <p:nvSpPr>
          <p:cNvPr id="60419" name="Rectangle 2"/>
          <p:cNvSpPr>
            <a:spLocks noGrp="1" noRot="1" noChangeAspect="1" noChangeArrowheads="1" noTextEdit="1"/>
          </p:cNvSpPr>
          <p:nvPr>
            <p:ph type="sldImg"/>
          </p:nvPr>
        </p:nvSpPr>
        <p:spPr>
          <a:xfrm>
            <a:off x="1427163" y="231775"/>
            <a:ext cx="4030662" cy="3022600"/>
          </a:xfrm>
          <a:ln/>
        </p:spPr>
      </p:sp>
      <p:sp>
        <p:nvSpPr>
          <p:cNvPr id="60420" name="Rectangle 3"/>
          <p:cNvSpPr>
            <a:spLocks noGrp="1" noChangeArrowheads="1"/>
          </p:cNvSpPr>
          <p:nvPr>
            <p:ph type="body" idx="1"/>
          </p:nvPr>
        </p:nvSpPr>
        <p:spPr>
          <a:xfrm>
            <a:off x="841375" y="3330575"/>
            <a:ext cx="5267325" cy="5810250"/>
          </a:xfrm>
          <a:noFill/>
        </p:spPr>
        <p:txBody>
          <a:bodyPr lIns="93831" tIns="46916" rIns="93831" bIns="46916"/>
          <a:lstStyle/>
          <a:p>
            <a:r>
              <a:rPr lang="en-US" dirty="0">
                <a:latin typeface="Arial" pitchFamily="34" charset="0"/>
              </a:rPr>
              <a:t>The grant application is due to the California Department of Education (CDE) After School Division (ASD) </a:t>
            </a:r>
            <a:r>
              <a:rPr lang="en-US" b="1" dirty="0">
                <a:latin typeface="Arial" pitchFamily="34" charset="0"/>
              </a:rPr>
              <a:t>by 5:00 p.m. on Friday, November 30, 2012</a:t>
            </a:r>
            <a:r>
              <a:rPr lang="en-US" dirty="0">
                <a:latin typeface="Arial" pitchFamily="34" charset="0"/>
              </a:rPr>
              <a:t>. It needs to arrive in the Division by 5:00 p.m. or  the application will be disqualified. A postmark alone is insufficient. </a:t>
            </a:r>
          </a:p>
          <a:p>
            <a:endParaRPr lang="en-US" dirty="0">
              <a:latin typeface="Arial" pitchFamily="34" charset="0"/>
            </a:endParaRPr>
          </a:p>
          <a:p>
            <a:r>
              <a:rPr lang="en-US" dirty="0">
                <a:latin typeface="Arial" pitchFamily="34" charset="0"/>
              </a:rPr>
              <a:t>CDE will host a Readers Conference March 18-22, 2013.</a:t>
            </a:r>
          </a:p>
          <a:p>
            <a:endParaRPr lang="en-US" dirty="0">
              <a:latin typeface="Arial" pitchFamily="34" charset="0"/>
            </a:endParaRPr>
          </a:p>
          <a:p>
            <a:r>
              <a:rPr lang="en-US" dirty="0">
                <a:latin typeface="Arial" pitchFamily="34" charset="0"/>
              </a:rPr>
              <a:t>CDE expects to post the </a:t>
            </a:r>
            <a:r>
              <a:rPr lang="en-US" u="sng" dirty="0">
                <a:latin typeface="Arial" pitchFamily="34" charset="0"/>
              </a:rPr>
              <a:t>initial</a:t>
            </a:r>
            <a:r>
              <a:rPr lang="en-US" dirty="0">
                <a:latin typeface="Arial" pitchFamily="34" charset="0"/>
              </a:rPr>
              <a:t> notification of proposed grantees by April 2013. </a:t>
            </a:r>
          </a:p>
          <a:p>
            <a:endParaRPr lang="en-US" dirty="0">
              <a:latin typeface="Arial" pitchFamily="34" charset="0"/>
            </a:endParaRPr>
          </a:p>
          <a:p>
            <a:r>
              <a:rPr lang="en-US" dirty="0">
                <a:latin typeface="Arial" pitchFamily="34" charset="0"/>
              </a:rPr>
              <a:t>The Appeals process will be mentioned later in the webinar.</a:t>
            </a:r>
          </a:p>
          <a:p>
            <a:endParaRPr lang="en-US" dirty="0">
              <a:latin typeface="Arial" pitchFamily="34" charset="0"/>
            </a:endParaRPr>
          </a:p>
          <a:p>
            <a:r>
              <a:rPr lang="en-US" dirty="0">
                <a:latin typeface="Arial" pitchFamily="34" charset="0"/>
              </a:rPr>
              <a:t>The final funding announcement is June 1, 2013.</a:t>
            </a:r>
          </a:p>
          <a:p>
            <a:endParaRPr lang="en-US" dirty="0">
              <a:latin typeface="Arial" pitchFamily="34" charset="0"/>
            </a:endParaRPr>
          </a:p>
          <a:p>
            <a:r>
              <a:rPr lang="en-US" dirty="0">
                <a:latin typeface="Arial" pitchFamily="34" charset="0"/>
              </a:rPr>
              <a:t>Funded grants are expected to begin program implementation at the beginning of the 2013 school year, or sooner, if awarded supplemental funding for the summer of 2013.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23925">
              <a:defRPr sz="3200">
                <a:solidFill>
                  <a:srgbClr val="000054"/>
                </a:solidFill>
                <a:latin typeface="Arial" pitchFamily="34" charset="0"/>
              </a:defRPr>
            </a:lvl1pPr>
            <a:lvl2pPr marL="742950" indent="-285750" defTabSz="923925">
              <a:defRPr sz="3200">
                <a:solidFill>
                  <a:srgbClr val="000054"/>
                </a:solidFill>
                <a:latin typeface="Arial" pitchFamily="34" charset="0"/>
              </a:defRPr>
            </a:lvl2pPr>
            <a:lvl3pPr marL="1143000" indent="-228600" defTabSz="923925">
              <a:defRPr sz="3200">
                <a:solidFill>
                  <a:srgbClr val="000054"/>
                </a:solidFill>
                <a:latin typeface="Arial" pitchFamily="34" charset="0"/>
              </a:defRPr>
            </a:lvl3pPr>
            <a:lvl4pPr marL="1600200" indent="-228600" defTabSz="923925">
              <a:defRPr sz="3200">
                <a:solidFill>
                  <a:srgbClr val="000054"/>
                </a:solidFill>
                <a:latin typeface="Arial" pitchFamily="34" charset="0"/>
              </a:defRPr>
            </a:lvl4pPr>
            <a:lvl5pPr marL="2057400" indent="-228600" defTabSz="923925">
              <a:defRPr sz="3200">
                <a:solidFill>
                  <a:srgbClr val="000054"/>
                </a:solidFill>
                <a:latin typeface="Arial" pitchFamily="34" charset="0"/>
              </a:defRPr>
            </a:lvl5pPr>
            <a:lvl6pPr marL="2514600" indent="-228600" defTabSz="923925" eaLnBrk="0" fontAlgn="base" hangingPunct="0">
              <a:spcBef>
                <a:spcPct val="0"/>
              </a:spcBef>
              <a:spcAft>
                <a:spcPct val="0"/>
              </a:spcAft>
              <a:defRPr sz="3200">
                <a:solidFill>
                  <a:srgbClr val="000054"/>
                </a:solidFill>
                <a:latin typeface="Arial" pitchFamily="34" charset="0"/>
              </a:defRPr>
            </a:lvl6pPr>
            <a:lvl7pPr marL="2971800" indent="-228600" defTabSz="923925" eaLnBrk="0" fontAlgn="base" hangingPunct="0">
              <a:spcBef>
                <a:spcPct val="0"/>
              </a:spcBef>
              <a:spcAft>
                <a:spcPct val="0"/>
              </a:spcAft>
              <a:defRPr sz="3200">
                <a:solidFill>
                  <a:srgbClr val="000054"/>
                </a:solidFill>
                <a:latin typeface="Arial" pitchFamily="34" charset="0"/>
              </a:defRPr>
            </a:lvl7pPr>
            <a:lvl8pPr marL="3429000" indent="-228600" defTabSz="923925" eaLnBrk="0" fontAlgn="base" hangingPunct="0">
              <a:spcBef>
                <a:spcPct val="0"/>
              </a:spcBef>
              <a:spcAft>
                <a:spcPct val="0"/>
              </a:spcAft>
              <a:defRPr sz="3200">
                <a:solidFill>
                  <a:srgbClr val="000054"/>
                </a:solidFill>
                <a:latin typeface="Arial" pitchFamily="34" charset="0"/>
              </a:defRPr>
            </a:lvl8pPr>
            <a:lvl9pPr marL="3886200" indent="-228600" defTabSz="923925" eaLnBrk="0" fontAlgn="base" hangingPunct="0">
              <a:spcBef>
                <a:spcPct val="0"/>
              </a:spcBef>
              <a:spcAft>
                <a:spcPct val="0"/>
              </a:spcAft>
              <a:defRPr sz="3200">
                <a:solidFill>
                  <a:srgbClr val="000054"/>
                </a:solidFill>
                <a:latin typeface="Arial" pitchFamily="34" charset="0"/>
              </a:defRPr>
            </a:lvl9pPr>
          </a:lstStyle>
          <a:p>
            <a:fld id="{2767275A-5D30-41D3-95CB-C9EA71301512}" type="slidenum">
              <a:rPr lang="en-US" altLang="en-US" sz="1200" smtClean="0"/>
              <a:pPr/>
              <a:t>9</a:t>
            </a:fld>
            <a:endParaRPr lang="en-US" altLang="en-US" sz="120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r>
              <a:rPr lang="en-US" smtClean="0">
                <a:latin typeface="Arial" pitchFamily="34" charset="0"/>
              </a:rPr>
              <a:t>Section III of the RFA contains information about Eligibility and Priorities.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9144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300">
                <a:solidFill>
                  <a:schemeClr val="tx1"/>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p>
              <a:endParaRPr lang="en-US"/>
            </a:p>
          </p:txBody>
        </p:sp>
        <p:pic>
          <p:nvPicPr>
            <p:cNvPr id="7" name="Picture 16" descr="Color-ppt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 y="288"/>
              <a:ext cx="864" cy="8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63500" dir="3187806" algn="ctr" rotWithShape="0">
                      <a:srgbClr val="A4A4A4">
                        <a:alpha val="50000"/>
                      </a:srgbClr>
                    </a:outerShdw>
                  </a:effectLst>
                </a14:hiddenEffects>
              </a:ext>
            </a:extLst>
          </p:spPr>
        </p:pic>
      </p:grpSp>
      <p:sp>
        <p:nvSpPr>
          <p:cNvPr id="8" name="Rectangle 17"/>
          <p:cNvSpPr>
            <a:spLocks noChangeArrowheads="1"/>
          </p:cNvSpPr>
          <p:nvPr userDrawn="1"/>
        </p:nvSpPr>
        <p:spPr bwMode="auto">
          <a:xfrm>
            <a:off x="1905000" y="6096000"/>
            <a:ext cx="7162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spcBef>
                <a:spcPts val="800"/>
              </a:spcBef>
            </a:pPr>
            <a:r>
              <a:rPr lang="en-US" altLang="en-US" sz="1100" b="1">
                <a:solidFill>
                  <a:srgbClr val="070C51"/>
                </a:solidFill>
              </a:rPr>
              <a:t>CALIFORNIA DEPARTMENT OF EDUCATION</a:t>
            </a:r>
            <a:br>
              <a:rPr lang="en-US" altLang="en-US" sz="1100" b="1">
                <a:solidFill>
                  <a:srgbClr val="070C51"/>
                </a:solidFill>
              </a:rPr>
            </a:br>
            <a:r>
              <a:rPr lang="en-US" altLang="en-US" sz="1100">
                <a:solidFill>
                  <a:srgbClr val="070C51"/>
                </a:solidFill>
              </a:rPr>
              <a:t>Tom Torlakson, State Superintendent of Public Instruction</a:t>
            </a:r>
            <a:endParaRPr lang="en-US" altLang="en-US" sz="1200" b="1">
              <a:solidFill>
                <a:schemeClr val="tx2"/>
              </a:solidFill>
            </a:endParaRPr>
          </a:p>
        </p:txBody>
      </p:sp>
      <p:sp>
        <p:nvSpPr>
          <p:cNvPr id="25607" name="Rectangle 7"/>
          <p:cNvSpPr>
            <a:spLocks noGrp="1" noChangeArrowheads="1"/>
          </p:cNvSpPr>
          <p:nvPr>
            <p:ph type="ctrTitle"/>
          </p:nvPr>
        </p:nvSpPr>
        <p:spPr>
          <a:xfrm>
            <a:off x="1981200" y="2760663"/>
            <a:ext cx="6781800" cy="2420937"/>
          </a:xfrm>
        </p:spPr>
        <p:txBody>
          <a:bodyPr/>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2269919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327CF2-6B9D-47B8-A9F2-5C7EBFDC93D5}" type="slidenum">
              <a:rPr lang="en-US" altLang="en-US"/>
              <a:pPr>
                <a:defRPr/>
              </a:pPr>
              <a:t>‹#›</a:t>
            </a:fld>
            <a:endParaRPr lang="en-US" altLang="en-US"/>
          </a:p>
        </p:txBody>
      </p:sp>
    </p:spTree>
    <p:extLst>
      <p:ext uri="{BB962C8B-B14F-4D97-AF65-F5344CB8AC3E}">
        <p14:creationId xmlns:p14="http://schemas.microsoft.com/office/powerpoint/2010/main" val="197541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609600"/>
            <a:ext cx="17145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609600"/>
            <a:ext cx="49911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FA33B21-21E5-4E5C-972E-1302A8E06955}" type="slidenum">
              <a:rPr lang="en-US" altLang="en-US"/>
              <a:pPr>
                <a:defRPr/>
              </a:pPr>
              <a:t>‹#›</a:t>
            </a:fld>
            <a:endParaRPr lang="en-US" altLang="en-US"/>
          </a:p>
        </p:txBody>
      </p:sp>
    </p:spTree>
    <p:extLst>
      <p:ext uri="{BB962C8B-B14F-4D97-AF65-F5344CB8AC3E}">
        <p14:creationId xmlns:p14="http://schemas.microsoft.com/office/powerpoint/2010/main" val="2013117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905000" y="609600"/>
            <a:ext cx="6858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05000" y="1981200"/>
            <a:ext cx="6858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05000" y="4114800"/>
            <a:ext cx="6858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29E4188-3EBD-45EE-9813-045B212E00CB}" type="slidenum">
              <a:rPr lang="en-US" altLang="en-US"/>
              <a:pPr>
                <a:defRPr/>
              </a:pPr>
              <a:t>‹#›</a:t>
            </a:fld>
            <a:endParaRPr lang="en-US" altLang="en-US"/>
          </a:p>
        </p:txBody>
      </p:sp>
    </p:spTree>
    <p:extLst>
      <p:ext uri="{BB962C8B-B14F-4D97-AF65-F5344CB8AC3E}">
        <p14:creationId xmlns:p14="http://schemas.microsoft.com/office/powerpoint/2010/main" val="255395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8A44FB1-0EDC-415D-9948-980934A124C4}" type="slidenum">
              <a:rPr lang="en-US" altLang="en-US"/>
              <a:pPr>
                <a:defRPr/>
              </a:pPr>
              <a:t>‹#›</a:t>
            </a:fld>
            <a:endParaRPr lang="en-US" altLang="en-US"/>
          </a:p>
        </p:txBody>
      </p:sp>
    </p:spTree>
    <p:extLst>
      <p:ext uri="{BB962C8B-B14F-4D97-AF65-F5344CB8AC3E}">
        <p14:creationId xmlns:p14="http://schemas.microsoft.com/office/powerpoint/2010/main" val="80613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68A051A-4333-47F6-AAC4-9A4B0B0B9CF8}" type="slidenum">
              <a:rPr lang="en-US" altLang="en-US"/>
              <a:pPr>
                <a:defRPr/>
              </a:pPr>
              <a:t>‹#›</a:t>
            </a:fld>
            <a:endParaRPr lang="en-US" altLang="en-US"/>
          </a:p>
        </p:txBody>
      </p:sp>
    </p:spTree>
    <p:extLst>
      <p:ext uri="{BB962C8B-B14F-4D97-AF65-F5344CB8AC3E}">
        <p14:creationId xmlns:p14="http://schemas.microsoft.com/office/powerpoint/2010/main" val="8495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5000" y="1981200"/>
            <a:ext cx="3352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10200" y="1981200"/>
            <a:ext cx="3352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B0D1060-1F92-4B9E-A14A-8AA1EF8D03A3}" type="slidenum">
              <a:rPr lang="en-US" altLang="en-US"/>
              <a:pPr>
                <a:defRPr/>
              </a:pPr>
              <a:t>‹#›</a:t>
            </a:fld>
            <a:endParaRPr lang="en-US" altLang="en-US"/>
          </a:p>
        </p:txBody>
      </p:sp>
    </p:spTree>
    <p:extLst>
      <p:ext uri="{BB962C8B-B14F-4D97-AF65-F5344CB8AC3E}">
        <p14:creationId xmlns:p14="http://schemas.microsoft.com/office/powerpoint/2010/main" val="2150366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059C019-A0BB-4F27-B23A-1253BDE027CC}" type="slidenum">
              <a:rPr lang="en-US" altLang="en-US"/>
              <a:pPr>
                <a:defRPr/>
              </a:pPr>
              <a:t>‹#›</a:t>
            </a:fld>
            <a:endParaRPr lang="en-US" altLang="en-US"/>
          </a:p>
        </p:txBody>
      </p:sp>
    </p:spTree>
    <p:extLst>
      <p:ext uri="{BB962C8B-B14F-4D97-AF65-F5344CB8AC3E}">
        <p14:creationId xmlns:p14="http://schemas.microsoft.com/office/powerpoint/2010/main" val="739499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114B96C-0E0C-4CE6-80F2-9C993A878DCC}" type="slidenum">
              <a:rPr lang="en-US" altLang="en-US"/>
              <a:pPr>
                <a:defRPr/>
              </a:pPr>
              <a:t>‹#›</a:t>
            </a:fld>
            <a:endParaRPr lang="en-US" altLang="en-US"/>
          </a:p>
        </p:txBody>
      </p:sp>
    </p:spTree>
    <p:extLst>
      <p:ext uri="{BB962C8B-B14F-4D97-AF65-F5344CB8AC3E}">
        <p14:creationId xmlns:p14="http://schemas.microsoft.com/office/powerpoint/2010/main" val="226059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1860408-0C17-41D2-AEE9-D99EB7F4D413}" type="slidenum">
              <a:rPr lang="en-US" altLang="en-US"/>
              <a:pPr>
                <a:defRPr/>
              </a:pPr>
              <a:t>‹#›</a:t>
            </a:fld>
            <a:endParaRPr lang="en-US" altLang="en-US"/>
          </a:p>
        </p:txBody>
      </p:sp>
    </p:spTree>
    <p:extLst>
      <p:ext uri="{BB962C8B-B14F-4D97-AF65-F5344CB8AC3E}">
        <p14:creationId xmlns:p14="http://schemas.microsoft.com/office/powerpoint/2010/main" val="3029415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8362FA5-51CF-41B9-995D-6D27C5367261}" type="slidenum">
              <a:rPr lang="en-US" altLang="en-US"/>
              <a:pPr>
                <a:defRPr/>
              </a:pPr>
              <a:t>‹#›</a:t>
            </a:fld>
            <a:endParaRPr lang="en-US" altLang="en-US"/>
          </a:p>
        </p:txBody>
      </p:sp>
    </p:spTree>
    <p:extLst>
      <p:ext uri="{BB962C8B-B14F-4D97-AF65-F5344CB8AC3E}">
        <p14:creationId xmlns:p14="http://schemas.microsoft.com/office/powerpoint/2010/main" val="4023884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70B4C61-6343-44B4-B9F1-733CD97D7F07}" type="slidenum">
              <a:rPr lang="en-US" altLang="en-US"/>
              <a:pPr>
                <a:defRPr/>
              </a:pPr>
              <a:t>‹#›</a:t>
            </a:fld>
            <a:endParaRPr lang="en-US" altLang="en-US"/>
          </a:p>
        </p:txBody>
      </p:sp>
    </p:spTree>
    <p:extLst>
      <p:ext uri="{BB962C8B-B14F-4D97-AF65-F5344CB8AC3E}">
        <p14:creationId xmlns:p14="http://schemas.microsoft.com/office/powerpoint/2010/main" val="1314837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9144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300"/>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p>
              <a:endParaRPr lang="en-US"/>
            </a:p>
          </p:txBody>
        </p:sp>
        <p:pic>
          <p:nvPicPr>
            <p:cNvPr id="1035" name="Picture 10" descr="Color-ppt3"/>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 y="288"/>
              <a:ext cx="86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11"/>
          <p:cNvSpPr>
            <a:spLocks noChangeArrowheads="1"/>
          </p:cNvSpPr>
          <p:nvPr userDrawn="1"/>
        </p:nvSpPr>
        <p:spPr bwMode="auto">
          <a:xfrm>
            <a:off x="76200" y="1752600"/>
            <a:ext cx="1524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n-US" sz="1000" b="1">
                <a:solidFill>
                  <a:srgbClr val="070C51"/>
                </a:solidFill>
              </a:rPr>
              <a:t>TOM TORLAKSON</a:t>
            </a:r>
            <a:br>
              <a:rPr lang="en-US" altLang="en-US" sz="1000" b="1">
                <a:solidFill>
                  <a:srgbClr val="070C51"/>
                </a:solidFill>
              </a:rPr>
            </a:br>
            <a:r>
              <a:rPr lang="en-US" altLang="en-US" sz="800">
                <a:solidFill>
                  <a:srgbClr val="070C51"/>
                </a:solidFill>
              </a:rPr>
              <a:t>State Superintendent </a:t>
            </a:r>
            <a:br>
              <a:rPr lang="en-US" altLang="en-US" sz="800">
                <a:solidFill>
                  <a:srgbClr val="070C51"/>
                </a:solidFill>
              </a:rPr>
            </a:br>
            <a:r>
              <a:rPr lang="en-US" altLang="en-US" sz="800">
                <a:solidFill>
                  <a:srgbClr val="070C51"/>
                </a:solidFill>
              </a:rPr>
              <a:t>of Public Instruction</a:t>
            </a:r>
            <a:endParaRPr lang="en-US" altLang="en-US" sz="4400">
              <a:solidFill>
                <a:schemeClr val="tx2"/>
              </a:solidFill>
              <a:latin typeface="Times" pitchFamily="18" charset="0"/>
            </a:endParaRPr>
          </a:p>
        </p:txBody>
      </p:sp>
      <p:sp>
        <p:nvSpPr>
          <p:cNvPr id="1028" name="Rectangle 2"/>
          <p:cNvSpPr>
            <a:spLocks noGrp="1" noChangeArrowheads="1"/>
          </p:cNvSpPr>
          <p:nvPr>
            <p:ph type="title"/>
          </p:nvPr>
        </p:nvSpPr>
        <p:spPr bwMode="auto">
          <a:xfrm>
            <a:off x="1905000" y="609600"/>
            <a:ext cx="6858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1905000" y="1981200"/>
            <a:ext cx="6858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1905000" y="625475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US" altLang="en-US"/>
          </a:p>
        </p:txBody>
      </p:sp>
      <p:sp>
        <p:nvSpPr>
          <p:cNvPr id="3" name="Rectangle 5"/>
          <p:cNvSpPr>
            <a:spLocks noGrp="1" noChangeArrowheads="1"/>
          </p:cNvSpPr>
          <p:nvPr>
            <p:ph type="ftr" sz="quarter" idx="3"/>
          </p:nvPr>
        </p:nvSpPr>
        <p:spPr bwMode="auto">
          <a:xfrm>
            <a:off x="3806825" y="6254750"/>
            <a:ext cx="3051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7091363"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charset="0"/>
              </a:defRPr>
            </a:lvl1pPr>
          </a:lstStyle>
          <a:p>
            <a:pPr>
              <a:defRPr/>
            </a:pPr>
            <a:fld id="{7FE51936-5CE3-4E99-B9BC-97AF62A4A48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20"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676400" y="-304800"/>
            <a:ext cx="7086600" cy="6477000"/>
          </a:xfrm>
        </p:spPr>
        <p:txBody>
          <a:bodyPr/>
          <a:lstStyle/>
          <a:p>
            <a:r>
              <a:rPr lang="en-US" sz="3200" dirty="0" smtClean="0">
                <a:solidFill>
                  <a:schemeClr val="accent2"/>
                </a:solidFill>
              </a:rPr>
              <a:t/>
            </a:r>
            <a:br>
              <a:rPr lang="en-US" sz="3200" dirty="0" smtClean="0">
                <a:solidFill>
                  <a:schemeClr val="accent2"/>
                </a:solidFill>
              </a:rPr>
            </a:br>
            <a:r>
              <a:rPr lang="en-US" sz="3200" dirty="0" smtClean="0">
                <a:solidFill>
                  <a:schemeClr val="accent2"/>
                </a:solidFill>
              </a:rPr>
              <a:t>Request for Application (RFA)</a:t>
            </a:r>
            <a:br>
              <a:rPr lang="en-US" sz="3200" dirty="0" smtClean="0">
                <a:solidFill>
                  <a:schemeClr val="accent2"/>
                </a:solidFill>
              </a:rPr>
            </a:br>
            <a:r>
              <a:rPr lang="en-US" sz="3200" dirty="0" smtClean="0">
                <a:solidFill>
                  <a:schemeClr val="accent2"/>
                </a:solidFill>
              </a:rPr>
              <a:t>21</a:t>
            </a:r>
            <a:r>
              <a:rPr lang="en-US" sz="3200" baseline="30000" dirty="0" smtClean="0">
                <a:solidFill>
                  <a:schemeClr val="accent2"/>
                </a:solidFill>
              </a:rPr>
              <a:t>st</a:t>
            </a:r>
            <a:r>
              <a:rPr lang="en-US" sz="3200" dirty="0" smtClean="0">
                <a:solidFill>
                  <a:schemeClr val="accent2"/>
                </a:solidFill>
              </a:rPr>
              <a:t> Century Community</a:t>
            </a:r>
            <a:br>
              <a:rPr lang="en-US" sz="3200" dirty="0" smtClean="0">
                <a:solidFill>
                  <a:schemeClr val="accent2"/>
                </a:solidFill>
              </a:rPr>
            </a:br>
            <a:r>
              <a:rPr lang="en-US" sz="3200" dirty="0" smtClean="0">
                <a:solidFill>
                  <a:schemeClr val="accent2"/>
                </a:solidFill>
              </a:rPr>
              <a:t>Learning Centers (CCLC) Elementary/Middle School Program</a:t>
            </a:r>
            <a:br>
              <a:rPr lang="en-US" sz="3200" dirty="0" smtClean="0">
                <a:solidFill>
                  <a:schemeClr val="accent2"/>
                </a:solidFill>
              </a:rPr>
            </a:br>
            <a:r>
              <a:rPr lang="en-US" sz="3200" dirty="0" smtClean="0">
                <a:solidFill>
                  <a:schemeClr val="accent2"/>
                </a:solidFill>
              </a:rPr>
              <a:t/>
            </a:r>
            <a:br>
              <a:rPr lang="en-US" sz="3200" dirty="0" smtClean="0">
                <a:solidFill>
                  <a:schemeClr val="accent2"/>
                </a:solidFill>
              </a:rPr>
            </a:br>
            <a:r>
              <a:rPr lang="en-US" sz="3200" dirty="0" smtClean="0">
                <a:solidFill>
                  <a:schemeClr val="accent2"/>
                </a:solidFill>
              </a:rPr>
              <a:t>&amp;</a:t>
            </a:r>
            <a:br>
              <a:rPr lang="en-US" sz="3200" dirty="0" smtClean="0">
                <a:solidFill>
                  <a:schemeClr val="accent2"/>
                </a:solidFill>
              </a:rPr>
            </a:br>
            <a:r>
              <a:rPr lang="en-US" sz="3200" dirty="0" smtClean="0">
                <a:solidFill>
                  <a:schemeClr val="accent2"/>
                </a:solidFill>
              </a:rPr>
              <a:t>After School Safety and Enrichment </a:t>
            </a:r>
            <a:br>
              <a:rPr lang="en-US" sz="3200" dirty="0" smtClean="0">
                <a:solidFill>
                  <a:schemeClr val="accent2"/>
                </a:solidFill>
              </a:rPr>
            </a:br>
            <a:r>
              <a:rPr lang="en-US" sz="3200" dirty="0" smtClean="0">
                <a:solidFill>
                  <a:schemeClr val="accent2"/>
                </a:solidFill>
              </a:rPr>
              <a:t>for Teens (ASSETs) High School Program</a:t>
            </a:r>
            <a:r>
              <a:rPr lang="en-US" sz="3200" dirty="0" smtClean="0"/>
              <a:t/>
            </a:r>
            <a:br>
              <a:rPr lang="en-US" sz="3200" dirty="0" smtClean="0"/>
            </a:br>
            <a:r>
              <a:rPr lang="en-US" sz="3200" b="1" dirty="0" smtClean="0">
                <a:solidFill>
                  <a:srgbClr val="000066"/>
                </a:solidFill>
              </a:rPr>
              <a:t/>
            </a:r>
            <a:br>
              <a:rPr lang="en-US" sz="3200" b="1" dirty="0" smtClean="0">
                <a:solidFill>
                  <a:srgbClr val="000066"/>
                </a:solidFill>
              </a:rPr>
            </a:br>
            <a:r>
              <a:rPr lang="en-US" sz="3200" dirty="0" smtClean="0">
                <a:solidFill>
                  <a:schemeClr val="accent2"/>
                </a:solidFill>
              </a:rPr>
              <a:t>2013/14 – Cohort 8</a:t>
            </a:r>
            <a:br>
              <a:rPr lang="en-US" sz="3200" dirty="0" smtClean="0">
                <a:solidFill>
                  <a:schemeClr val="accent2"/>
                </a:solidFill>
              </a:rPr>
            </a:br>
            <a:endParaRPr lang="en-US" sz="3200" dirty="0" smtClean="0">
              <a:solidFill>
                <a:schemeClr val="accent2"/>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42A0C8A8-BC8A-49B9-887D-135E25079ABB}" type="slidenum">
              <a:rPr lang="en-US" altLang="en-US" sz="1400" smtClean="0">
                <a:solidFill>
                  <a:srgbClr val="000066"/>
                </a:solidFill>
              </a:rPr>
              <a:pPr/>
              <a:t>10</a:t>
            </a:fld>
            <a:endParaRPr lang="en-US" altLang="en-US" sz="1400" smtClean="0">
              <a:solidFill>
                <a:srgbClr val="000066"/>
              </a:solidFill>
            </a:endParaRPr>
          </a:p>
        </p:txBody>
      </p:sp>
      <p:sp>
        <p:nvSpPr>
          <p:cNvPr id="12291" name="Rectangle 2"/>
          <p:cNvSpPr>
            <a:spLocks noGrp="1" noChangeArrowheads="1"/>
          </p:cNvSpPr>
          <p:nvPr>
            <p:ph type="title"/>
          </p:nvPr>
        </p:nvSpPr>
        <p:spPr>
          <a:xfrm>
            <a:off x="2286000" y="533400"/>
            <a:ext cx="6172200" cy="838200"/>
          </a:xfrm>
        </p:spPr>
        <p:txBody>
          <a:bodyPr/>
          <a:lstStyle/>
          <a:p>
            <a:r>
              <a:rPr lang="en-US" sz="3200" b="1" smtClean="0">
                <a:solidFill>
                  <a:schemeClr val="accent2"/>
                </a:solidFill>
              </a:rPr>
              <a:t>Eligibility and Priorities</a:t>
            </a:r>
            <a:endParaRPr lang="en-US" sz="3200" b="1" i="1" smtClean="0">
              <a:solidFill>
                <a:schemeClr val="accent2"/>
              </a:solidFill>
            </a:endParaRPr>
          </a:p>
        </p:txBody>
      </p:sp>
      <p:sp>
        <p:nvSpPr>
          <p:cNvPr id="12292" name="Rectangle 3"/>
          <p:cNvSpPr>
            <a:spLocks noGrp="1" noChangeArrowheads="1"/>
          </p:cNvSpPr>
          <p:nvPr>
            <p:ph type="body" idx="1"/>
          </p:nvPr>
        </p:nvSpPr>
        <p:spPr>
          <a:xfrm>
            <a:off x="1905000" y="1524000"/>
            <a:ext cx="6781800" cy="5029200"/>
          </a:xfrm>
        </p:spPr>
        <p:txBody>
          <a:bodyPr/>
          <a:lstStyle/>
          <a:p>
            <a:pPr marL="457200" indent="-457200">
              <a:lnSpc>
                <a:spcPct val="150000"/>
              </a:lnSpc>
              <a:buFontTx/>
              <a:buAutoNum type="alphaUcPeriod"/>
            </a:pPr>
            <a:r>
              <a:rPr lang="en-US" sz="2400" dirty="0" smtClean="0">
                <a:solidFill>
                  <a:schemeClr val="accent2"/>
                </a:solidFill>
              </a:rPr>
              <a:t>Funding Eligibility</a:t>
            </a:r>
          </a:p>
          <a:p>
            <a:pPr marL="457200" indent="-457200">
              <a:lnSpc>
                <a:spcPct val="150000"/>
              </a:lnSpc>
              <a:buFontTx/>
              <a:buAutoNum type="alphaUcPeriod"/>
            </a:pPr>
            <a:r>
              <a:rPr lang="en-US" sz="2400" dirty="0" smtClean="0">
                <a:solidFill>
                  <a:schemeClr val="accent2"/>
                </a:solidFill>
              </a:rPr>
              <a:t>Who May Apply</a:t>
            </a:r>
          </a:p>
          <a:p>
            <a:pPr marL="457200" indent="-457200">
              <a:lnSpc>
                <a:spcPct val="150000"/>
              </a:lnSpc>
              <a:buFontTx/>
              <a:buAutoNum type="alphaUcPeriod"/>
            </a:pPr>
            <a:r>
              <a:rPr lang="en-US" sz="2400" dirty="0" smtClean="0">
                <a:solidFill>
                  <a:schemeClr val="accent2"/>
                </a:solidFill>
              </a:rPr>
              <a:t>Priority for Funding</a:t>
            </a:r>
          </a:p>
          <a:p>
            <a:pPr marL="457200" indent="-457200">
              <a:lnSpc>
                <a:spcPct val="150000"/>
              </a:lnSpc>
              <a:buFontTx/>
              <a:buAutoNum type="alphaUcPeriod"/>
            </a:pPr>
            <a:r>
              <a:rPr lang="en-US" sz="2400" dirty="0" smtClean="0">
                <a:solidFill>
                  <a:schemeClr val="accent2"/>
                </a:solidFill>
              </a:rPr>
              <a:t>Public Notice</a:t>
            </a:r>
          </a:p>
          <a:p>
            <a:pPr marL="457200" indent="-457200">
              <a:lnSpc>
                <a:spcPct val="150000"/>
              </a:lnSpc>
              <a:buFontTx/>
              <a:buAutoNum type="alphaUcPeriod"/>
            </a:pPr>
            <a:r>
              <a:rPr lang="en-US" sz="2400" dirty="0" smtClean="0">
                <a:solidFill>
                  <a:schemeClr val="accent2"/>
                </a:solidFill>
              </a:rPr>
              <a:t>Funding</a:t>
            </a:r>
          </a:p>
          <a:p>
            <a:pPr marL="457200" indent="-457200">
              <a:lnSpc>
                <a:spcPct val="150000"/>
              </a:lnSpc>
              <a:buFontTx/>
              <a:buAutoNum type="alphaUcPeriod"/>
            </a:pPr>
            <a:r>
              <a:rPr lang="en-US" sz="2400" dirty="0" smtClean="0">
                <a:solidFill>
                  <a:schemeClr val="accent2"/>
                </a:solidFill>
              </a:rPr>
              <a:t>Minimum/Maximum Grant Awards</a:t>
            </a:r>
          </a:p>
          <a:p>
            <a:pPr marL="457200" indent="-457200">
              <a:lnSpc>
                <a:spcPct val="150000"/>
              </a:lnSpc>
              <a:buFontTx/>
              <a:buAutoNum type="alphaUcPeriod"/>
            </a:pPr>
            <a:r>
              <a:rPr lang="en-US" sz="2400" dirty="0" smtClean="0">
                <a:solidFill>
                  <a:schemeClr val="accent2"/>
                </a:solidFill>
              </a:rPr>
              <a:t>Optional Grants</a:t>
            </a:r>
          </a:p>
          <a:p>
            <a:pPr marL="457200" lvl="1" indent="0">
              <a:buFontTx/>
              <a:buNone/>
            </a:pPr>
            <a:endParaRPr lang="en-US" sz="2400" dirty="0" smtClean="0">
              <a:solidFill>
                <a:schemeClr val="accent2"/>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1491517E-344D-4148-83D1-909308CCE5F8}" type="slidenum">
              <a:rPr lang="en-US" altLang="en-US" sz="1400" smtClean="0">
                <a:solidFill>
                  <a:srgbClr val="000066"/>
                </a:solidFill>
              </a:rPr>
              <a:pPr/>
              <a:t>11</a:t>
            </a:fld>
            <a:endParaRPr lang="en-US" altLang="en-US" sz="1400" smtClean="0">
              <a:solidFill>
                <a:srgbClr val="000066"/>
              </a:solidFill>
            </a:endParaRPr>
          </a:p>
        </p:txBody>
      </p:sp>
      <p:sp>
        <p:nvSpPr>
          <p:cNvPr id="13315" name="Rectangle 2"/>
          <p:cNvSpPr>
            <a:spLocks noGrp="1" noChangeArrowheads="1"/>
          </p:cNvSpPr>
          <p:nvPr>
            <p:ph type="title"/>
          </p:nvPr>
        </p:nvSpPr>
        <p:spPr>
          <a:xfrm>
            <a:off x="2286000" y="533400"/>
            <a:ext cx="6172200" cy="838200"/>
          </a:xfrm>
        </p:spPr>
        <p:txBody>
          <a:bodyPr/>
          <a:lstStyle/>
          <a:p>
            <a:r>
              <a:rPr lang="en-US" sz="3200" b="1" smtClean="0">
                <a:solidFill>
                  <a:schemeClr val="accent2"/>
                </a:solidFill>
              </a:rPr>
              <a:t>A. Funding Eligibility</a:t>
            </a:r>
            <a:endParaRPr lang="en-US" sz="3200" b="1" i="1" smtClean="0">
              <a:solidFill>
                <a:schemeClr val="accent2"/>
              </a:solidFill>
            </a:endParaRPr>
          </a:p>
        </p:txBody>
      </p:sp>
      <p:sp>
        <p:nvSpPr>
          <p:cNvPr id="9220" name="Rectangle 3"/>
          <p:cNvSpPr>
            <a:spLocks noGrp="1" noChangeArrowheads="1"/>
          </p:cNvSpPr>
          <p:nvPr>
            <p:ph type="body" idx="1"/>
          </p:nvPr>
        </p:nvSpPr>
        <p:spPr>
          <a:xfrm>
            <a:off x="1905000" y="1524000"/>
            <a:ext cx="6781800" cy="5029200"/>
          </a:xfrm>
        </p:spPr>
        <p:txBody>
          <a:bodyPr/>
          <a:lstStyle/>
          <a:p>
            <a:pPr>
              <a:defRPr/>
            </a:pPr>
            <a:r>
              <a:rPr lang="en-US" sz="2400" dirty="0" smtClean="0">
                <a:solidFill>
                  <a:schemeClr val="accent2"/>
                </a:solidFill>
              </a:rPr>
              <a:t>Public schools that operate Title I </a:t>
            </a:r>
            <a:r>
              <a:rPr lang="en-US" sz="2400" dirty="0" err="1" smtClean="0">
                <a:solidFill>
                  <a:schemeClr val="accent2"/>
                </a:solidFill>
              </a:rPr>
              <a:t>Schoolwide</a:t>
            </a:r>
            <a:r>
              <a:rPr lang="en-US" sz="2400" dirty="0" smtClean="0">
                <a:solidFill>
                  <a:schemeClr val="accent2"/>
                </a:solidFill>
              </a:rPr>
              <a:t> programs or that are eligible to operate Title I </a:t>
            </a:r>
            <a:r>
              <a:rPr lang="en-US" sz="2400" dirty="0" err="1" smtClean="0">
                <a:solidFill>
                  <a:schemeClr val="accent2"/>
                </a:solidFill>
              </a:rPr>
              <a:t>Schoolwide</a:t>
            </a:r>
            <a:r>
              <a:rPr lang="en-US" sz="2400" dirty="0" smtClean="0">
                <a:solidFill>
                  <a:schemeClr val="accent2"/>
                </a:solidFill>
              </a:rPr>
              <a:t> programs. </a:t>
            </a:r>
          </a:p>
          <a:p>
            <a:pPr>
              <a:defRPr/>
            </a:pPr>
            <a:endParaRPr lang="en-US" sz="2400" dirty="0">
              <a:solidFill>
                <a:schemeClr val="accent2"/>
              </a:solidFill>
            </a:endParaRPr>
          </a:p>
          <a:p>
            <a:pPr>
              <a:defRPr/>
            </a:pPr>
            <a:r>
              <a:rPr lang="en-US" sz="2400" dirty="0" smtClean="0">
                <a:solidFill>
                  <a:schemeClr val="accent2"/>
                </a:solidFill>
              </a:rPr>
              <a:t>Private schools that serve a student population in which a minimum of 40 percent of students come from low-income families.</a:t>
            </a:r>
          </a:p>
          <a:p>
            <a:pPr marL="0" indent="0">
              <a:buFontTx/>
              <a:buNone/>
              <a:defRPr/>
            </a:pPr>
            <a:endParaRPr lang="en-US" sz="2400" dirty="0" smtClean="0">
              <a:solidFill>
                <a:schemeClr val="accent2"/>
              </a:solidFill>
            </a:endParaRPr>
          </a:p>
          <a:p>
            <a:pPr>
              <a:defRPr/>
            </a:pPr>
            <a:r>
              <a:rPr lang="en-US" sz="2400" dirty="0" smtClean="0">
                <a:solidFill>
                  <a:schemeClr val="accent2"/>
                </a:solidFill>
              </a:rPr>
              <a:t>Alternate Methods of Demonstrating Low Income Population</a:t>
            </a:r>
          </a:p>
          <a:p>
            <a:pPr marL="457200" lvl="1" indent="0">
              <a:buFontTx/>
              <a:buNone/>
              <a:defRPr/>
            </a:pPr>
            <a:endParaRPr lang="en-US" sz="2400" dirty="0" smtClean="0">
              <a:solidFill>
                <a:schemeClr val="accent2"/>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5EA5C063-25D1-436D-BBD4-EEF9B6CB247D}" type="slidenum">
              <a:rPr lang="en-US" altLang="en-US" sz="1400" smtClean="0">
                <a:solidFill>
                  <a:srgbClr val="000066"/>
                </a:solidFill>
              </a:rPr>
              <a:pPr/>
              <a:t>12</a:t>
            </a:fld>
            <a:endParaRPr lang="en-US" altLang="en-US" sz="1400" smtClean="0">
              <a:solidFill>
                <a:srgbClr val="000066"/>
              </a:solidFill>
            </a:endParaRPr>
          </a:p>
        </p:txBody>
      </p:sp>
      <p:sp>
        <p:nvSpPr>
          <p:cNvPr id="14339" name="Rectangle 2"/>
          <p:cNvSpPr>
            <a:spLocks noGrp="1" noChangeArrowheads="1"/>
          </p:cNvSpPr>
          <p:nvPr>
            <p:ph type="title"/>
          </p:nvPr>
        </p:nvSpPr>
        <p:spPr>
          <a:xfrm>
            <a:off x="1981200" y="457200"/>
            <a:ext cx="6858000" cy="838200"/>
          </a:xfrm>
        </p:spPr>
        <p:txBody>
          <a:bodyPr/>
          <a:lstStyle/>
          <a:p>
            <a:r>
              <a:rPr lang="en-US" sz="3200" b="1" smtClean="0">
                <a:solidFill>
                  <a:schemeClr val="accent2"/>
                </a:solidFill>
              </a:rPr>
              <a:t>A. Funding Eligibility</a:t>
            </a:r>
            <a:r>
              <a:rPr lang="en-US" smtClean="0">
                <a:solidFill>
                  <a:schemeClr val="accent2"/>
                </a:solidFill>
              </a:rPr>
              <a:t> </a:t>
            </a:r>
            <a:r>
              <a:rPr lang="en-US" sz="2000" smtClean="0">
                <a:solidFill>
                  <a:schemeClr val="accent2"/>
                </a:solidFill>
              </a:rPr>
              <a:t>(continued)</a:t>
            </a:r>
          </a:p>
        </p:txBody>
      </p:sp>
      <p:sp>
        <p:nvSpPr>
          <p:cNvPr id="13316" name="Rectangle 3"/>
          <p:cNvSpPr>
            <a:spLocks noGrp="1" noChangeArrowheads="1"/>
          </p:cNvSpPr>
          <p:nvPr>
            <p:ph type="body" idx="1"/>
          </p:nvPr>
        </p:nvSpPr>
        <p:spPr>
          <a:xfrm>
            <a:off x="1752600" y="1676400"/>
            <a:ext cx="7391400" cy="5334000"/>
          </a:xfrm>
        </p:spPr>
        <p:txBody>
          <a:bodyPr/>
          <a:lstStyle/>
          <a:p>
            <a:pPr marL="0" indent="0">
              <a:spcBef>
                <a:spcPct val="0"/>
              </a:spcBef>
              <a:buFontTx/>
              <a:buNone/>
              <a:tabLst>
                <a:tab pos="457200" algn="l"/>
                <a:tab pos="800100" algn="l"/>
                <a:tab pos="1085850" algn="l"/>
              </a:tabLst>
              <a:defRPr/>
            </a:pPr>
            <a:r>
              <a:rPr lang="en-US" b="1" dirty="0" smtClean="0">
                <a:solidFill>
                  <a:schemeClr val="accent2"/>
                </a:solidFill>
                <a:cs typeface="Arial" charset="0"/>
              </a:rPr>
              <a:t>Private Schools</a:t>
            </a:r>
          </a:p>
          <a:p>
            <a:pPr marL="0" indent="0">
              <a:spcBef>
                <a:spcPct val="0"/>
              </a:spcBef>
              <a:buFontTx/>
              <a:buNone/>
              <a:tabLst>
                <a:tab pos="457200" algn="l"/>
                <a:tab pos="800100" algn="l"/>
                <a:tab pos="1085850" algn="l"/>
              </a:tabLst>
              <a:defRPr/>
            </a:pPr>
            <a:endParaRPr lang="en-US" b="1" dirty="0">
              <a:solidFill>
                <a:schemeClr val="accent2"/>
              </a:solidFill>
            </a:endParaRPr>
          </a:p>
          <a:p>
            <a:pPr>
              <a:spcBef>
                <a:spcPct val="0"/>
              </a:spcBef>
              <a:tabLst>
                <a:tab pos="457200" algn="l"/>
                <a:tab pos="800100" algn="l"/>
                <a:tab pos="1085850" algn="l"/>
              </a:tabLst>
              <a:defRPr/>
            </a:pPr>
            <a:r>
              <a:rPr lang="en-US" sz="2400" dirty="0" smtClean="0">
                <a:solidFill>
                  <a:schemeClr val="accent2"/>
                </a:solidFill>
              </a:rPr>
              <a:t>Eligible for funding through the Elementary/Middle and High School grant program. </a:t>
            </a:r>
          </a:p>
          <a:p>
            <a:pPr marL="0" indent="0">
              <a:spcBef>
                <a:spcPct val="0"/>
              </a:spcBef>
              <a:buFontTx/>
              <a:buNone/>
              <a:tabLst>
                <a:tab pos="457200" algn="l"/>
                <a:tab pos="800100" algn="l"/>
                <a:tab pos="1085850" algn="l"/>
              </a:tabLst>
              <a:defRPr/>
            </a:pPr>
            <a:endParaRPr lang="en-US" sz="2400" dirty="0" smtClean="0">
              <a:solidFill>
                <a:schemeClr val="accent2"/>
              </a:solidFill>
            </a:endParaRPr>
          </a:p>
          <a:p>
            <a:pPr marL="0" indent="0">
              <a:spcBef>
                <a:spcPct val="0"/>
              </a:spcBef>
              <a:buFontTx/>
              <a:buNone/>
              <a:tabLst>
                <a:tab pos="457200" algn="l"/>
                <a:tab pos="800100" algn="l"/>
                <a:tab pos="1085850" algn="l"/>
              </a:tabLst>
              <a:defRPr/>
            </a:pPr>
            <a:endParaRPr lang="en-US" sz="2400" dirty="0" smtClean="0">
              <a:solidFill>
                <a:schemeClr val="accent2"/>
              </a:solidFill>
            </a:endParaRPr>
          </a:p>
          <a:p>
            <a:pPr marL="0" indent="0">
              <a:spcBef>
                <a:spcPct val="0"/>
              </a:spcBef>
              <a:buFontTx/>
              <a:buNone/>
              <a:tabLst>
                <a:tab pos="457200" algn="l"/>
                <a:tab pos="800100" algn="l"/>
                <a:tab pos="1085850" algn="l"/>
              </a:tabLst>
              <a:defRPr/>
            </a:pPr>
            <a:endParaRPr lang="en-US" sz="2400" dirty="0" smtClean="0">
              <a:solidFill>
                <a:schemeClr val="accent2"/>
              </a:solidFill>
            </a:endParaRPr>
          </a:p>
          <a:p>
            <a:pPr>
              <a:spcBef>
                <a:spcPct val="0"/>
              </a:spcBef>
              <a:tabLst>
                <a:tab pos="457200" algn="l"/>
                <a:tab pos="800100" algn="l"/>
                <a:tab pos="1085850" algn="l"/>
              </a:tabLst>
              <a:defRPr/>
            </a:pPr>
            <a:r>
              <a:rPr lang="en-US" sz="2400" dirty="0" smtClean="0">
                <a:solidFill>
                  <a:schemeClr val="accent2"/>
                </a:solidFill>
              </a:rPr>
              <a:t>Must serve a high percentage (40 percent or more) of students from low income families.</a:t>
            </a:r>
            <a:r>
              <a:rPr lang="en-US" sz="2400" b="1" dirty="0" smtClean="0">
                <a:solidFill>
                  <a:schemeClr val="accent2"/>
                </a:solidFill>
              </a:rPr>
              <a:t>	</a:t>
            </a:r>
          </a:p>
          <a:p>
            <a:pPr marL="800100" lvl="1" indent="-342900">
              <a:lnSpc>
                <a:spcPct val="80000"/>
              </a:lnSpc>
              <a:buFontTx/>
              <a:buNone/>
              <a:tabLst>
                <a:tab pos="457200" algn="l"/>
                <a:tab pos="800100" algn="l"/>
                <a:tab pos="1085850" algn="l"/>
              </a:tabLst>
              <a:defRPr/>
            </a:pPr>
            <a:endParaRPr lang="en-US" sz="9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016CE93F-4233-4AA3-8DE4-16028D2C4945}" type="slidenum">
              <a:rPr lang="en-US" altLang="en-US" sz="1400" smtClean="0">
                <a:solidFill>
                  <a:srgbClr val="000066"/>
                </a:solidFill>
              </a:rPr>
              <a:pPr/>
              <a:t>13</a:t>
            </a:fld>
            <a:endParaRPr lang="en-US" altLang="en-US" sz="1400" smtClean="0">
              <a:solidFill>
                <a:srgbClr val="000066"/>
              </a:solidFill>
            </a:endParaRPr>
          </a:p>
        </p:txBody>
      </p:sp>
      <p:sp>
        <p:nvSpPr>
          <p:cNvPr id="15363" name="Rectangle 2"/>
          <p:cNvSpPr>
            <a:spLocks noGrp="1" noChangeArrowheads="1"/>
          </p:cNvSpPr>
          <p:nvPr>
            <p:ph type="title"/>
          </p:nvPr>
        </p:nvSpPr>
        <p:spPr>
          <a:xfrm>
            <a:off x="1981200" y="457200"/>
            <a:ext cx="6858000" cy="838200"/>
          </a:xfrm>
        </p:spPr>
        <p:txBody>
          <a:bodyPr/>
          <a:lstStyle/>
          <a:p>
            <a:r>
              <a:rPr lang="en-US" sz="3200" b="1" smtClean="0">
                <a:solidFill>
                  <a:schemeClr val="accent2"/>
                </a:solidFill>
              </a:rPr>
              <a:t>A. Funding Eligibility</a:t>
            </a:r>
            <a:r>
              <a:rPr lang="en-US" smtClean="0">
                <a:solidFill>
                  <a:schemeClr val="accent2"/>
                </a:solidFill>
              </a:rPr>
              <a:t> </a:t>
            </a:r>
            <a:r>
              <a:rPr lang="en-US" sz="2000" smtClean="0">
                <a:solidFill>
                  <a:schemeClr val="accent2"/>
                </a:solidFill>
              </a:rPr>
              <a:t>(continued)</a:t>
            </a:r>
          </a:p>
        </p:txBody>
      </p:sp>
      <p:sp>
        <p:nvSpPr>
          <p:cNvPr id="15364" name="Rectangle 3"/>
          <p:cNvSpPr>
            <a:spLocks noGrp="1" noChangeArrowheads="1"/>
          </p:cNvSpPr>
          <p:nvPr>
            <p:ph type="body" idx="1"/>
          </p:nvPr>
        </p:nvSpPr>
        <p:spPr>
          <a:xfrm>
            <a:off x="1752600" y="1676400"/>
            <a:ext cx="7391400" cy="3657600"/>
          </a:xfrm>
        </p:spPr>
        <p:txBody>
          <a:bodyPr/>
          <a:lstStyle/>
          <a:p>
            <a:pPr marL="0" indent="0">
              <a:spcBef>
                <a:spcPct val="0"/>
              </a:spcBef>
              <a:buFontTx/>
              <a:buNone/>
              <a:tabLst>
                <a:tab pos="457200" algn="l"/>
                <a:tab pos="800100" algn="l"/>
                <a:tab pos="1085850" algn="l"/>
              </a:tabLst>
            </a:pPr>
            <a:r>
              <a:rPr lang="en-US" sz="2400" smtClean="0">
                <a:solidFill>
                  <a:schemeClr val="accent2"/>
                </a:solidFill>
              </a:rPr>
              <a:t>Free and Reduced Priced Meals (FRPM) will be verified through the following website as of March 15, 2013:</a:t>
            </a:r>
          </a:p>
          <a:p>
            <a:pPr marL="0" indent="0">
              <a:spcBef>
                <a:spcPct val="0"/>
              </a:spcBef>
              <a:buFontTx/>
              <a:buNone/>
              <a:tabLst>
                <a:tab pos="457200" algn="l"/>
                <a:tab pos="800100" algn="l"/>
                <a:tab pos="1085850" algn="l"/>
              </a:tabLst>
            </a:pPr>
            <a:endParaRPr lang="en-US" smtClean="0">
              <a:solidFill>
                <a:schemeClr val="accent2"/>
              </a:solidFill>
            </a:endParaRPr>
          </a:p>
          <a:p>
            <a:pPr marL="0" indent="0">
              <a:spcBef>
                <a:spcPct val="0"/>
              </a:spcBef>
              <a:buFontTx/>
              <a:buNone/>
              <a:tabLst>
                <a:tab pos="457200" algn="l"/>
                <a:tab pos="800100" algn="l"/>
                <a:tab pos="1085850" algn="l"/>
              </a:tabLst>
            </a:pPr>
            <a:r>
              <a:rPr lang="en-US" sz="2400" b="1" u="sng" smtClean="0">
                <a:solidFill>
                  <a:schemeClr val="accent2"/>
                </a:solidFill>
              </a:rPr>
              <a:t>http://www.cde.ca.gov/ds/sh/cw/fileafdc.asp</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B65290E6-EABE-453A-8EA1-7567C0F28CA1}" type="slidenum">
              <a:rPr lang="en-US" altLang="en-US" sz="1400" smtClean="0">
                <a:solidFill>
                  <a:srgbClr val="000066"/>
                </a:solidFill>
              </a:rPr>
              <a:pPr/>
              <a:t>14</a:t>
            </a:fld>
            <a:endParaRPr lang="en-US" altLang="en-US" sz="1400" smtClean="0">
              <a:solidFill>
                <a:srgbClr val="000066"/>
              </a:solidFill>
            </a:endParaRPr>
          </a:p>
        </p:txBody>
      </p:sp>
      <p:sp>
        <p:nvSpPr>
          <p:cNvPr id="16387" name="Rectangle 2"/>
          <p:cNvSpPr>
            <a:spLocks noGrp="1" noChangeArrowheads="1"/>
          </p:cNvSpPr>
          <p:nvPr>
            <p:ph type="title"/>
          </p:nvPr>
        </p:nvSpPr>
        <p:spPr>
          <a:xfrm>
            <a:off x="2286000" y="533400"/>
            <a:ext cx="6172200" cy="838200"/>
          </a:xfrm>
        </p:spPr>
        <p:txBody>
          <a:bodyPr/>
          <a:lstStyle/>
          <a:p>
            <a:r>
              <a:rPr lang="en-US" sz="3200" b="1" smtClean="0">
                <a:solidFill>
                  <a:schemeClr val="accent2"/>
                </a:solidFill>
              </a:rPr>
              <a:t>B. Who May Apply?</a:t>
            </a:r>
            <a:endParaRPr lang="en-US" sz="3200" b="1" i="1" smtClean="0">
              <a:solidFill>
                <a:schemeClr val="accent2"/>
              </a:solidFill>
            </a:endParaRPr>
          </a:p>
        </p:txBody>
      </p:sp>
      <p:sp>
        <p:nvSpPr>
          <p:cNvPr id="16388" name="Rectangle 3"/>
          <p:cNvSpPr>
            <a:spLocks noGrp="1" noChangeArrowheads="1"/>
          </p:cNvSpPr>
          <p:nvPr>
            <p:ph type="body" idx="1"/>
          </p:nvPr>
        </p:nvSpPr>
        <p:spPr>
          <a:xfrm>
            <a:off x="1905000" y="1524000"/>
            <a:ext cx="6781800" cy="5029200"/>
          </a:xfrm>
        </p:spPr>
        <p:txBody>
          <a:bodyPr/>
          <a:lstStyle/>
          <a:p>
            <a:r>
              <a:rPr lang="en-US" sz="2400" b="1" dirty="0" smtClean="0">
                <a:solidFill>
                  <a:schemeClr val="accent2"/>
                </a:solidFill>
              </a:rPr>
              <a:t>Local education agencies (LEAs)</a:t>
            </a:r>
          </a:p>
          <a:p>
            <a:r>
              <a:rPr lang="en-US" sz="2400" b="1" dirty="0" smtClean="0">
                <a:solidFill>
                  <a:schemeClr val="accent2"/>
                </a:solidFill>
              </a:rPr>
              <a:t>Direct-Funded Charter Schools </a:t>
            </a:r>
          </a:p>
          <a:p>
            <a:r>
              <a:rPr lang="en-US" sz="2400" b="1" dirty="0" smtClean="0">
                <a:solidFill>
                  <a:schemeClr val="accent2"/>
                </a:solidFill>
              </a:rPr>
              <a:t>Public or private entities </a:t>
            </a:r>
          </a:p>
          <a:p>
            <a:pPr lvl="1"/>
            <a:r>
              <a:rPr lang="en-US" sz="2400" dirty="0" smtClean="0">
                <a:solidFill>
                  <a:schemeClr val="accent2"/>
                </a:solidFill>
              </a:rPr>
              <a:t>Nonprofit agencies</a:t>
            </a:r>
          </a:p>
          <a:p>
            <a:pPr lvl="1"/>
            <a:r>
              <a:rPr lang="en-US" sz="2400" dirty="0" smtClean="0">
                <a:solidFill>
                  <a:schemeClr val="accent2"/>
                </a:solidFill>
              </a:rPr>
              <a:t>City and county government agencies</a:t>
            </a:r>
          </a:p>
          <a:p>
            <a:pPr lvl="1"/>
            <a:r>
              <a:rPr lang="en-US" sz="2400" dirty="0" smtClean="0">
                <a:solidFill>
                  <a:schemeClr val="accent2"/>
                </a:solidFill>
              </a:rPr>
              <a:t>State colleges and universities</a:t>
            </a:r>
          </a:p>
          <a:p>
            <a:pPr lvl="1"/>
            <a:r>
              <a:rPr lang="en-US" sz="2400" dirty="0" smtClean="0">
                <a:solidFill>
                  <a:schemeClr val="accent2"/>
                </a:solidFill>
              </a:rPr>
              <a:t>Community-based organizations</a:t>
            </a:r>
          </a:p>
          <a:p>
            <a:pPr lvl="1"/>
            <a:r>
              <a:rPr lang="en-US" sz="2400" dirty="0" smtClean="0">
                <a:solidFill>
                  <a:schemeClr val="accent2"/>
                </a:solidFill>
              </a:rPr>
              <a:t>Faith-based organizations</a:t>
            </a:r>
          </a:p>
          <a:p>
            <a:pPr lvl="1"/>
            <a:r>
              <a:rPr lang="en-US" sz="2400" dirty="0" smtClean="0">
                <a:solidFill>
                  <a:schemeClr val="accent2"/>
                </a:solidFill>
              </a:rPr>
              <a:t>Private entities, including private schools</a:t>
            </a:r>
          </a:p>
          <a:p>
            <a:pPr lvl="1"/>
            <a:r>
              <a:rPr lang="en-US" sz="2400" dirty="0" smtClean="0">
                <a:solidFill>
                  <a:schemeClr val="accent2"/>
                </a:solidFill>
              </a:rPr>
              <a:t>For profit corporations</a:t>
            </a:r>
          </a:p>
          <a:p>
            <a:r>
              <a:rPr lang="en-US" sz="2400" b="1" dirty="0" smtClean="0">
                <a:solidFill>
                  <a:schemeClr val="accent2"/>
                </a:solidFill>
              </a:rPr>
              <a:t>Consortia of two or more schools, agencies, or organizations.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D28D4216-C100-4875-B864-71BBFDD4219C}" type="slidenum">
              <a:rPr lang="en-US" altLang="en-US" sz="1400" smtClean="0">
                <a:solidFill>
                  <a:srgbClr val="000066"/>
                </a:solidFill>
              </a:rPr>
              <a:pPr/>
              <a:t>15</a:t>
            </a:fld>
            <a:endParaRPr lang="en-US" altLang="en-US" sz="1400" smtClean="0">
              <a:solidFill>
                <a:srgbClr val="000066"/>
              </a:solidFill>
            </a:endParaRPr>
          </a:p>
        </p:txBody>
      </p:sp>
      <p:sp>
        <p:nvSpPr>
          <p:cNvPr id="17411" name="Rectangle 2"/>
          <p:cNvSpPr>
            <a:spLocks noGrp="1" noChangeArrowheads="1"/>
          </p:cNvSpPr>
          <p:nvPr>
            <p:ph type="title"/>
          </p:nvPr>
        </p:nvSpPr>
        <p:spPr>
          <a:xfrm>
            <a:off x="2286000" y="533400"/>
            <a:ext cx="6172200" cy="838200"/>
          </a:xfrm>
        </p:spPr>
        <p:txBody>
          <a:bodyPr/>
          <a:lstStyle/>
          <a:p>
            <a:r>
              <a:rPr lang="en-US" sz="3200" b="1" smtClean="0">
                <a:solidFill>
                  <a:schemeClr val="accent2"/>
                </a:solidFill>
              </a:rPr>
              <a:t>B. Who May Apply? </a:t>
            </a:r>
            <a:r>
              <a:rPr lang="en-US" sz="2000" b="1" smtClean="0">
                <a:solidFill>
                  <a:schemeClr val="accent2"/>
                </a:solidFill>
              </a:rPr>
              <a:t>(Continued)</a:t>
            </a:r>
            <a:endParaRPr lang="en-US" sz="2000" b="1" i="1" smtClean="0">
              <a:solidFill>
                <a:schemeClr val="accent2"/>
              </a:solidFill>
            </a:endParaRPr>
          </a:p>
        </p:txBody>
      </p:sp>
      <p:sp>
        <p:nvSpPr>
          <p:cNvPr id="17412" name="Rectangle 3"/>
          <p:cNvSpPr>
            <a:spLocks noGrp="1" noChangeArrowheads="1"/>
          </p:cNvSpPr>
          <p:nvPr>
            <p:ph type="body" idx="1"/>
          </p:nvPr>
        </p:nvSpPr>
        <p:spPr>
          <a:xfrm>
            <a:off x="1905000" y="1524000"/>
            <a:ext cx="6781800" cy="5029200"/>
          </a:xfrm>
        </p:spPr>
        <p:txBody>
          <a:bodyPr/>
          <a:lstStyle/>
          <a:p>
            <a:pPr marL="0" indent="0">
              <a:buFontTx/>
              <a:buNone/>
            </a:pPr>
            <a:r>
              <a:rPr lang="en-US" sz="2400" b="1" dirty="0" smtClean="0">
                <a:solidFill>
                  <a:schemeClr val="accent2"/>
                </a:solidFill>
              </a:rPr>
              <a:t>Current Grantees:</a:t>
            </a:r>
          </a:p>
          <a:p>
            <a:pPr marL="0" indent="0">
              <a:buFontTx/>
              <a:buNone/>
            </a:pPr>
            <a:r>
              <a:rPr lang="en-US" sz="2400" dirty="0" smtClean="0">
                <a:solidFill>
                  <a:schemeClr val="accent2"/>
                </a:solidFill>
              </a:rPr>
              <a:t>Eligible to compete for funds to expand program services to additional eligible high schools or at existing sites that have not previously been funded up to the legislative maximum. </a:t>
            </a:r>
          </a:p>
          <a:p>
            <a:pPr marL="0" indent="0">
              <a:buFontTx/>
              <a:buNone/>
            </a:pPr>
            <a:endParaRPr lang="en-US" sz="2400" dirty="0" smtClean="0">
              <a:solidFill>
                <a:schemeClr val="accent2"/>
              </a:solidFill>
            </a:endParaRPr>
          </a:p>
          <a:p>
            <a:pPr marL="0" indent="0">
              <a:buFontTx/>
              <a:buNone/>
            </a:pPr>
            <a:r>
              <a:rPr lang="en-US" sz="2400" b="1" dirty="0" smtClean="0">
                <a:solidFill>
                  <a:schemeClr val="accent2"/>
                </a:solidFill>
              </a:rPr>
              <a:t>Expiring Grantees:</a:t>
            </a:r>
          </a:p>
          <a:p>
            <a:pPr marL="0" indent="0">
              <a:buFontTx/>
              <a:buNone/>
            </a:pPr>
            <a:r>
              <a:rPr lang="en-US" sz="2400" dirty="0" smtClean="0">
                <a:solidFill>
                  <a:schemeClr val="accent2"/>
                </a:solidFill>
              </a:rPr>
              <a:t>Grants expiring in FY 2012-2013 may apply for funds to continue those programs; however, grantees are not automatically assured of funding and must compete for funds.</a:t>
            </a:r>
          </a:p>
          <a:p>
            <a:pPr marL="0" indent="0">
              <a:buFontTx/>
              <a:buNone/>
            </a:pPr>
            <a:endParaRPr lang="en-US" sz="2000" b="1" dirty="0" smtClean="0">
              <a:solidFill>
                <a:schemeClr val="accent2"/>
              </a:solidFill>
            </a:endParaRPr>
          </a:p>
          <a:p>
            <a:pPr marL="0" indent="0">
              <a:buFontTx/>
              <a:buNone/>
            </a:pPr>
            <a:endParaRPr lang="en-US" sz="2000" b="1" dirty="0" smtClean="0">
              <a:solidFill>
                <a:schemeClr val="accent2"/>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4F9721F1-0BE9-4E0D-B558-5520A4281AD1}" type="slidenum">
              <a:rPr lang="en-US" altLang="en-US" sz="1400" smtClean="0">
                <a:solidFill>
                  <a:srgbClr val="000066"/>
                </a:solidFill>
              </a:rPr>
              <a:pPr/>
              <a:t>16</a:t>
            </a:fld>
            <a:endParaRPr lang="en-US" altLang="en-US" sz="1400" smtClean="0">
              <a:solidFill>
                <a:srgbClr val="000066"/>
              </a:solidFill>
            </a:endParaRPr>
          </a:p>
        </p:txBody>
      </p:sp>
      <p:sp>
        <p:nvSpPr>
          <p:cNvPr id="19459" name="Rectangle 2"/>
          <p:cNvSpPr>
            <a:spLocks noGrp="1" noChangeArrowheads="1"/>
          </p:cNvSpPr>
          <p:nvPr>
            <p:ph type="title"/>
          </p:nvPr>
        </p:nvSpPr>
        <p:spPr>
          <a:xfrm>
            <a:off x="1828800" y="228600"/>
            <a:ext cx="6934200" cy="1066800"/>
          </a:xfrm>
        </p:spPr>
        <p:txBody>
          <a:bodyPr/>
          <a:lstStyle/>
          <a:p>
            <a:r>
              <a:rPr lang="en-US" sz="3200" b="1" dirty="0" smtClean="0">
                <a:solidFill>
                  <a:schemeClr val="accent2"/>
                </a:solidFill>
              </a:rPr>
              <a:t>C. </a:t>
            </a:r>
            <a:r>
              <a:rPr lang="en-US" sz="3200" b="1" dirty="0">
                <a:solidFill>
                  <a:schemeClr val="accent2"/>
                </a:solidFill>
              </a:rPr>
              <a:t>Elementary/Middle School </a:t>
            </a:r>
            <a:r>
              <a:rPr lang="en-US" sz="3200" b="1" dirty="0" smtClean="0">
                <a:solidFill>
                  <a:schemeClr val="accent2"/>
                </a:solidFill>
              </a:rPr>
              <a:t/>
            </a:r>
            <a:br>
              <a:rPr lang="en-US" sz="3200" b="1" dirty="0" smtClean="0">
                <a:solidFill>
                  <a:schemeClr val="accent2"/>
                </a:solidFill>
              </a:rPr>
            </a:br>
            <a:r>
              <a:rPr lang="en-US" sz="3200" b="1" dirty="0" smtClean="0">
                <a:solidFill>
                  <a:schemeClr val="accent2"/>
                </a:solidFill>
              </a:rPr>
              <a:t>Priority for Funding</a:t>
            </a:r>
          </a:p>
        </p:txBody>
      </p:sp>
      <p:sp>
        <p:nvSpPr>
          <p:cNvPr id="19460" name="Rectangle 3"/>
          <p:cNvSpPr>
            <a:spLocks noGrp="1" noChangeArrowheads="1"/>
          </p:cNvSpPr>
          <p:nvPr>
            <p:ph type="body" idx="1"/>
          </p:nvPr>
        </p:nvSpPr>
        <p:spPr>
          <a:xfrm>
            <a:off x="1828800" y="1600200"/>
            <a:ext cx="7162800" cy="4876800"/>
          </a:xfrm>
        </p:spPr>
        <p:txBody>
          <a:bodyPr/>
          <a:lstStyle/>
          <a:p>
            <a:pPr marL="342900" lvl="1" indent="-342900">
              <a:buFontTx/>
              <a:buChar char="•"/>
              <a:defRPr/>
            </a:pPr>
            <a:r>
              <a:rPr lang="en-US" sz="2400" dirty="0">
                <a:solidFill>
                  <a:schemeClr val="accent2"/>
                </a:solidFill>
              </a:rPr>
              <a:t>Applications that propose to primarily serve students who attend schools that have been identified as Program Improvement (PI) schools</a:t>
            </a:r>
            <a:r>
              <a:rPr lang="en-US" sz="2400" b="1" dirty="0" smtClean="0">
                <a:solidFill>
                  <a:schemeClr val="accent2"/>
                </a:solidFill>
              </a:rPr>
              <a:t>.</a:t>
            </a:r>
          </a:p>
          <a:p>
            <a:pPr marL="0" lvl="1" indent="0">
              <a:buNone/>
              <a:defRPr/>
            </a:pPr>
            <a:r>
              <a:rPr lang="en-US" sz="2400" dirty="0" smtClean="0">
                <a:solidFill>
                  <a:schemeClr val="accent2"/>
                </a:solidFill>
              </a:rPr>
              <a:t> </a:t>
            </a:r>
            <a:endParaRPr lang="en-US" sz="2400" dirty="0">
              <a:solidFill>
                <a:schemeClr val="accent2"/>
              </a:solidFill>
            </a:endParaRPr>
          </a:p>
          <a:p>
            <a:pPr>
              <a:defRPr/>
            </a:pPr>
            <a:r>
              <a:rPr lang="en-US" sz="2400" dirty="0" smtClean="0">
                <a:solidFill>
                  <a:schemeClr val="accent2"/>
                </a:solidFill>
                <a:cs typeface="Arial" pitchFamily="34" charset="0"/>
              </a:rPr>
              <a:t>Sites </a:t>
            </a:r>
            <a:r>
              <a:rPr lang="en-US" sz="2400" dirty="0">
                <a:solidFill>
                  <a:schemeClr val="accent2"/>
                </a:solidFill>
                <a:cs typeface="Arial" pitchFamily="34" charset="0"/>
              </a:rPr>
              <a:t>that seek to replace an expiring grant that has satisfactorily met attendance goals.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4F9721F1-0BE9-4E0D-B558-5520A4281AD1}" type="slidenum">
              <a:rPr lang="en-US" altLang="en-US" sz="1400" smtClean="0">
                <a:solidFill>
                  <a:srgbClr val="000066"/>
                </a:solidFill>
              </a:rPr>
              <a:pPr/>
              <a:t>17</a:t>
            </a:fld>
            <a:endParaRPr lang="en-US" altLang="en-US" sz="1400" smtClean="0">
              <a:solidFill>
                <a:srgbClr val="000066"/>
              </a:solidFill>
            </a:endParaRPr>
          </a:p>
        </p:txBody>
      </p:sp>
      <p:sp>
        <p:nvSpPr>
          <p:cNvPr id="19459" name="Rectangle 2"/>
          <p:cNvSpPr>
            <a:spLocks noGrp="1" noChangeArrowheads="1"/>
          </p:cNvSpPr>
          <p:nvPr>
            <p:ph type="title"/>
          </p:nvPr>
        </p:nvSpPr>
        <p:spPr>
          <a:xfrm>
            <a:off x="1828800" y="228600"/>
            <a:ext cx="6934200" cy="1066800"/>
          </a:xfrm>
        </p:spPr>
        <p:txBody>
          <a:bodyPr/>
          <a:lstStyle/>
          <a:p>
            <a:r>
              <a:rPr lang="en-US" sz="3200" b="1" smtClean="0">
                <a:solidFill>
                  <a:schemeClr val="accent2"/>
                </a:solidFill>
              </a:rPr>
              <a:t>C. High School </a:t>
            </a:r>
            <a:br>
              <a:rPr lang="en-US" sz="3200" b="1" smtClean="0">
                <a:solidFill>
                  <a:schemeClr val="accent2"/>
                </a:solidFill>
              </a:rPr>
            </a:br>
            <a:r>
              <a:rPr lang="en-US" sz="3200" b="1" smtClean="0">
                <a:solidFill>
                  <a:schemeClr val="accent2"/>
                </a:solidFill>
              </a:rPr>
              <a:t>Priority for Funding</a:t>
            </a:r>
          </a:p>
        </p:txBody>
      </p:sp>
      <p:sp>
        <p:nvSpPr>
          <p:cNvPr id="19460" name="Rectangle 3"/>
          <p:cNvSpPr>
            <a:spLocks noGrp="1" noChangeArrowheads="1"/>
          </p:cNvSpPr>
          <p:nvPr>
            <p:ph type="body" idx="1"/>
          </p:nvPr>
        </p:nvSpPr>
        <p:spPr>
          <a:xfrm>
            <a:off x="1828800" y="1600200"/>
            <a:ext cx="7162800" cy="4876800"/>
          </a:xfrm>
        </p:spPr>
        <p:txBody>
          <a:bodyPr/>
          <a:lstStyle/>
          <a:p>
            <a:pPr>
              <a:defRPr/>
            </a:pPr>
            <a:r>
              <a:rPr lang="en-US" sz="2400" dirty="0" smtClean="0">
                <a:solidFill>
                  <a:schemeClr val="accent2"/>
                </a:solidFill>
              </a:rPr>
              <a:t>A high school whose most recent score on the API ranks the school in the lowest three </a:t>
            </a:r>
            <a:r>
              <a:rPr lang="en-US" sz="2400" dirty="0" err="1" smtClean="0">
                <a:solidFill>
                  <a:schemeClr val="accent2"/>
                </a:solidFill>
              </a:rPr>
              <a:t>deciles</a:t>
            </a:r>
            <a:r>
              <a:rPr lang="en-US" sz="2400" dirty="0" smtClean="0">
                <a:solidFill>
                  <a:schemeClr val="accent2"/>
                </a:solidFill>
              </a:rPr>
              <a:t>, or that is classified as a PI school.</a:t>
            </a:r>
          </a:p>
          <a:p>
            <a:pPr marL="0" indent="0">
              <a:buFontTx/>
              <a:buNone/>
              <a:defRPr/>
            </a:pPr>
            <a:endParaRPr lang="en-US" sz="2400" dirty="0" smtClean="0">
              <a:solidFill>
                <a:schemeClr val="accent2"/>
              </a:solidFill>
            </a:endParaRPr>
          </a:p>
          <a:p>
            <a:pPr>
              <a:defRPr/>
            </a:pPr>
            <a:r>
              <a:rPr lang="en-US" sz="2400" dirty="0">
                <a:solidFill>
                  <a:schemeClr val="accent2"/>
                </a:solidFill>
                <a:cs typeface="Arial" pitchFamily="34" charset="0"/>
              </a:rPr>
              <a:t>Sites that seek to replace an expiring grant that has satisfactorily met attendance goals. </a:t>
            </a:r>
            <a:endParaRPr lang="en-US" sz="2400" dirty="0" smtClean="0">
              <a:solidFill>
                <a:schemeClr val="accent2"/>
              </a:solidFill>
            </a:endParaRPr>
          </a:p>
          <a:p>
            <a:pPr marL="0" indent="0">
              <a:buFontTx/>
              <a:buNone/>
              <a:defRPr/>
            </a:pPr>
            <a:endParaRPr lang="en-US" sz="2400" dirty="0" smtClean="0">
              <a:solidFill>
                <a:schemeClr val="accent2"/>
              </a:solidFill>
            </a:endParaRPr>
          </a:p>
          <a:p>
            <a:pPr>
              <a:defRPr/>
            </a:pPr>
            <a:r>
              <a:rPr lang="en-US" sz="2400" dirty="0" smtClean="0">
                <a:solidFill>
                  <a:schemeClr val="accent2"/>
                </a:solidFill>
              </a:rPr>
              <a:t>Sites that seek to expand an existing grant that has satisfactorily met attendance goals.</a:t>
            </a:r>
          </a:p>
        </p:txBody>
      </p:sp>
    </p:spTree>
    <p:extLst>
      <p:ext uri="{BB962C8B-B14F-4D97-AF65-F5344CB8AC3E}">
        <p14:creationId xmlns:p14="http://schemas.microsoft.com/office/powerpoint/2010/main" val="4228633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2A054E1E-9332-46A9-A678-4D93D188EA2A}" type="slidenum">
              <a:rPr lang="en-US" altLang="en-US" sz="1400" smtClean="0">
                <a:solidFill>
                  <a:srgbClr val="000066"/>
                </a:solidFill>
              </a:rPr>
              <a:pPr/>
              <a:t>18</a:t>
            </a:fld>
            <a:endParaRPr lang="en-US" altLang="en-US" sz="1400" smtClean="0">
              <a:solidFill>
                <a:srgbClr val="000066"/>
              </a:solidFill>
            </a:endParaRPr>
          </a:p>
        </p:txBody>
      </p:sp>
      <p:sp>
        <p:nvSpPr>
          <p:cNvPr id="20483" name="Rectangle 2"/>
          <p:cNvSpPr>
            <a:spLocks noGrp="1" noChangeArrowheads="1"/>
          </p:cNvSpPr>
          <p:nvPr>
            <p:ph type="title"/>
          </p:nvPr>
        </p:nvSpPr>
        <p:spPr>
          <a:xfrm>
            <a:off x="1905000" y="609600"/>
            <a:ext cx="6858000" cy="685800"/>
          </a:xfrm>
        </p:spPr>
        <p:txBody>
          <a:bodyPr/>
          <a:lstStyle/>
          <a:p>
            <a:r>
              <a:rPr lang="en-US" sz="3200" b="1" smtClean="0">
                <a:solidFill>
                  <a:schemeClr val="accent2"/>
                </a:solidFill>
              </a:rPr>
              <a:t>C. Priority for Funding </a:t>
            </a:r>
            <a:r>
              <a:rPr lang="en-US" sz="2000" b="1" smtClean="0">
                <a:solidFill>
                  <a:schemeClr val="accent2"/>
                </a:solidFill>
              </a:rPr>
              <a:t>(Continued)</a:t>
            </a:r>
          </a:p>
        </p:txBody>
      </p:sp>
      <p:sp>
        <p:nvSpPr>
          <p:cNvPr id="19460" name="Rectangle 3"/>
          <p:cNvSpPr>
            <a:spLocks noGrp="1" noChangeArrowheads="1"/>
          </p:cNvSpPr>
          <p:nvPr>
            <p:ph type="body" idx="1"/>
          </p:nvPr>
        </p:nvSpPr>
        <p:spPr>
          <a:xfrm>
            <a:off x="1828800" y="1600200"/>
            <a:ext cx="7162800" cy="4876800"/>
          </a:xfrm>
        </p:spPr>
        <p:txBody>
          <a:bodyPr/>
          <a:lstStyle/>
          <a:p>
            <a:pPr>
              <a:defRPr/>
            </a:pPr>
            <a:r>
              <a:rPr lang="en-US" sz="2400" dirty="0">
                <a:solidFill>
                  <a:schemeClr val="accent2"/>
                </a:solidFill>
              </a:rPr>
              <a:t>An individual site may earn at most </a:t>
            </a:r>
            <a:r>
              <a:rPr lang="en-US" sz="2400" b="1" dirty="0">
                <a:solidFill>
                  <a:schemeClr val="accent2"/>
                </a:solidFill>
              </a:rPr>
              <a:t>ten priority </a:t>
            </a:r>
            <a:r>
              <a:rPr lang="en-US" sz="2400" b="1" dirty="0" smtClean="0">
                <a:solidFill>
                  <a:schemeClr val="accent2"/>
                </a:solidFill>
              </a:rPr>
              <a:t>points. Schools </a:t>
            </a:r>
            <a:r>
              <a:rPr lang="en-US" sz="2400" b="1" dirty="0">
                <a:solidFill>
                  <a:schemeClr val="accent2"/>
                </a:solidFill>
              </a:rPr>
              <a:t>with different priorities may be included in a single application</a:t>
            </a:r>
            <a:r>
              <a:rPr lang="en-US" sz="2400" b="1" dirty="0" smtClean="0">
                <a:solidFill>
                  <a:schemeClr val="accent2"/>
                </a:solidFill>
              </a:rPr>
              <a:t>.</a:t>
            </a:r>
          </a:p>
          <a:p>
            <a:pPr marL="0" indent="0">
              <a:buFontTx/>
              <a:buNone/>
              <a:defRPr/>
            </a:pPr>
            <a:endParaRPr lang="en-US" sz="2400" dirty="0">
              <a:solidFill>
                <a:schemeClr val="accent2"/>
              </a:solidFill>
            </a:endParaRPr>
          </a:p>
          <a:p>
            <a:pPr>
              <a:defRPr/>
            </a:pPr>
            <a:r>
              <a:rPr lang="en-US" sz="2400" dirty="0">
                <a:solidFill>
                  <a:schemeClr val="accent2"/>
                </a:solidFill>
              </a:rPr>
              <a:t>Applications will be funded in descending order of their final scores including priority points (i.e., highest to lowest). </a:t>
            </a:r>
            <a:endParaRPr lang="en-US" sz="2400" dirty="0" smtClean="0">
              <a:solidFill>
                <a:schemeClr val="accent2"/>
              </a:solidFill>
            </a:endParaRPr>
          </a:p>
          <a:p>
            <a:pPr marL="0" indent="0">
              <a:buFontTx/>
              <a:buNone/>
              <a:defRPr/>
            </a:pPr>
            <a:endParaRPr lang="en-US" sz="2400" dirty="0" smtClean="0">
              <a:solidFill>
                <a:schemeClr val="accent2"/>
              </a:solidFill>
            </a:endParaRPr>
          </a:p>
          <a:p>
            <a:pPr>
              <a:defRPr/>
            </a:pPr>
            <a:r>
              <a:rPr lang="en-US" sz="2400" dirty="0">
                <a:solidFill>
                  <a:schemeClr val="accent2"/>
                </a:solidFill>
              </a:rPr>
              <a:t>If applications have a tie score then schools within the applications will be ranked by PI status and percent of students eligible for FRPM. </a:t>
            </a:r>
          </a:p>
          <a:p>
            <a:pPr>
              <a:defRPr/>
            </a:pPr>
            <a:endParaRPr lang="en-US" sz="2000" dirty="0">
              <a:solidFill>
                <a:schemeClr val="accent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DC069DFD-2EB2-448D-88FB-AD715DF8E617}" type="slidenum">
              <a:rPr lang="en-US" altLang="en-US" sz="1400" smtClean="0">
                <a:solidFill>
                  <a:srgbClr val="000066"/>
                </a:solidFill>
              </a:rPr>
              <a:pPr/>
              <a:t>19</a:t>
            </a:fld>
            <a:endParaRPr lang="en-US" altLang="en-US" sz="1400" smtClean="0">
              <a:solidFill>
                <a:srgbClr val="000066"/>
              </a:solidFill>
            </a:endParaRPr>
          </a:p>
        </p:txBody>
      </p:sp>
      <p:sp>
        <p:nvSpPr>
          <p:cNvPr id="21507" name="Rectangle 2"/>
          <p:cNvSpPr>
            <a:spLocks noGrp="1" noChangeArrowheads="1"/>
          </p:cNvSpPr>
          <p:nvPr>
            <p:ph type="title"/>
          </p:nvPr>
        </p:nvSpPr>
        <p:spPr>
          <a:xfrm>
            <a:off x="1905000" y="609600"/>
            <a:ext cx="6858000" cy="685800"/>
          </a:xfrm>
        </p:spPr>
        <p:txBody>
          <a:bodyPr/>
          <a:lstStyle/>
          <a:p>
            <a:r>
              <a:rPr lang="en-US" sz="3200" b="1" dirty="0" smtClean="0">
                <a:solidFill>
                  <a:schemeClr val="accent2"/>
                </a:solidFill>
              </a:rPr>
              <a:t>D. Public Notice</a:t>
            </a:r>
          </a:p>
        </p:txBody>
      </p:sp>
      <p:sp>
        <p:nvSpPr>
          <p:cNvPr id="20484" name="Rectangle 3"/>
          <p:cNvSpPr>
            <a:spLocks noGrp="1" noChangeArrowheads="1"/>
          </p:cNvSpPr>
          <p:nvPr>
            <p:ph type="body" idx="1"/>
          </p:nvPr>
        </p:nvSpPr>
        <p:spPr>
          <a:xfrm>
            <a:off x="1828800" y="1600200"/>
            <a:ext cx="7162800" cy="4876800"/>
          </a:xfrm>
        </p:spPr>
        <p:txBody>
          <a:bodyPr/>
          <a:lstStyle/>
          <a:p>
            <a:pPr marL="0" indent="0">
              <a:buFontTx/>
              <a:buNone/>
              <a:defRPr/>
            </a:pPr>
            <a:r>
              <a:rPr lang="en-US" sz="2400" dirty="0" smtClean="0">
                <a:solidFill>
                  <a:schemeClr val="accent2"/>
                </a:solidFill>
              </a:rPr>
              <a:t>Each applicant must provide notice to the community to be served by the 21</a:t>
            </a:r>
            <a:r>
              <a:rPr lang="en-US" sz="2400" baseline="30000" dirty="0" smtClean="0">
                <a:solidFill>
                  <a:schemeClr val="accent2"/>
                </a:solidFill>
              </a:rPr>
              <a:t>st</a:t>
            </a:r>
            <a:r>
              <a:rPr lang="en-US" sz="2400" dirty="0" smtClean="0">
                <a:solidFill>
                  <a:schemeClr val="accent2"/>
                </a:solidFill>
              </a:rPr>
              <a:t> CCLC Program of the intent to submit an application. </a:t>
            </a:r>
          </a:p>
          <a:p>
            <a:pPr>
              <a:defRPr/>
            </a:pPr>
            <a:endParaRPr lang="en-US" sz="2400" dirty="0" smtClean="0">
              <a:solidFill>
                <a:schemeClr val="accent2"/>
              </a:solidFill>
            </a:endParaRPr>
          </a:p>
          <a:p>
            <a:pPr marL="0" indent="0">
              <a:buFontTx/>
              <a:buNone/>
              <a:defRPr/>
            </a:pPr>
            <a:r>
              <a:rPr lang="en-US" sz="2400" dirty="0" smtClean="0">
                <a:solidFill>
                  <a:schemeClr val="accent2"/>
                </a:solidFill>
              </a:rPr>
              <a:t>Options to provide notice include:</a:t>
            </a:r>
          </a:p>
          <a:p>
            <a:pPr>
              <a:defRPr/>
            </a:pPr>
            <a:r>
              <a:rPr lang="en-US" sz="2400" dirty="0" smtClean="0">
                <a:solidFill>
                  <a:schemeClr val="accent2"/>
                </a:solidFill>
              </a:rPr>
              <a:t>Posting a notice in the local newspaper</a:t>
            </a:r>
          </a:p>
          <a:p>
            <a:pPr>
              <a:defRPr/>
            </a:pPr>
            <a:r>
              <a:rPr lang="en-US" sz="2400" dirty="0" smtClean="0">
                <a:solidFill>
                  <a:schemeClr val="accent2"/>
                </a:solidFill>
              </a:rPr>
              <a:t>Use a parent/community newsletter</a:t>
            </a:r>
          </a:p>
          <a:p>
            <a:pPr>
              <a:defRPr/>
            </a:pPr>
            <a:r>
              <a:rPr lang="en-US" sz="2400" dirty="0" smtClean="0">
                <a:solidFill>
                  <a:schemeClr val="accent2"/>
                </a:solidFill>
              </a:rPr>
              <a:t>Electronic notice on the applicant’s Web site.</a:t>
            </a:r>
            <a:endParaRPr lang="en-US" sz="2400" dirty="0" smtClean="0">
              <a:solidFill>
                <a:schemeClr val="accent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2F82DA57-1B28-4718-B0A9-2A64FC509ED2}" type="slidenum">
              <a:rPr lang="en-US" altLang="en-US" sz="1400" smtClean="0">
                <a:solidFill>
                  <a:srgbClr val="000066"/>
                </a:solidFill>
              </a:rPr>
              <a:pPr/>
              <a:t>2</a:t>
            </a:fld>
            <a:endParaRPr lang="en-US" altLang="en-US" sz="1400" smtClean="0">
              <a:solidFill>
                <a:srgbClr val="000066"/>
              </a:solidFill>
            </a:endParaRPr>
          </a:p>
        </p:txBody>
      </p:sp>
      <p:sp>
        <p:nvSpPr>
          <p:cNvPr id="4100" name="Rectangle 3"/>
          <p:cNvSpPr>
            <a:spLocks noGrp="1" noChangeArrowheads="1"/>
          </p:cNvSpPr>
          <p:nvPr>
            <p:ph type="body" idx="4294967295"/>
          </p:nvPr>
        </p:nvSpPr>
        <p:spPr>
          <a:xfrm>
            <a:off x="1981200" y="457200"/>
            <a:ext cx="6629400" cy="6400800"/>
          </a:xfrm>
        </p:spPr>
        <p:txBody>
          <a:bodyPr/>
          <a:lstStyle/>
          <a:p>
            <a:pPr marL="0" indent="0">
              <a:buFontTx/>
              <a:buNone/>
              <a:defRPr/>
            </a:pPr>
            <a:r>
              <a:rPr lang="en-US" sz="2400" b="1" dirty="0" smtClean="0">
                <a:solidFill>
                  <a:schemeClr val="accent2"/>
                </a:solidFill>
              </a:rPr>
              <a:t>(Cohort 7) FY </a:t>
            </a:r>
            <a:r>
              <a:rPr lang="en-US" sz="2400" b="1" dirty="0">
                <a:solidFill>
                  <a:schemeClr val="accent2"/>
                </a:solidFill>
              </a:rPr>
              <a:t>2011–12 </a:t>
            </a:r>
            <a:r>
              <a:rPr lang="en-US" sz="2400" b="1" dirty="0" smtClean="0">
                <a:solidFill>
                  <a:schemeClr val="accent2"/>
                </a:solidFill>
              </a:rPr>
              <a:t>Elementary/Middle School Statistics:</a:t>
            </a:r>
          </a:p>
          <a:p>
            <a:pPr>
              <a:defRPr/>
            </a:pPr>
            <a:r>
              <a:rPr lang="en-US" sz="2400" dirty="0" smtClean="0">
                <a:solidFill>
                  <a:schemeClr val="accent2"/>
                </a:solidFill>
              </a:rPr>
              <a:t>Over </a:t>
            </a:r>
            <a:r>
              <a:rPr lang="en-US" sz="2400" dirty="0">
                <a:solidFill>
                  <a:schemeClr val="accent2"/>
                </a:solidFill>
              </a:rPr>
              <a:t>$213 million in 21</a:t>
            </a:r>
            <a:r>
              <a:rPr lang="en-US" sz="2400" baseline="30000" dirty="0">
                <a:solidFill>
                  <a:schemeClr val="accent2"/>
                </a:solidFill>
              </a:rPr>
              <a:t>st</a:t>
            </a:r>
            <a:r>
              <a:rPr lang="en-US" sz="2400" dirty="0">
                <a:solidFill>
                  <a:schemeClr val="accent2"/>
                </a:solidFill>
              </a:rPr>
              <a:t> CCLC program </a:t>
            </a:r>
            <a:r>
              <a:rPr lang="en-US" sz="2400" dirty="0" smtClean="0">
                <a:solidFill>
                  <a:schemeClr val="accent2"/>
                </a:solidFill>
              </a:rPr>
              <a:t>funding requested.</a:t>
            </a:r>
          </a:p>
          <a:p>
            <a:pPr>
              <a:defRPr/>
            </a:pPr>
            <a:r>
              <a:rPr lang="en-US" sz="2400" dirty="0" smtClean="0">
                <a:solidFill>
                  <a:schemeClr val="accent2"/>
                </a:solidFill>
              </a:rPr>
              <a:t>$</a:t>
            </a:r>
            <a:r>
              <a:rPr lang="en-US" sz="2400" dirty="0">
                <a:solidFill>
                  <a:schemeClr val="accent2"/>
                </a:solidFill>
              </a:rPr>
              <a:t>16 million </a:t>
            </a:r>
            <a:r>
              <a:rPr lang="en-US" sz="2400" dirty="0" smtClean="0">
                <a:solidFill>
                  <a:schemeClr val="accent2"/>
                </a:solidFill>
              </a:rPr>
              <a:t>awarded</a:t>
            </a:r>
            <a:r>
              <a:rPr lang="en-US" sz="2400" dirty="0">
                <a:solidFill>
                  <a:schemeClr val="accent2"/>
                </a:solidFill>
              </a:rPr>
              <a:t>. </a:t>
            </a:r>
            <a:endParaRPr lang="en-US" sz="2400" dirty="0" smtClean="0">
              <a:solidFill>
                <a:schemeClr val="accent2"/>
              </a:solidFill>
            </a:endParaRPr>
          </a:p>
          <a:p>
            <a:pPr>
              <a:defRPr/>
            </a:pPr>
            <a:r>
              <a:rPr lang="en-US" sz="2400" dirty="0" smtClean="0">
                <a:solidFill>
                  <a:schemeClr val="accent2"/>
                </a:solidFill>
              </a:rPr>
              <a:t>278 </a:t>
            </a:r>
            <a:r>
              <a:rPr lang="en-US" sz="2400" dirty="0">
                <a:solidFill>
                  <a:schemeClr val="accent2"/>
                </a:solidFill>
              </a:rPr>
              <a:t>applications submitted, 23 applications were </a:t>
            </a:r>
            <a:r>
              <a:rPr lang="en-US" sz="2400" dirty="0" smtClean="0">
                <a:solidFill>
                  <a:schemeClr val="accent2"/>
                </a:solidFill>
              </a:rPr>
              <a:t>funded.</a:t>
            </a:r>
          </a:p>
          <a:p>
            <a:pPr>
              <a:defRPr/>
            </a:pPr>
            <a:r>
              <a:rPr lang="en-US" sz="2400" dirty="0" smtClean="0">
                <a:solidFill>
                  <a:schemeClr val="accent2"/>
                </a:solidFill>
              </a:rPr>
              <a:t>1636 </a:t>
            </a:r>
            <a:r>
              <a:rPr lang="en-US" sz="2400" dirty="0">
                <a:solidFill>
                  <a:schemeClr val="accent2"/>
                </a:solidFill>
              </a:rPr>
              <a:t>sites applied, 147 sites were </a:t>
            </a:r>
            <a:r>
              <a:rPr lang="en-US" sz="2400" dirty="0" smtClean="0">
                <a:solidFill>
                  <a:schemeClr val="accent2"/>
                </a:solidFill>
              </a:rPr>
              <a:t>funded. </a:t>
            </a:r>
          </a:p>
          <a:p>
            <a:pPr>
              <a:defRPr/>
            </a:pPr>
            <a:r>
              <a:rPr lang="en-US" sz="2400" dirty="0" smtClean="0">
                <a:solidFill>
                  <a:schemeClr val="accent2"/>
                </a:solidFill>
              </a:rPr>
              <a:t>The </a:t>
            </a:r>
            <a:r>
              <a:rPr lang="en-US" sz="2400" dirty="0">
                <a:solidFill>
                  <a:schemeClr val="accent2"/>
                </a:solidFill>
              </a:rPr>
              <a:t>percentage of funding was 8 percent of the total funds </a:t>
            </a:r>
            <a:r>
              <a:rPr lang="en-US" sz="2400" dirty="0" smtClean="0">
                <a:solidFill>
                  <a:schemeClr val="accent2"/>
                </a:solidFill>
              </a:rPr>
              <a:t>requested.</a:t>
            </a:r>
          </a:p>
          <a:p>
            <a:pPr marL="0" indent="0">
              <a:buFontTx/>
              <a:buNone/>
              <a:defRPr/>
            </a:pPr>
            <a:endParaRPr lang="en-US" sz="2400" dirty="0" smtClean="0">
              <a:solidFill>
                <a:schemeClr val="accent2"/>
              </a:solidFill>
            </a:endParaRPr>
          </a:p>
          <a:p>
            <a:pPr marL="0" indent="0">
              <a:buFontTx/>
              <a:buNone/>
              <a:defRPr/>
            </a:pPr>
            <a:r>
              <a:rPr lang="en-US" sz="2400" b="1" dirty="0" smtClean="0">
                <a:solidFill>
                  <a:schemeClr val="accent2"/>
                </a:solidFill>
              </a:rPr>
              <a:t>(Cohort 5) Elementary/Middle School Grants:</a:t>
            </a:r>
            <a:r>
              <a:rPr lang="en-US" sz="2400" b="1" dirty="0">
                <a:solidFill>
                  <a:schemeClr val="accent2"/>
                </a:solidFill>
              </a:rPr>
              <a:t> </a:t>
            </a:r>
          </a:p>
          <a:p>
            <a:pPr>
              <a:defRPr/>
            </a:pPr>
            <a:r>
              <a:rPr lang="en-US" sz="2400" dirty="0" smtClean="0">
                <a:solidFill>
                  <a:schemeClr val="accent2"/>
                </a:solidFill>
              </a:rPr>
              <a:t>Approximately </a:t>
            </a:r>
            <a:r>
              <a:rPr lang="en-US" sz="2400" dirty="0">
                <a:solidFill>
                  <a:schemeClr val="accent2"/>
                </a:solidFill>
              </a:rPr>
              <a:t>$25.5 </a:t>
            </a:r>
            <a:r>
              <a:rPr lang="en-US" sz="2400" dirty="0" smtClean="0">
                <a:solidFill>
                  <a:schemeClr val="accent2"/>
                </a:solidFill>
              </a:rPr>
              <a:t>million are due </a:t>
            </a:r>
            <a:r>
              <a:rPr lang="en-US" sz="2400" dirty="0">
                <a:solidFill>
                  <a:schemeClr val="accent2"/>
                </a:solidFill>
              </a:rPr>
              <a:t>to expire on June 30, </a:t>
            </a:r>
            <a:r>
              <a:rPr lang="en-US" sz="2400" dirty="0" smtClean="0">
                <a:solidFill>
                  <a:schemeClr val="accent2"/>
                </a:solidFill>
              </a:rPr>
              <a:t>2013.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3CD66973-8CEC-41DA-9FC1-35AA59072D58}" type="slidenum">
              <a:rPr lang="en-US" altLang="en-US" sz="1400" smtClean="0">
                <a:solidFill>
                  <a:srgbClr val="000066"/>
                </a:solidFill>
              </a:rPr>
              <a:pPr/>
              <a:t>20</a:t>
            </a:fld>
            <a:endParaRPr lang="en-US" altLang="en-US" sz="1400" smtClean="0">
              <a:solidFill>
                <a:srgbClr val="000066"/>
              </a:solidFill>
            </a:endParaRPr>
          </a:p>
        </p:txBody>
      </p:sp>
      <p:sp>
        <p:nvSpPr>
          <p:cNvPr id="22531" name="Rectangle 2"/>
          <p:cNvSpPr>
            <a:spLocks noGrp="1" noChangeArrowheads="1"/>
          </p:cNvSpPr>
          <p:nvPr>
            <p:ph type="title"/>
          </p:nvPr>
        </p:nvSpPr>
        <p:spPr>
          <a:xfrm>
            <a:off x="1905000" y="381000"/>
            <a:ext cx="6858000" cy="685800"/>
          </a:xfrm>
        </p:spPr>
        <p:txBody>
          <a:bodyPr/>
          <a:lstStyle/>
          <a:p>
            <a:r>
              <a:rPr lang="en-US" sz="3200" b="1" smtClean="0">
                <a:solidFill>
                  <a:schemeClr val="accent2"/>
                </a:solidFill>
              </a:rPr>
              <a:t>E. Funding</a:t>
            </a:r>
          </a:p>
        </p:txBody>
      </p:sp>
      <p:sp>
        <p:nvSpPr>
          <p:cNvPr id="19460" name="Rectangle 3"/>
          <p:cNvSpPr>
            <a:spLocks noGrp="1" noChangeArrowheads="1"/>
          </p:cNvSpPr>
          <p:nvPr>
            <p:ph type="body" idx="1"/>
          </p:nvPr>
        </p:nvSpPr>
        <p:spPr>
          <a:xfrm>
            <a:off x="1905000" y="1219200"/>
            <a:ext cx="7162800" cy="5181600"/>
          </a:xfrm>
        </p:spPr>
        <p:txBody>
          <a:bodyPr/>
          <a:lstStyle/>
          <a:p>
            <a:pPr>
              <a:defRPr/>
            </a:pPr>
            <a:r>
              <a:rPr lang="en-US" sz="2400" dirty="0">
                <a:solidFill>
                  <a:schemeClr val="accent2"/>
                </a:solidFill>
              </a:rPr>
              <a:t>An estimated $19 million in funding has been allocated for FY </a:t>
            </a:r>
            <a:r>
              <a:rPr lang="en-US" sz="2400" dirty="0" smtClean="0">
                <a:solidFill>
                  <a:schemeClr val="accent2"/>
                </a:solidFill>
              </a:rPr>
              <a:t>2013–14 21</a:t>
            </a:r>
            <a:r>
              <a:rPr lang="en-US" sz="2400" baseline="30000" dirty="0" smtClean="0">
                <a:solidFill>
                  <a:schemeClr val="accent2"/>
                </a:solidFill>
              </a:rPr>
              <a:t>st</a:t>
            </a:r>
            <a:r>
              <a:rPr lang="en-US" sz="2400" dirty="0" smtClean="0">
                <a:solidFill>
                  <a:schemeClr val="accent2"/>
                </a:solidFill>
              </a:rPr>
              <a:t> Elementary/Middle School grant </a:t>
            </a:r>
            <a:r>
              <a:rPr lang="en-US" sz="2400" dirty="0">
                <a:solidFill>
                  <a:schemeClr val="accent2"/>
                </a:solidFill>
              </a:rPr>
              <a:t>(Cohort 8</a:t>
            </a:r>
            <a:r>
              <a:rPr lang="en-US" sz="2400" dirty="0" smtClean="0">
                <a:solidFill>
                  <a:schemeClr val="accent2"/>
                </a:solidFill>
              </a:rPr>
              <a:t>).</a:t>
            </a:r>
          </a:p>
          <a:p>
            <a:pPr>
              <a:defRPr/>
            </a:pPr>
            <a:r>
              <a:rPr lang="en-US" sz="2400" dirty="0">
                <a:solidFill>
                  <a:schemeClr val="accent2"/>
                </a:solidFill>
              </a:rPr>
              <a:t>An estimated $24 million in funding has been allocated for FY 2013–14 </a:t>
            </a:r>
            <a:r>
              <a:rPr lang="en-US" sz="2400" dirty="0" smtClean="0">
                <a:solidFill>
                  <a:schemeClr val="accent2"/>
                </a:solidFill>
              </a:rPr>
              <a:t>High School </a:t>
            </a:r>
            <a:r>
              <a:rPr lang="en-US" sz="2400" dirty="0">
                <a:solidFill>
                  <a:schemeClr val="accent2"/>
                </a:solidFill>
              </a:rPr>
              <a:t>grant </a:t>
            </a:r>
          </a:p>
          <a:p>
            <a:pPr marL="0" indent="0">
              <a:buFontTx/>
              <a:buNone/>
              <a:defRPr/>
            </a:pPr>
            <a:r>
              <a:rPr lang="en-US" sz="2400" dirty="0">
                <a:solidFill>
                  <a:schemeClr val="accent2"/>
                </a:solidFill>
              </a:rPr>
              <a:t>    (Cohort 8</a:t>
            </a:r>
            <a:r>
              <a:rPr lang="en-US" sz="2400" dirty="0" smtClean="0">
                <a:solidFill>
                  <a:schemeClr val="accent2"/>
                </a:solidFill>
              </a:rPr>
              <a:t>).</a:t>
            </a:r>
          </a:p>
          <a:p>
            <a:pPr marL="0" indent="0">
              <a:buFontTx/>
              <a:buNone/>
              <a:defRPr/>
            </a:pPr>
            <a:endParaRPr lang="en-US" sz="2400" dirty="0">
              <a:solidFill>
                <a:schemeClr val="accent2"/>
              </a:solidFill>
            </a:endParaRPr>
          </a:p>
          <a:p>
            <a:pPr>
              <a:defRPr/>
            </a:pPr>
            <a:r>
              <a:rPr lang="en-US" sz="2400" dirty="0" smtClean="0">
                <a:solidFill>
                  <a:schemeClr val="accent2"/>
                </a:solidFill>
              </a:rPr>
              <a:t>Applicants awarded will receive a 5-year grant allocated in annual increments.</a:t>
            </a:r>
          </a:p>
          <a:p>
            <a:pPr>
              <a:defRPr/>
            </a:pPr>
            <a:r>
              <a:rPr lang="en-US" sz="2400" dirty="0" smtClean="0">
                <a:solidFill>
                  <a:schemeClr val="accent2"/>
                </a:solidFill>
              </a:rPr>
              <a:t>Each year’s funding will depend on the availability of federal funds and the  CDE’s ability to expend the funds based on allocation through the California Budget Act.</a:t>
            </a:r>
          </a:p>
          <a:p>
            <a:pPr marL="0" indent="0">
              <a:buFontTx/>
              <a:buNone/>
              <a:defRPr/>
            </a:pPr>
            <a:endParaRPr lang="en-US" sz="2400" dirty="0" smtClean="0">
              <a:solidFill>
                <a:schemeClr val="accent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676400" y="-304800"/>
            <a:ext cx="7086600" cy="1447800"/>
          </a:xfrm>
        </p:spPr>
        <p:txBody>
          <a:bodyPr/>
          <a:lstStyle/>
          <a:p>
            <a:r>
              <a:rPr lang="en-US" sz="3200" b="1" smtClean="0">
                <a:solidFill>
                  <a:schemeClr val="accent2"/>
                </a:solidFill>
              </a:rPr>
              <a:t/>
            </a:r>
            <a:br>
              <a:rPr lang="en-US" sz="3200" b="1" smtClean="0">
                <a:solidFill>
                  <a:schemeClr val="accent2"/>
                </a:solidFill>
              </a:rPr>
            </a:br>
            <a:r>
              <a:rPr lang="en-US" sz="3200" b="1" smtClean="0">
                <a:solidFill>
                  <a:schemeClr val="accent2"/>
                </a:solidFill>
              </a:rPr>
              <a:t/>
            </a:r>
            <a:br>
              <a:rPr lang="en-US" sz="3200" b="1" smtClean="0">
                <a:solidFill>
                  <a:schemeClr val="accent2"/>
                </a:solidFill>
              </a:rPr>
            </a:br>
            <a:r>
              <a:rPr lang="en-US" sz="3200" b="1" smtClean="0">
                <a:solidFill>
                  <a:schemeClr val="accent2"/>
                </a:solidFill>
              </a:rPr>
              <a:t>E. Elementary/Middle School Funding </a:t>
            </a:r>
            <a:r>
              <a:rPr lang="en-US" sz="2000" b="1" smtClean="0">
                <a:solidFill>
                  <a:schemeClr val="accent2"/>
                </a:solidFill>
              </a:rPr>
              <a:t>(continued)</a:t>
            </a:r>
            <a:r>
              <a:rPr lang="en-US" sz="3200" b="1" smtClean="0">
                <a:solidFill>
                  <a:schemeClr val="accent2"/>
                </a:solidFill>
              </a:rPr>
              <a:t/>
            </a:r>
            <a:br>
              <a:rPr lang="en-US" sz="3200" b="1" smtClean="0">
                <a:solidFill>
                  <a:schemeClr val="accent2"/>
                </a:solidFill>
              </a:rPr>
            </a:br>
            <a:endParaRPr lang="en-US" sz="3200" b="1" smtClean="0">
              <a:solidFill>
                <a:schemeClr val="accent2"/>
              </a:solidFill>
            </a:endParaRPr>
          </a:p>
        </p:txBody>
      </p:sp>
      <p:sp>
        <p:nvSpPr>
          <p:cNvPr id="3" name="Content Placeholder 2"/>
          <p:cNvSpPr>
            <a:spLocks noGrp="1"/>
          </p:cNvSpPr>
          <p:nvPr>
            <p:ph idx="1"/>
          </p:nvPr>
        </p:nvSpPr>
        <p:spPr>
          <a:xfrm>
            <a:off x="1905000" y="1219200"/>
            <a:ext cx="6858000" cy="5029200"/>
          </a:xfrm>
        </p:spPr>
        <p:txBody>
          <a:bodyPr/>
          <a:lstStyle/>
          <a:p>
            <a:pPr marL="0" indent="0">
              <a:buFontTx/>
              <a:buNone/>
              <a:defRPr/>
            </a:pPr>
            <a:r>
              <a:rPr lang="en-US" sz="2400" b="1" dirty="0" smtClean="0">
                <a:solidFill>
                  <a:schemeClr val="accent2"/>
                </a:solidFill>
              </a:rPr>
              <a:t>Program Components:</a:t>
            </a:r>
            <a:endParaRPr lang="en-US" sz="2400" dirty="0" smtClean="0">
              <a:solidFill>
                <a:schemeClr val="accent2"/>
              </a:solidFill>
            </a:endParaRPr>
          </a:p>
          <a:p>
            <a:pPr marL="514350" indent="-514350">
              <a:buFontTx/>
              <a:buAutoNum type="arabicPeriod"/>
              <a:defRPr/>
            </a:pPr>
            <a:r>
              <a:rPr lang="en-US" sz="2400" b="1" dirty="0" smtClean="0">
                <a:solidFill>
                  <a:schemeClr val="accent2"/>
                </a:solidFill>
              </a:rPr>
              <a:t>Before School programs </a:t>
            </a:r>
            <a:r>
              <a:rPr lang="en-US" sz="2400" dirty="0" smtClean="0">
                <a:solidFill>
                  <a:schemeClr val="accent2"/>
                </a:solidFill>
              </a:rPr>
              <a:t>- </a:t>
            </a:r>
            <a:r>
              <a:rPr lang="en-US" sz="2400" dirty="0">
                <a:solidFill>
                  <a:schemeClr val="accent2"/>
                </a:solidFill>
              </a:rPr>
              <a:t>Applicants wanting to offer before school services must also apply to operate the after school </a:t>
            </a:r>
            <a:r>
              <a:rPr lang="en-US" sz="2400" dirty="0" smtClean="0">
                <a:solidFill>
                  <a:schemeClr val="accent2"/>
                </a:solidFill>
              </a:rPr>
              <a:t>component. </a:t>
            </a:r>
          </a:p>
          <a:p>
            <a:pPr marL="514350" indent="-514350">
              <a:buFontTx/>
              <a:buAutoNum type="arabicPeriod"/>
              <a:defRPr/>
            </a:pPr>
            <a:r>
              <a:rPr lang="en-US" sz="2400" b="1" dirty="0" smtClean="0">
                <a:solidFill>
                  <a:schemeClr val="accent2"/>
                </a:solidFill>
              </a:rPr>
              <a:t>After school programs </a:t>
            </a:r>
            <a:r>
              <a:rPr lang="en-US" sz="2400" dirty="0" smtClean="0">
                <a:solidFill>
                  <a:schemeClr val="accent2"/>
                </a:solidFill>
              </a:rPr>
              <a:t>- </a:t>
            </a:r>
            <a:r>
              <a:rPr lang="en-US" sz="2400" dirty="0">
                <a:solidFill>
                  <a:schemeClr val="accent2"/>
                </a:solidFill>
              </a:rPr>
              <a:t>base (regular school year) funding under a 21</a:t>
            </a:r>
            <a:r>
              <a:rPr lang="en-US" sz="2400" baseline="30000" dirty="0">
                <a:solidFill>
                  <a:schemeClr val="accent2"/>
                </a:solidFill>
              </a:rPr>
              <a:t>st </a:t>
            </a:r>
            <a:r>
              <a:rPr lang="en-US" sz="2400" dirty="0">
                <a:solidFill>
                  <a:schemeClr val="accent2"/>
                </a:solidFill>
              </a:rPr>
              <a:t> CCLC Program </a:t>
            </a:r>
            <a:r>
              <a:rPr lang="en-US" sz="2400" dirty="0" smtClean="0">
                <a:solidFill>
                  <a:schemeClr val="accent2"/>
                </a:solidFill>
              </a:rPr>
              <a:t>grant.</a:t>
            </a:r>
          </a:p>
          <a:p>
            <a:pPr marL="514350" indent="-514350">
              <a:buFontTx/>
              <a:buAutoNum type="arabicPeriod"/>
              <a:defRPr/>
            </a:pPr>
            <a:r>
              <a:rPr lang="en-US" sz="2400" b="1" dirty="0" smtClean="0">
                <a:solidFill>
                  <a:schemeClr val="accent2"/>
                </a:solidFill>
              </a:rPr>
              <a:t>Supplemental programs </a:t>
            </a:r>
            <a:r>
              <a:rPr lang="en-US" sz="2400" dirty="0" smtClean="0">
                <a:solidFill>
                  <a:schemeClr val="accent2"/>
                </a:solidFill>
              </a:rPr>
              <a:t>- </a:t>
            </a:r>
            <a:r>
              <a:rPr lang="en-US" sz="2400" dirty="0">
                <a:solidFill>
                  <a:schemeClr val="accent2"/>
                </a:solidFill>
              </a:rPr>
              <a:t>a program in excess of regular school days or any combination of non-school days, including holidays, summer, or intersession recess </a:t>
            </a:r>
            <a:r>
              <a:rPr lang="en-US" sz="2400" dirty="0" smtClean="0">
                <a:solidFill>
                  <a:schemeClr val="accent2"/>
                </a:solidFill>
              </a:rPr>
              <a:t>periods.</a:t>
            </a:r>
            <a:endParaRPr lang="en-US" sz="2400" dirty="0">
              <a:solidFill>
                <a:schemeClr val="accent2"/>
              </a:solidFill>
            </a:endParaRPr>
          </a:p>
        </p:txBody>
      </p:sp>
      <p:sp>
        <p:nvSpPr>
          <p:cNvPr id="23556"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C1A60FF2-0E97-4BC8-BE27-7E3715C67B6F}" type="slidenum">
              <a:rPr lang="en-US" altLang="en-US" sz="1400" smtClean="0">
                <a:solidFill>
                  <a:srgbClr val="000066"/>
                </a:solidFill>
              </a:rPr>
              <a:pPr/>
              <a:t>21</a:t>
            </a:fld>
            <a:endParaRPr lang="en-US" altLang="en-US" sz="1400" smtClean="0">
              <a:solidFill>
                <a:srgbClr val="000066"/>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200" b="1" dirty="0" smtClean="0">
                <a:solidFill>
                  <a:schemeClr val="accent2"/>
                </a:solidFill>
              </a:rPr>
              <a:t>F. Elementary/Middle School Maximum Grant Awards</a:t>
            </a:r>
          </a:p>
        </p:txBody>
      </p:sp>
      <p:sp>
        <p:nvSpPr>
          <p:cNvPr id="3" name="Content Placeholder 2"/>
          <p:cNvSpPr>
            <a:spLocks noGrp="1"/>
          </p:cNvSpPr>
          <p:nvPr>
            <p:ph idx="1"/>
          </p:nvPr>
        </p:nvSpPr>
        <p:spPr/>
        <p:txBody>
          <a:bodyPr/>
          <a:lstStyle/>
          <a:p>
            <a:pPr marL="0" indent="0">
              <a:buFontTx/>
              <a:buNone/>
              <a:defRPr/>
            </a:pPr>
            <a:r>
              <a:rPr lang="en-US" sz="2400" dirty="0">
                <a:solidFill>
                  <a:schemeClr val="accent2"/>
                </a:solidFill>
              </a:rPr>
              <a:t>T</a:t>
            </a:r>
            <a:r>
              <a:rPr lang="x-none" sz="2400">
                <a:solidFill>
                  <a:schemeClr val="accent2"/>
                </a:solidFill>
              </a:rPr>
              <a:t>he maximum </a:t>
            </a:r>
            <a:r>
              <a:rPr lang="en-US" sz="2400" dirty="0">
                <a:solidFill>
                  <a:schemeClr val="accent2"/>
                </a:solidFill>
              </a:rPr>
              <a:t>allotment</a:t>
            </a:r>
            <a:r>
              <a:rPr lang="x-none" sz="2400">
                <a:solidFill>
                  <a:schemeClr val="accent2"/>
                </a:solidFill>
              </a:rPr>
              <a:t> per program site </a:t>
            </a:r>
            <a:r>
              <a:rPr lang="x-none" sz="2400" smtClean="0">
                <a:solidFill>
                  <a:schemeClr val="accent2"/>
                </a:solidFill>
              </a:rPr>
              <a:t>is</a:t>
            </a:r>
            <a:r>
              <a:rPr lang="en-US" sz="2400" dirty="0" smtClean="0">
                <a:solidFill>
                  <a:schemeClr val="accent2"/>
                </a:solidFill>
              </a:rPr>
              <a:t>:</a:t>
            </a:r>
          </a:p>
          <a:p>
            <a:pPr marL="0" indent="0">
              <a:buFontTx/>
              <a:buNone/>
              <a:defRPr/>
            </a:pPr>
            <a:endParaRPr lang="en-US" sz="2400" dirty="0" smtClean="0">
              <a:solidFill>
                <a:schemeClr val="accent2"/>
              </a:solidFill>
            </a:endParaRPr>
          </a:p>
          <a:p>
            <a:pPr>
              <a:defRPr/>
            </a:pPr>
            <a:r>
              <a:rPr lang="x-none" sz="2400" smtClean="0">
                <a:solidFill>
                  <a:schemeClr val="accent2"/>
                </a:solidFill>
              </a:rPr>
              <a:t>$</a:t>
            </a:r>
            <a:r>
              <a:rPr lang="en-US" sz="2400" dirty="0">
                <a:solidFill>
                  <a:schemeClr val="accent2"/>
                </a:solidFill>
              </a:rPr>
              <a:t>112</a:t>
            </a:r>
            <a:r>
              <a:rPr lang="x-none" sz="2400">
                <a:solidFill>
                  <a:schemeClr val="accent2"/>
                </a:solidFill>
              </a:rPr>
              <a:t>,</a:t>
            </a:r>
            <a:r>
              <a:rPr lang="en-US" sz="2400" dirty="0">
                <a:solidFill>
                  <a:schemeClr val="accent2"/>
                </a:solidFill>
              </a:rPr>
              <a:t>5</a:t>
            </a:r>
            <a:r>
              <a:rPr lang="x-none" sz="2400">
                <a:solidFill>
                  <a:schemeClr val="accent2"/>
                </a:solidFill>
              </a:rPr>
              <a:t>00</a:t>
            </a:r>
            <a:r>
              <a:rPr lang="en-US" sz="2400" dirty="0">
                <a:solidFill>
                  <a:schemeClr val="accent2"/>
                </a:solidFill>
              </a:rPr>
              <a:t> for elementary school </a:t>
            </a:r>
            <a:endParaRPr lang="en-US" sz="2400" dirty="0" smtClean="0">
              <a:solidFill>
                <a:schemeClr val="accent2"/>
              </a:solidFill>
            </a:endParaRPr>
          </a:p>
          <a:p>
            <a:pPr marL="0" indent="0">
              <a:buFontTx/>
              <a:buNone/>
              <a:defRPr/>
            </a:pPr>
            <a:endParaRPr lang="en-US" sz="2400" dirty="0" smtClean="0">
              <a:solidFill>
                <a:schemeClr val="accent2"/>
              </a:solidFill>
            </a:endParaRPr>
          </a:p>
          <a:p>
            <a:pPr>
              <a:defRPr/>
            </a:pPr>
            <a:r>
              <a:rPr lang="en-US" sz="2400" dirty="0" smtClean="0">
                <a:solidFill>
                  <a:schemeClr val="accent2"/>
                </a:solidFill>
              </a:rPr>
              <a:t>$</a:t>
            </a:r>
            <a:r>
              <a:rPr lang="en-US" sz="2400" dirty="0">
                <a:solidFill>
                  <a:schemeClr val="accent2"/>
                </a:solidFill>
              </a:rPr>
              <a:t>150,000 for middle </a:t>
            </a:r>
            <a:r>
              <a:rPr lang="en-US" sz="2400" dirty="0" smtClean="0">
                <a:solidFill>
                  <a:schemeClr val="accent2"/>
                </a:solidFill>
              </a:rPr>
              <a:t>school</a:t>
            </a:r>
            <a:endParaRPr lang="en-US" sz="2400" dirty="0">
              <a:solidFill>
                <a:schemeClr val="accent2"/>
              </a:solidFill>
            </a:endParaRPr>
          </a:p>
          <a:p>
            <a:pPr marL="0" indent="0">
              <a:buFontTx/>
              <a:buNone/>
              <a:defRPr/>
            </a:pPr>
            <a:endParaRPr lang="en-US" sz="2400" dirty="0"/>
          </a:p>
        </p:txBody>
      </p:sp>
      <p:sp>
        <p:nvSpPr>
          <p:cNvPr id="24580"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92E0DE04-08E6-480C-B8DD-A98ED2C4E17C}" type="slidenum">
              <a:rPr lang="en-US" altLang="en-US" sz="1400" smtClean="0">
                <a:solidFill>
                  <a:srgbClr val="000066"/>
                </a:solidFill>
              </a:rPr>
              <a:pPr/>
              <a:t>22</a:t>
            </a:fld>
            <a:endParaRPr lang="en-US" altLang="en-US" sz="1400" smtClean="0">
              <a:solidFill>
                <a:srgbClr val="000066"/>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752600" y="609600"/>
            <a:ext cx="7391400" cy="1143000"/>
          </a:xfrm>
        </p:spPr>
        <p:txBody>
          <a:bodyPr/>
          <a:lstStyle/>
          <a:p>
            <a:r>
              <a:rPr lang="en-US" sz="3200" b="1" smtClean="0">
                <a:solidFill>
                  <a:schemeClr val="accent2"/>
                </a:solidFill>
              </a:rPr>
              <a:t>F. High Schools Minimum and Maximum Grant Awards</a:t>
            </a:r>
          </a:p>
        </p:txBody>
      </p:sp>
      <p:sp>
        <p:nvSpPr>
          <p:cNvPr id="3" name="Content Placeholder 2"/>
          <p:cNvSpPr>
            <a:spLocks noGrp="1"/>
          </p:cNvSpPr>
          <p:nvPr>
            <p:ph idx="1"/>
          </p:nvPr>
        </p:nvSpPr>
        <p:spPr/>
        <p:txBody>
          <a:bodyPr/>
          <a:lstStyle/>
          <a:p>
            <a:pPr marL="0" indent="0">
              <a:buFontTx/>
              <a:buNone/>
              <a:defRPr/>
            </a:pPr>
            <a:r>
              <a:rPr lang="en-US" sz="2400" dirty="0">
                <a:solidFill>
                  <a:schemeClr val="accent2"/>
                </a:solidFill>
              </a:rPr>
              <a:t>The minimum grant award is $50,000 per year for each grant application.</a:t>
            </a:r>
          </a:p>
          <a:p>
            <a:pPr marL="0" indent="0">
              <a:buFontTx/>
              <a:buNone/>
              <a:defRPr/>
            </a:pPr>
            <a:endParaRPr lang="en-US" sz="2400" dirty="0">
              <a:solidFill>
                <a:schemeClr val="accent2"/>
              </a:solidFill>
            </a:endParaRPr>
          </a:p>
          <a:p>
            <a:pPr marL="0" indent="0">
              <a:buFontTx/>
              <a:buNone/>
              <a:defRPr/>
            </a:pPr>
            <a:r>
              <a:rPr lang="en-US" sz="2400" dirty="0">
                <a:solidFill>
                  <a:schemeClr val="accent2"/>
                </a:solidFill>
              </a:rPr>
              <a:t>The maximum allotment per program site is $250,000.</a:t>
            </a:r>
          </a:p>
          <a:p>
            <a:pPr>
              <a:defRPr/>
            </a:pPr>
            <a:endParaRPr lang="en-US" dirty="0"/>
          </a:p>
        </p:txBody>
      </p:sp>
      <p:sp>
        <p:nvSpPr>
          <p:cNvPr id="25604"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A97ADF2B-ABDF-4AE3-A31E-1EE383F3CFF3}" type="slidenum">
              <a:rPr lang="en-US" altLang="en-US" sz="1400" smtClean="0">
                <a:solidFill>
                  <a:srgbClr val="000066"/>
                </a:solidFill>
              </a:rPr>
              <a:pPr/>
              <a:t>23</a:t>
            </a:fld>
            <a:endParaRPr lang="en-US" altLang="en-US" sz="1400" smtClean="0">
              <a:solidFill>
                <a:srgbClr val="000066"/>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69403211-EB98-44E4-ABDA-E6221132187E}" type="slidenum">
              <a:rPr lang="en-US" altLang="en-US" sz="1400" smtClean="0">
                <a:solidFill>
                  <a:srgbClr val="000066"/>
                </a:solidFill>
              </a:rPr>
              <a:pPr/>
              <a:t>24</a:t>
            </a:fld>
            <a:endParaRPr lang="en-US" altLang="en-US" sz="1400" smtClean="0">
              <a:solidFill>
                <a:srgbClr val="000066"/>
              </a:solidFill>
            </a:endParaRPr>
          </a:p>
        </p:txBody>
      </p:sp>
      <p:sp>
        <p:nvSpPr>
          <p:cNvPr id="24579" name="Rectangle 2"/>
          <p:cNvSpPr>
            <a:spLocks noGrp="1" noChangeArrowheads="1"/>
          </p:cNvSpPr>
          <p:nvPr>
            <p:ph type="body" idx="1"/>
          </p:nvPr>
        </p:nvSpPr>
        <p:spPr>
          <a:xfrm>
            <a:off x="1981200" y="1371600"/>
            <a:ext cx="7086600" cy="5486400"/>
          </a:xfrm>
        </p:spPr>
        <p:txBody>
          <a:bodyPr/>
          <a:lstStyle/>
          <a:p>
            <a:pPr marL="0" indent="0">
              <a:spcBef>
                <a:spcPct val="0"/>
              </a:spcBef>
              <a:buFontTx/>
              <a:buNone/>
              <a:defRPr/>
            </a:pPr>
            <a:r>
              <a:rPr lang="en-US" sz="2400" dirty="0" smtClean="0">
                <a:solidFill>
                  <a:schemeClr val="accent2"/>
                </a:solidFill>
              </a:rPr>
              <a:t>Available on a competitive and limited  basis statewide.</a:t>
            </a:r>
          </a:p>
          <a:p>
            <a:pPr marL="0" indent="0">
              <a:spcBef>
                <a:spcPct val="0"/>
              </a:spcBef>
              <a:buFontTx/>
              <a:buNone/>
              <a:defRPr/>
            </a:pPr>
            <a:endParaRPr lang="en-US" sz="2400" dirty="0" smtClean="0">
              <a:solidFill>
                <a:schemeClr val="accent2"/>
              </a:solidFill>
            </a:endParaRPr>
          </a:p>
          <a:p>
            <a:pPr marL="0" indent="0">
              <a:spcBef>
                <a:spcPct val="0"/>
              </a:spcBef>
              <a:buFontTx/>
              <a:buNone/>
              <a:defRPr/>
            </a:pPr>
            <a:r>
              <a:rPr lang="en-US" sz="2400" b="1" dirty="0" smtClean="0">
                <a:solidFill>
                  <a:schemeClr val="accent2"/>
                </a:solidFill>
              </a:rPr>
              <a:t>Equitable Access:</a:t>
            </a:r>
          </a:p>
          <a:p>
            <a:pPr>
              <a:spcBef>
                <a:spcPct val="0"/>
              </a:spcBef>
              <a:defRPr/>
            </a:pPr>
            <a:r>
              <a:rPr lang="en-US" sz="2400" dirty="0" smtClean="0">
                <a:solidFill>
                  <a:schemeClr val="accent2"/>
                </a:solidFill>
              </a:rPr>
              <a:t>Up to $25,000 per program site</a:t>
            </a:r>
          </a:p>
          <a:p>
            <a:pPr>
              <a:spcBef>
                <a:spcPct val="0"/>
              </a:spcBef>
              <a:defRPr/>
            </a:pPr>
            <a:r>
              <a:rPr lang="en-US" sz="2400" dirty="0" smtClean="0">
                <a:solidFill>
                  <a:schemeClr val="accent2"/>
                </a:solidFill>
              </a:rPr>
              <a:t>To facilitate equitable access to and participation in programs</a:t>
            </a:r>
          </a:p>
          <a:p>
            <a:pPr marL="690563" lvl="1" indent="-347663">
              <a:spcBef>
                <a:spcPct val="0"/>
              </a:spcBef>
              <a:defRPr/>
            </a:pPr>
            <a:endParaRPr lang="en-US" sz="2400" dirty="0" smtClean="0">
              <a:solidFill>
                <a:schemeClr val="accent2"/>
              </a:solidFill>
            </a:endParaRPr>
          </a:p>
          <a:p>
            <a:pPr marL="0" indent="0">
              <a:spcBef>
                <a:spcPct val="0"/>
              </a:spcBef>
              <a:buFontTx/>
              <a:buNone/>
              <a:defRPr/>
            </a:pPr>
            <a:r>
              <a:rPr lang="en-US" sz="2400" b="1" dirty="0" smtClean="0">
                <a:solidFill>
                  <a:schemeClr val="accent2"/>
                </a:solidFill>
              </a:rPr>
              <a:t>Family Literacy Services:</a:t>
            </a:r>
          </a:p>
          <a:p>
            <a:pPr>
              <a:spcBef>
                <a:spcPct val="0"/>
              </a:spcBef>
              <a:defRPr/>
            </a:pPr>
            <a:r>
              <a:rPr lang="en-US" sz="2400" dirty="0" smtClean="0">
                <a:solidFill>
                  <a:schemeClr val="accent2"/>
                </a:solidFill>
              </a:rPr>
              <a:t>Up to $20,000 per program site</a:t>
            </a:r>
          </a:p>
          <a:p>
            <a:pPr>
              <a:spcBef>
                <a:spcPct val="0"/>
              </a:spcBef>
              <a:defRPr/>
            </a:pPr>
            <a:r>
              <a:rPr lang="en-US" sz="2400" dirty="0" smtClean="0">
                <a:solidFill>
                  <a:schemeClr val="accent2"/>
                </a:solidFill>
              </a:rPr>
              <a:t>Provide family literacy services to  support the adult family members of the pupils in the 21</a:t>
            </a:r>
            <a:r>
              <a:rPr lang="en-US" sz="2400" baseline="30000" dirty="0" smtClean="0">
                <a:solidFill>
                  <a:schemeClr val="accent2"/>
                </a:solidFill>
              </a:rPr>
              <a:t>st</a:t>
            </a:r>
            <a:r>
              <a:rPr lang="en-US" sz="2400" dirty="0" smtClean="0">
                <a:solidFill>
                  <a:schemeClr val="accent2"/>
                </a:solidFill>
              </a:rPr>
              <a:t> CCLC program</a:t>
            </a:r>
          </a:p>
        </p:txBody>
      </p:sp>
      <p:sp>
        <p:nvSpPr>
          <p:cNvPr id="26628" name="Rectangle 4"/>
          <p:cNvSpPr>
            <a:spLocks noChangeArrowheads="1"/>
          </p:cNvSpPr>
          <p:nvPr/>
        </p:nvSpPr>
        <p:spPr bwMode="auto">
          <a:xfrm>
            <a:off x="1905000" y="457200"/>
            <a:ext cx="6858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b="1">
                <a:solidFill>
                  <a:schemeClr val="accent2"/>
                </a:solidFill>
              </a:rPr>
              <a:t>G. Optional Grants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E0FC8109-A4FD-4544-9434-698C7E16466F}" type="slidenum">
              <a:rPr lang="en-US" altLang="en-US" sz="1400" smtClean="0">
                <a:solidFill>
                  <a:srgbClr val="000066"/>
                </a:solidFill>
              </a:rPr>
              <a:pPr/>
              <a:t>25</a:t>
            </a:fld>
            <a:endParaRPr lang="en-US" altLang="en-US" sz="1400" smtClean="0">
              <a:solidFill>
                <a:srgbClr val="000066"/>
              </a:solidFill>
            </a:endParaRPr>
          </a:p>
        </p:txBody>
      </p:sp>
      <p:sp>
        <p:nvSpPr>
          <p:cNvPr id="27651" name="Rectangle 4"/>
          <p:cNvSpPr>
            <a:spLocks noGrp="1" noChangeArrowheads="1"/>
          </p:cNvSpPr>
          <p:nvPr>
            <p:ph type="title"/>
          </p:nvPr>
        </p:nvSpPr>
        <p:spPr>
          <a:xfrm>
            <a:off x="1828800" y="2362200"/>
            <a:ext cx="6858000" cy="1143000"/>
          </a:xfrm>
        </p:spPr>
        <p:txBody>
          <a:bodyPr/>
          <a:lstStyle/>
          <a:p>
            <a:r>
              <a:rPr lang="en-US" sz="4000" b="1" smtClean="0">
                <a:solidFill>
                  <a:schemeClr val="accent2"/>
                </a:solidFill>
              </a:rPr>
              <a:t>IV.  The Application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7F06E51F-0D7C-4597-AF3A-1D06BDA846CE}" type="slidenum">
              <a:rPr lang="en-US" altLang="en-US" sz="1400" smtClean="0">
                <a:solidFill>
                  <a:srgbClr val="000066"/>
                </a:solidFill>
              </a:rPr>
              <a:pPr/>
              <a:t>26</a:t>
            </a:fld>
            <a:endParaRPr lang="en-US" altLang="en-US" sz="1400" smtClean="0">
              <a:solidFill>
                <a:srgbClr val="000066"/>
              </a:solidFill>
            </a:endParaRPr>
          </a:p>
        </p:txBody>
      </p:sp>
      <p:sp>
        <p:nvSpPr>
          <p:cNvPr id="20483" name="Rectangle 5"/>
          <p:cNvSpPr>
            <a:spLocks noGrp="1" noChangeArrowheads="1"/>
          </p:cNvSpPr>
          <p:nvPr>
            <p:ph type="body" idx="1"/>
          </p:nvPr>
        </p:nvSpPr>
        <p:spPr>
          <a:xfrm>
            <a:off x="1828800" y="1066800"/>
            <a:ext cx="7162800" cy="5715000"/>
          </a:xfrm>
        </p:spPr>
        <p:txBody>
          <a:bodyPr/>
          <a:lstStyle/>
          <a:p>
            <a:pPr marL="0" indent="0">
              <a:lnSpc>
                <a:spcPct val="150000"/>
              </a:lnSpc>
              <a:buFontTx/>
              <a:buNone/>
              <a:defRPr/>
            </a:pPr>
            <a:r>
              <a:rPr lang="en-US" sz="2800" dirty="0" smtClean="0">
                <a:solidFill>
                  <a:schemeClr val="accent2"/>
                </a:solidFill>
              </a:rPr>
              <a:t>A.  Application Submission</a:t>
            </a:r>
          </a:p>
          <a:p>
            <a:pPr marL="514350" indent="-514350">
              <a:lnSpc>
                <a:spcPct val="150000"/>
              </a:lnSpc>
              <a:buFontTx/>
              <a:buAutoNum type="alphaUcPeriod" startAt="2"/>
              <a:defRPr/>
            </a:pPr>
            <a:r>
              <a:rPr lang="en-US" sz="2800" dirty="0" smtClean="0">
                <a:solidFill>
                  <a:schemeClr val="accent2"/>
                </a:solidFill>
              </a:rPr>
              <a:t>Consultation with Private Schools</a:t>
            </a:r>
          </a:p>
          <a:p>
            <a:pPr marL="514350" indent="-514350">
              <a:lnSpc>
                <a:spcPct val="150000"/>
              </a:lnSpc>
              <a:buFontTx/>
              <a:buAutoNum type="alphaUcPeriod" startAt="2"/>
              <a:defRPr/>
            </a:pPr>
            <a:r>
              <a:rPr lang="en-US" sz="2800" dirty="0" smtClean="0">
                <a:solidFill>
                  <a:schemeClr val="accent2"/>
                </a:solidFill>
              </a:rPr>
              <a:t>Formatting Requirements</a:t>
            </a:r>
          </a:p>
          <a:p>
            <a:pPr marL="514350" indent="-514350">
              <a:lnSpc>
                <a:spcPct val="150000"/>
              </a:lnSpc>
              <a:buFontTx/>
              <a:buAutoNum type="alphaUcPeriod" startAt="2"/>
              <a:defRPr/>
            </a:pPr>
            <a:r>
              <a:rPr lang="en-US" sz="2800" dirty="0" smtClean="0">
                <a:solidFill>
                  <a:schemeClr val="accent2"/>
                </a:solidFill>
              </a:rPr>
              <a:t>Collaborative Signatures</a:t>
            </a:r>
          </a:p>
          <a:p>
            <a:pPr marL="514350" indent="-514350">
              <a:lnSpc>
                <a:spcPct val="150000"/>
              </a:lnSpc>
              <a:buFontTx/>
              <a:buAutoNum type="alphaUcPeriod" startAt="2"/>
              <a:defRPr/>
            </a:pPr>
            <a:r>
              <a:rPr lang="en-US" sz="2800" dirty="0" smtClean="0">
                <a:solidFill>
                  <a:schemeClr val="accent2"/>
                </a:solidFill>
              </a:rPr>
              <a:t>Core Application Narrative</a:t>
            </a:r>
          </a:p>
          <a:p>
            <a:pPr marL="514350" indent="-514350">
              <a:lnSpc>
                <a:spcPct val="150000"/>
              </a:lnSpc>
              <a:buFontTx/>
              <a:buAutoNum type="alphaUcPeriod" startAt="2"/>
              <a:defRPr/>
            </a:pPr>
            <a:r>
              <a:rPr lang="en-US" sz="2800" dirty="0">
                <a:solidFill>
                  <a:schemeClr val="accent2"/>
                </a:solidFill>
              </a:rPr>
              <a:t>A</a:t>
            </a:r>
            <a:r>
              <a:rPr lang="en-US" sz="2800" dirty="0" smtClean="0">
                <a:solidFill>
                  <a:schemeClr val="accent2"/>
                </a:solidFill>
              </a:rPr>
              <a:t>pplication Appendix</a:t>
            </a:r>
          </a:p>
          <a:p>
            <a:pPr marL="514350" indent="-514350">
              <a:lnSpc>
                <a:spcPct val="150000"/>
              </a:lnSpc>
              <a:buFontTx/>
              <a:buAutoNum type="alphaUcPeriod" startAt="2"/>
              <a:defRPr/>
            </a:pPr>
            <a:r>
              <a:rPr lang="en-US" sz="2800" dirty="0" smtClean="0">
                <a:solidFill>
                  <a:schemeClr val="accent2"/>
                </a:solidFill>
              </a:rPr>
              <a:t>Appeals</a:t>
            </a:r>
          </a:p>
        </p:txBody>
      </p:sp>
      <p:sp>
        <p:nvSpPr>
          <p:cNvPr id="28676" name="Rectangle 7"/>
          <p:cNvSpPr>
            <a:spLocks noGrp="1" noChangeArrowheads="1"/>
          </p:cNvSpPr>
          <p:nvPr>
            <p:ph type="title"/>
          </p:nvPr>
        </p:nvSpPr>
        <p:spPr>
          <a:xfrm>
            <a:off x="1905000" y="152400"/>
            <a:ext cx="6858000" cy="990600"/>
          </a:xfrm>
        </p:spPr>
        <p:txBody>
          <a:bodyPr/>
          <a:lstStyle/>
          <a:p>
            <a:r>
              <a:rPr lang="en-US" sz="3200" b="1" smtClean="0">
                <a:solidFill>
                  <a:schemeClr val="accent2"/>
                </a:solidFill>
              </a:rPr>
              <a:t>The Application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CFD487D3-6AEC-4378-82A1-5B21614B99D5}" type="slidenum">
              <a:rPr lang="en-US" altLang="en-US" sz="1400" smtClean="0">
                <a:solidFill>
                  <a:srgbClr val="000066"/>
                </a:solidFill>
              </a:rPr>
              <a:pPr/>
              <a:t>27</a:t>
            </a:fld>
            <a:endParaRPr lang="en-US" altLang="en-US" sz="1400" smtClean="0">
              <a:solidFill>
                <a:srgbClr val="000066"/>
              </a:solidFill>
            </a:endParaRPr>
          </a:p>
        </p:txBody>
      </p:sp>
      <p:sp>
        <p:nvSpPr>
          <p:cNvPr id="29699" name="Rectangle 5"/>
          <p:cNvSpPr>
            <a:spLocks noGrp="1" noChangeArrowheads="1"/>
          </p:cNvSpPr>
          <p:nvPr>
            <p:ph type="body" idx="1"/>
          </p:nvPr>
        </p:nvSpPr>
        <p:spPr>
          <a:xfrm>
            <a:off x="1752600" y="1295400"/>
            <a:ext cx="7162800" cy="5715000"/>
          </a:xfrm>
        </p:spPr>
        <p:txBody>
          <a:bodyPr/>
          <a:lstStyle/>
          <a:p>
            <a:r>
              <a:rPr lang="en-US" sz="2400" smtClean="0">
                <a:solidFill>
                  <a:schemeClr val="accent2"/>
                </a:solidFill>
              </a:rPr>
              <a:t>Applicants are </a:t>
            </a:r>
            <a:r>
              <a:rPr lang="en-US" sz="2400" b="1" smtClean="0">
                <a:solidFill>
                  <a:schemeClr val="accent2"/>
                </a:solidFill>
              </a:rPr>
              <a:t>required to </a:t>
            </a:r>
            <a:r>
              <a:rPr lang="en-US" sz="2400" smtClean="0">
                <a:solidFill>
                  <a:schemeClr val="accent2"/>
                </a:solidFill>
              </a:rPr>
              <a:t>submit an original plus three copies of each signed application.</a:t>
            </a:r>
          </a:p>
          <a:p>
            <a:endParaRPr lang="en-US" sz="2400" smtClean="0">
              <a:solidFill>
                <a:schemeClr val="accent2"/>
              </a:solidFill>
            </a:endParaRPr>
          </a:p>
          <a:p>
            <a:r>
              <a:rPr lang="en-US" sz="2400" b="1" smtClean="0">
                <a:solidFill>
                  <a:schemeClr val="accent2"/>
                </a:solidFill>
              </a:rPr>
              <a:t>Due</a:t>
            </a:r>
            <a:r>
              <a:rPr lang="en-US" sz="2400" smtClean="0">
                <a:solidFill>
                  <a:schemeClr val="accent2"/>
                </a:solidFill>
              </a:rPr>
              <a:t> </a:t>
            </a:r>
            <a:r>
              <a:rPr lang="en-US" sz="2400" b="1" smtClean="0">
                <a:solidFill>
                  <a:schemeClr val="accent2"/>
                </a:solidFill>
              </a:rPr>
              <a:t>by 5:00 p.m. on November 30, 2012</a:t>
            </a:r>
            <a:r>
              <a:rPr lang="en-US" sz="2400" smtClean="0">
                <a:solidFill>
                  <a:schemeClr val="accent2"/>
                </a:solidFill>
              </a:rPr>
              <a:t>. </a:t>
            </a:r>
          </a:p>
          <a:p>
            <a:endParaRPr lang="en-US" sz="2400" smtClean="0">
              <a:solidFill>
                <a:schemeClr val="accent2"/>
              </a:solidFill>
            </a:endParaRPr>
          </a:p>
          <a:p>
            <a:r>
              <a:rPr lang="en-US" sz="2400" smtClean="0">
                <a:solidFill>
                  <a:schemeClr val="accent2"/>
                </a:solidFill>
              </a:rPr>
              <a:t>Any application received after the due date will be disqualified from the competitive process. </a:t>
            </a:r>
          </a:p>
        </p:txBody>
      </p:sp>
      <p:sp>
        <p:nvSpPr>
          <p:cNvPr id="29700" name="Rectangle 7"/>
          <p:cNvSpPr>
            <a:spLocks noGrp="1" noChangeArrowheads="1"/>
          </p:cNvSpPr>
          <p:nvPr>
            <p:ph type="title"/>
          </p:nvPr>
        </p:nvSpPr>
        <p:spPr>
          <a:xfrm>
            <a:off x="1905000" y="304800"/>
            <a:ext cx="6858000" cy="990600"/>
          </a:xfrm>
        </p:spPr>
        <p:txBody>
          <a:bodyPr/>
          <a:lstStyle/>
          <a:p>
            <a:r>
              <a:rPr lang="en-US" sz="3200" b="1" smtClean="0">
                <a:solidFill>
                  <a:schemeClr val="accent2"/>
                </a:solidFill>
              </a:rPr>
              <a:t>A. Application Submission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DED04019-06EB-4102-9861-BBC64569C959}" type="slidenum">
              <a:rPr lang="en-US" altLang="en-US" sz="1400" smtClean="0">
                <a:solidFill>
                  <a:srgbClr val="000066"/>
                </a:solidFill>
              </a:rPr>
              <a:pPr/>
              <a:t>28</a:t>
            </a:fld>
            <a:endParaRPr lang="en-US" altLang="en-US" sz="1400" smtClean="0">
              <a:solidFill>
                <a:srgbClr val="000066"/>
              </a:solidFill>
            </a:endParaRPr>
          </a:p>
        </p:txBody>
      </p:sp>
      <p:sp>
        <p:nvSpPr>
          <p:cNvPr id="30723" name="Rectangle 2"/>
          <p:cNvSpPr>
            <a:spLocks noGrp="1" noChangeArrowheads="1"/>
          </p:cNvSpPr>
          <p:nvPr>
            <p:ph type="title"/>
          </p:nvPr>
        </p:nvSpPr>
        <p:spPr/>
        <p:txBody>
          <a:bodyPr/>
          <a:lstStyle/>
          <a:p>
            <a:r>
              <a:rPr lang="en-US" sz="3200" b="1" smtClean="0">
                <a:solidFill>
                  <a:schemeClr val="accent2"/>
                </a:solidFill>
              </a:rPr>
              <a:t>B. Consultation With Private Schools</a:t>
            </a:r>
          </a:p>
        </p:txBody>
      </p:sp>
      <p:sp>
        <p:nvSpPr>
          <p:cNvPr id="26628" name="Rectangle 3"/>
          <p:cNvSpPr>
            <a:spLocks noGrp="1" noChangeArrowheads="1"/>
          </p:cNvSpPr>
          <p:nvPr>
            <p:ph type="body" idx="1"/>
          </p:nvPr>
        </p:nvSpPr>
        <p:spPr>
          <a:xfrm>
            <a:off x="1828800" y="1905000"/>
            <a:ext cx="6858000" cy="4800600"/>
          </a:xfrm>
        </p:spPr>
        <p:txBody>
          <a:bodyPr/>
          <a:lstStyle/>
          <a:p>
            <a:pPr>
              <a:spcBef>
                <a:spcPct val="0"/>
              </a:spcBef>
              <a:defRPr/>
            </a:pPr>
            <a:r>
              <a:rPr lang="en-US" sz="2400" dirty="0" smtClean="0">
                <a:solidFill>
                  <a:schemeClr val="accent2"/>
                </a:solidFill>
              </a:rPr>
              <a:t>All applicants must conduct timely and meaningful consultation with appropriate private school officials in the service area of the schools to be served during the design and development of the programs described in this application. </a:t>
            </a:r>
          </a:p>
          <a:p>
            <a:pPr marL="0" indent="0">
              <a:spcBef>
                <a:spcPct val="0"/>
              </a:spcBef>
              <a:buFontTx/>
              <a:buNone/>
              <a:defRPr/>
            </a:pPr>
            <a:endParaRPr lang="en-US" sz="2400" dirty="0" smtClean="0">
              <a:solidFill>
                <a:schemeClr val="accent2"/>
              </a:solidFill>
            </a:endParaRPr>
          </a:p>
          <a:p>
            <a:pPr>
              <a:spcBef>
                <a:spcPct val="0"/>
              </a:spcBef>
              <a:defRPr/>
            </a:pPr>
            <a:r>
              <a:rPr lang="en-US" sz="2400" dirty="0" smtClean="0">
                <a:solidFill>
                  <a:schemeClr val="accent2"/>
                </a:solidFill>
              </a:rPr>
              <a:t>Refer to Certified Assurances</a:t>
            </a:r>
          </a:p>
          <a:p>
            <a:pPr marL="0" indent="0">
              <a:spcBef>
                <a:spcPct val="0"/>
              </a:spcBef>
              <a:buFontTx/>
              <a:buNone/>
              <a:defRPr/>
            </a:pPr>
            <a:endParaRPr lang="en-US" sz="2400" dirty="0" smtClean="0">
              <a:solidFill>
                <a:schemeClr val="accent2"/>
              </a:solidFill>
            </a:endParaRPr>
          </a:p>
          <a:p>
            <a:pPr>
              <a:spcBef>
                <a:spcPct val="0"/>
              </a:spcBef>
              <a:defRPr/>
            </a:pPr>
            <a:r>
              <a:rPr lang="en-US" sz="2400" dirty="0" smtClean="0">
                <a:solidFill>
                  <a:schemeClr val="accent2"/>
                </a:solidFill>
              </a:rPr>
              <a:t>Applicants </a:t>
            </a:r>
            <a:r>
              <a:rPr lang="en-US" sz="2400" dirty="0">
                <a:solidFill>
                  <a:schemeClr val="accent2"/>
                </a:solidFill>
              </a:rPr>
              <a:t>may wish to refer to the following link for a list of private schools: </a:t>
            </a:r>
            <a:endParaRPr lang="en-US" sz="2400" b="1" u="sng" dirty="0">
              <a:solidFill>
                <a:schemeClr val="accent2"/>
              </a:solidFill>
            </a:endParaRPr>
          </a:p>
          <a:p>
            <a:pPr marL="0" indent="0" algn="ctr">
              <a:spcBef>
                <a:spcPct val="0"/>
              </a:spcBef>
              <a:buFontTx/>
              <a:buNone/>
              <a:defRPr/>
            </a:pPr>
            <a:r>
              <a:rPr lang="en-US" sz="2400" b="1" u="sng" dirty="0" smtClean="0">
                <a:solidFill>
                  <a:schemeClr val="accent2"/>
                </a:solidFill>
              </a:rPr>
              <a:t>http://www.cde.ca.gov/ds/si/ps/ </a:t>
            </a:r>
            <a:endParaRPr lang="en-US" sz="2400" b="1" u="sng" dirty="0">
              <a:solidFill>
                <a:schemeClr val="accent2"/>
              </a:solidFill>
            </a:endParaRPr>
          </a:p>
          <a:p>
            <a:pPr>
              <a:spcBef>
                <a:spcPct val="0"/>
              </a:spcBef>
              <a:defRPr/>
            </a:pPr>
            <a:endParaRPr lang="en-US" sz="2400" dirty="0" smtClean="0">
              <a:solidFill>
                <a:schemeClr val="accent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2210FE9E-A13B-4091-AAFC-0A1FDE9E211D}" type="slidenum">
              <a:rPr lang="en-US" altLang="en-US" sz="1400" smtClean="0">
                <a:solidFill>
                  <a:srgbClr val="000066"/>
                </a:solidFill>
              </a:rPr>
              <a:pPr/>
              <a:t>29</a:t>
            </a:fld>
            <a:endParaRPr lang="en-US" altLang="en-US" sz="1400" smtClean="0">
              <a:solidFill>
                <a:srgbClr val="000066"/>
              </a:solidFill>
            </a:endParaRPr>
          </a:p>
        </p:txBody>
      </p:sp>
      <p:sp>
        <p:nvSpPr>
          <p:cNvPr id="31747" name="Rectangle 2"/>
          <p:cNvSpPr>
            <a:spLocks noGrp="1" noChangeArrowheads="1"/>
          </p:cNvSpPr>
          <p:nvPr>
            <p:ph type="title"/>
          </p:nvPr>
        </p:nvSpPr>
        <p:spPr>
          <a:xfrm>
            <a:off x="1905000" y="533400"/>
            <a:ext cx="6858000" cy="685800"/>
          </a:xfrm>
        </p:spPr>
        <p:txBody>
          <a:bodyPr/>
          <a:lstStyle/>
          <a:p>
            <a:r>
              <a:rPr lang="en-US" sz="3200" b="1" smtClean="0">
                <a:solidFill>
                  <a:schemeClr val="accent2"/>
                </a:solidFill>
              </a:rPr>
              <a:t>C. Formatting Requirements</a:t>
            </a:r>
          </a:p>
        </p:txBody>
      </p:sp>
      <p:sp>
        <p:nvSpPr>
          <p:cNvPr id="27652" name="Rectangle 3"/>
          <p:cNvSpPr>
            <a:spLocks noGrp="1" noChangeArrowheads="1"/>
          </p:cNvSpPr>
          <p:nvPr>
            <p:ph type="body" idx="1"/>
          </p:nvPr>
        </p:nvSpPr>
        <p:spPr>
          <a:xfrm>
            <a:off x="1828800" y="1676400"/>
            <a:ext cx="6858000" cy="4419600"/>
          </a:xfrm>
        </p:spPr>
        <p:txBody>
          <a:bodyPr/>
          <a:lstStyle/>
          <a:p>
            <a:pPr>
              <a:lnSpc>
                <a:spcPct val="80000"/>
              </a:lnSpc>
              <a:defRPr/>
            </a:pPr>
            <a:r>
              <a:rPr lang="en-US" sz="2400" dirty="0" smtClean="0">
                <a:solidFill>
                  <a:schemeClr val="accent2"/>
                </a:solidFill>
              </a:rPr>
              <a:t>During the screening process, the CDE will conduct a preliminary review to determine if each application meets the formatting requirements listed in the RFA.</a:t>
            </a:r>
          </a:p>
          <a:p>
            <a:pPr marL="0" indent="0">
              <a:lnSpc>
                <a:spcPct val="80000"/>
              </a:lnSpc>
              <a:buFontTx/>
              <a:buNone/>
              <a:defRPr/>
            </a:pPr>
            <a:endParaRPr lang="en-US" sz="2400" dirty="0" smtClean="0">
              <a:solidFill>
                <a:schemeClr val="accent2"/>
              </a:solidFill>
            </a:endParaRPr>
          </a:p>
          <a:p>
            <a:pPr>
              <a:lnSpc>
                <a:spcPct val="80000"/>
              </a:lnSpc>
              <a:defRPr/>
            </a:pPr>
            <a:r>
              <a:rPr lang="en-US" sz="2400" dirty="0" smtClean="0">
                <a:solidFill>
                  <a:schemeClr val="accent2"/>
                </a:solidFill>
              </a:rPr>
              <a:t>Any application not meeting these criteria will be automatically disqualified.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C8853FDF-9591-458D-BFE5-418F85E836F7}" type="slidenum">
              <a:rPr lang="en-US" altLang="en-US" sz="1400" smtClean="0">
                <a:solidFill>
                  <a:srgbClr val="000066"/>
                </a:solidFill>
              </a:rPr>
              <a:pPr/>
              <a:t>3</a:t>
            </a:fld>
            <a:endParaRPr lang="en-US" altLang="en-US" sz="1400" smtClean="0">
              <a:solidFill>
                <a:srgbClr val="000066"/>
              </a:solidFill>
            </a:endParaRPr>
          </a:p>
        </p:txBody>
      </p:sp>
      <p:sp>
        <p:nvSpPr>
          <p:cNvPr id="4100" name="Rectangle 3"/>
          <p:cNvSpPr>
            <a:spLocks noGrp="1" noChangeArrowheads="1"/>
          </p:cNvSpPr>
          <p:nvPr>
            <p:ph type="body" idx="4294967295"/>
          </p:nvPr>
        </p:nvSpPr>
        <p:spPr>
          <a:xfrm>
            <a:off x="2057400" y="457200"/>
            <a:ext cx="6553200" cy="5867400"/>
          </a:xfrm>
        </p:spPr>
        <p:txBody>
          <a:bodyPr/>
          <a:lstStyle/>
          <a:p>
            <a:pPr marL="0" indent="0">
              <a:buFontTx/>
              <a:buNone/>
              <a:defRPr/>
            </a:pPr>
            <a:r>
              <a:rPr lang="en-US" sz="2400" b="1" dirty="0" smtClean="0">
                <a:solidFill>
                  <a:schemeClr val="accent2"/>
                </a:solidFill>
              </a:rPr>
              <a:t>(Cohort 7) FY 2011-12 High School Statistics:</a:t>
            </a:r>
          </a:p>
          <a:p>
            <a:pPr>
              <a:defRPr/>
            </a:pPr>
            <a:r>
              <a:rPr lang="en-US" sz="2400" dirty="0" smtClean="0">
                <a:solidFill>
                  <a:schemeClr val="accent2"/>
                </a:solidFill>
              </a:rPr>
              <a:t>Over </a:t>
            </a:r>
            <a:r>
              <a:rPr lang="en-US" sz="2400" dirty="0">
                <a:solidFill>
                  <a:schemeClr val="accent2"/>
                </a:solidFill>
              </a:rPr>
              <a:t>$122 million in ASSETs </a:t>
            </a:r>
            <a:r>
              <a:rPr lang="en-US" sz="2400" dirty="0" smtClean="0">
                <a:solidFill>
                  <a:schemeClr val="accent2"/>
                </a:solidFill>
              </a:rPr>
              <a:t>program funding requested.</a:t>
            </a:r>
          </a:p>
          <a:p>
            <a:pPr>
              <a:defRPr/>
            </a:pPr>
            <a:r>
              <a:rPr lang="en-US" sz="2400" dirty="0" smtClean="0">
                <a:solidFill>
                  <a:schemeClr val="accent2"/>
                </a:solidFill>
              </a:rPr>
              <a:t>$</a:t>
            </a:r>
            <a:r>
              <a:rPr lang="en-US" sz="2400" dirty="0">
                <a:solidFill>
                  <a:schemeClr val="accent2"/>
                </a:solidFill>
              </a:rPr>
              <a:t>17 </a:t>
            </a:r>
            <a:r>
              <a:rPr lang="en-US" sz="2400" dirty="0" smtClean="0">
                <a:solidFill>
                  <a:schemeClr val="accent2"/>
                </a:solidFill>
              </a:rPr>
              <a:t>million awarded</a:t>
            </a:r>
            <a:r>
              <a:rPr lang="en-US" sz="2400" dirty="0">
                <a:solidFill>
                  <a:schemeClr val="accent2"/>
                </a:solidFill>
              </a:rPr>
              <a:t>. </a:t>
            </a:r>
            <a:r>
              <a:rPr lang="en-US" sz="2400" dirty="0" smtClean="0">
                <a:solidFill>
                  <a:schemeClr val="accent2"/>
                </a:solidFill>
              </a:rPr>
              <a:t> </a:t>
            </a:r>
          </a:p>
          <a:p>
            <a:pPr>
              <a:defRPr/>
            </a:pPr>
            <a:r>
              <a:rPr lang="en-US" sz="2400" dirty="0" smtClean="0">
                <a:solidFill>
                  <a:schemeClr val="accent2"/>
                </a:solidFill>
              </a:rPr>
              <a:t>199 </a:t>
            </a:r>
            <a:r>
              <a:rPr lang="en-US" sz="2400" dirty="0">
                <a:solidFill>
                  <a:schemeClr val="accent2"/>
                </a:solidFill>
              </a:rPr>
              <a:t>applications submitted, 12 </a:t>
            </a:r>
            <a:r>
              <a:rPr lang="en-US" sz="2400" dirty="0" smtClean="0">
                <a:solidFill>
                  <a:schemeClr val="accent2"/>
                </a:solidFill>
              </a:rPr>
              <a:t>applications funded </a:t>
            </a:r>
          </a:p>
          <a:p>
            <a:pPr>
              <a:defRPr/>
            </a:pPr>
            <a:r>
              <a:rPr lang="en-US" sz="2400" dirty="0" smtClean="0">
                <a:solidFill>
                  <a:schemeClr val="accent2"/>
                </a:solidFill>
              </a:rPr>
              <a:t>528 </a:t>
            </a:r>
            <a:r>
              <a:rPr lang="en-US" sz="2400" dirty="0">
                <a:solidFill>
                  <a:schemeClr val="accent2"/>
                </a:solidFill>
              </a:rPr>
              <a:t>sites applied, 69 sites were </a:t>
            </a:r>
            <a:r>
              <a:rPr lang="en-US" sz="2400" dirty="0" smtClean="0">
                <a:solidFill>
                  <a:schemeClr val="accent2"/>
                </a:solidFill>
              </a:rPr>
              <a:t>funded. </a:t>
            </a:r>
          </a:p>
          <a:p>
            <a:pPr>
              <a:defRPr/>
            </a:pPr>
            <a:r>
              <a:rPr lang="en-US" sz="2400" dirty="0" smtClean="0">
                <a:solidFill>
                  <a:schemeClr val="accent2"/>
                </a:solidFill>
              </a:rPr>
              <a:t>Percentage </a:t>
            </a:r>
            <a:r>
              <a:rPr lang="en-US" sz="2400" dirty="0">
                <a:solidFill>
                  <a:schemeClr val="accent2"/>
                </a:solidFill>
              </a:rPr>
              <a:t>of funding was 13% of the total  funds </a:t>
            </a:r>
            <a:r>
              <a:rPr lang="en-US" sz="2400" dirty="0" smtClean="0">
                <a:solidFill>
                  <a:schemeClr val="accent2"/>
                </a:solidFill>
              </a:rPr>
              <a:t>requested.</a:t>
            </a:r>
            <a:endParaRPr lang="en-US" sz="2400" dirty="0">
              <a:solidFill>
                <a:schemeClr val="accent2"/>
              </a:solidFill>
            </a:endParaRPr>
          </a:p>
          <a:p>
            <a:pPr marL="0" indent="0" fontAlgn="auto">
              <a:buFontTx/>
              <a:buNone/>
              <a:defRPr/>
            </a:pPr>
            <a:r>
              <a:rPr lang="en-US" sz="2400" dirty="0">
                <a:solidFill>
                  <a:schemeClr val="accent2"/>
                </a:solidFill>
              </a:rPr>
              <a:t> </a:t>
            </a:r>
            <a:endParaRPr lang="en-US" sz="2400" dirty="0" smtClean="0">
              <a:solidFill>
                <a:schemeClr val="accent2"/>
              </a:solidFill>
            </a:endParaRPr>
          </a:p>
          <a:p>
            <a:pPr marL="0" indent="0" fontAlgn="auto">
              <a:buFontTx/>
              <a:buNone/>
              <a:defRPr/>
            </a:pPr>
            <a:r>
              <a:rPr lang="en-US" sz="2400" b="1" dirty="0" smtClean="0">
                <a:solidFill>
                  <a:schemeClr val="accent2"/>
                </a:solidFill>
              </a:rPr>
              <a:t>(Cohort 5) High School Grants:</a:t>
            </a:r>
            <a:endParaRPr lang="en-US" sz="2400" b="1" dirty="0">
              <a:solidFill>
                <a:schemeClr val="accent2"/>
              </a:solidFill>
            </a:endParaRPr>
          </a:p>
          <a:p>
            <a:pPr>
              <a:defRPr/>
            </a:pPr>
            <a:r>
              <a:rPr lang="en-US" sz="2400" dirty="0" smtClean="0">
                <a:solidFill>
                  <a:schemeClr val="accent2"/>
                </a:solidFill>
              </a:rPr>
              <a:t>Approximately $23.5 million are due to expire June 30, 2013.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z="3200" b="1" smtClean="0">
                <a:solidFill>
                  <a:schemeClr val="accent2"/>
                </a:solidFill>
              </a:rPr>
              <a:t>D. Collaborative Signatures</a:t>
            </a:r>
          </a:p>
        </p:txBody>
      </p:sp>
      <p:sp>
        <p:nvSpPr>
          <p:cNvPr id="3" name="Content Placeholder 2"/>
          <p:cNvSpPr>
            <a:spLocks noGrp="1"/>
          </p:cNvSpPr>
          <p:nvPr>
            <p:ph idx="1"/>
          </p:nvPr>
        </p:nvSpPr>
        <p:spPr>
          <a:xfrm>
            <a:off x="1828800" y="1676400"/>
            <a:ext cx="6934200" cy="4419600"/>
          </a:xfrm>
        </p:spPr>
        <p:txBody>
          <a:bodyPr/>
          <a:lstStyle/>
          <a:p>
            <a:pPr marL="0" indent="0">
              <a:buFontTx/>
              <a:buNone/>
              <a:defRPr/>
            </a:pPr>
            <a:r>
              <a:rPr lang="en-US" sz="2400" dirty="0">
                <a:solidFill>
                  <a:schemeClr val="accent2"/>
                </a:solidFill>
              </a:rPr>
              <a:t>Every </a:t>
            </a:r>
            <a:r>
              <a:rPr lang="en-US" sz="2400" dirty="0" smtClean="0">
                <a:solidFill>
                  <a:schemeClr val="accent2"/>
                </a:solidFill>
              </a:rPr>
              <a:t>program </a:t>
            </a:r>
            <a:r>
              <a:rPr lang="en-US" sz="2400" dirty="0">
                <a:solidFill>
                  <a:schemeClr val="accent2"/>
                </a:solidFill>
              </a:rPr>
              <a:t>shall be designed, implemented, evaluated, and sustained through a collaborative process that </a:t>
            </a:r>
            <a:r>
              <a:rPr lang="en-US" sz="2400" dirty="0" smtClean="0">
                <a:solidFill>
                  <a:schemeClr val="accent2"/>
                </a:solidFill>
              </a:rPr>
              <a:t>includes:</a:t>
            </a:r>
          </a:p>
          <a:p>
            <a:pPr>
              <a:defRPr/>
            </a:pPr>
            <a:r>
              <a:rPr lang="en-US" sz="2400" dirty="0" smtClean="0">
                <a:solidFill>
                  <a:schemeClr val="accent2"/>
                </a:solidFill>
              </a:rPr>
              <a:t>Parents</a:t>
            </a:r>
            <a:r>
              <a:rPr lang="en-US" sz="2400" dirty="0">
                <a:solidFill>
                  <a:schemeClr val="accent2"/>
                </a:solidFill>
              </a:rPr>
              <a:t>, youths, and representatives of participating schools and sites (e.g. classroom teachers, custodial staff, support staff, etc.), </a:t>
            </a:r>
            <a:endParaRPr lang="en-US" sz="2400" dirty="0" smtClean="0">
              <a:solidFill>
                <a:schemeClr val="accent2"/>
              </a:solidFill>
            </a:endParaRPr>
          </a:p>
          <a:p>
            <a:pPr>
              <a:defRPr/>
            </a:pPr>
            <a:r>
              <a:rPr lang="en-US" sz="2400" dirty="0">
                <a:solidFill>
                  <a:schemeClr val="accent2"/>
                </a:solidFill>
              </a:rPr>
              <a:t>G</a:t>
            </a:r>
            <a:r>
              <a:rPr lang="en-US" sz="2400" dirty="0" smtClean="0">
                <a:solidFill>
                  <a:schemeClr val="accent2"/>
                </a:solidFill>
              </a:rPr>
              <a:t>overnmental </a:t>
            </a:r>
            <a:r>
              <a:rPr lang="en-US" sz="2400" dirty="0">
                <a:solidFill>
                  <a:schemeClr val="accent2"/>
                </a:solidFill>
              </a:rPr>
              <a:t>agencies, such as city and county parks and recreation departments, community organizations, and the private </a:t>
            </a:r>
            <a:r>
              <a:rPr lang="en-US" sz="2400" dirty="0" smtClean="0">
                <a:solidFill>
                  <a:schemeClr val="accent2"/>
                </a:solidFill>
              </a:rPr>
              <a:t>sector.</a:t>
            </a:r>
            <a:endParaRPr lang="en-US" sz="2400" dirty="0">
              <a:solidFill>
                <a:schemeClr val="accent2"/>
              </a:solidFill>
            </a:endParaRPr>
          </a:p>
        </p:txBody>
      </p:sp>
      <p:sp>
        <p:nvSpPr>
          <p:cNvPr id="32772"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25ACB5FE-EC82-4115-AF67-D297EB6A773D}" type="slidenum">
              <a:rPr lang="en-US" altLang="en-US" sz="1400" smtClean="0">
                <a:solidFill>
                  <a:srgbClr val="000066"/>
                </a:solidFill>
              </a:rPr>
              <a:pPr/>
              <a:t>30</a:t>
            </a:fld>
            <a:endParaRPr lang="en-US" altLang="en-US" sz="1400" smtClean="0">
              <a:solidFill>
                <a:srgbClr val="000066"/>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D96D432F-6B9C-4DD2-8DF0-75C9E634AD14}" type="slidenum">
              <a:rPr lang="en-US" altLang="en-US" sz="1400" smtClean="0">
                <a:solidFill>
                  <a:srgbClr val="000066"/>
                </a:solidFill>
              </a:rPr>
              <a:pPr/>
              <a:t>31</a:t>
            </a:fld>
            <a:endParaRPr lang="en-US" altLang="en-US" sz="1400" smtClean="0">
              <a:solidFill>
                <a:srgbClr val="000066"/>
              </a:solidFill>
            </a:endParaRPr>
          </a:p>
        </p:txBody>
      </p:sp>
      <p:sp>
        <p:nvSpPr>
          <p:cNvPr id="33795" name="Rectangle 2"/>
          <p:cNvSpPr>
            <a:spLocks noGrp="1" noChangeArrowheads="1"/>
          </p:cNvSpPr>
          <p:nvPr>
            <p:ph type="title" idx="4294967295"/>
          </p:nvPr>
        </p:nvSpPr>
        <p:spPr>
          <a:xfrm>
            <a:off x="1905000" y="304800"/>
            <a:ext cx="6858000" cy="1143000"/>
          </a:xfrm>
        </p:spPr>
        <p:txBody>
          <a:bodyPr/>
          <a:lstStyle/>
          <a:p>
            <a:r>
              <a:rPr lang="en-US" sz="3200" b="1" smtClean="0">
                <a:solidFill>
                  <a:schemeClr val="accent2"/>
                </a:solidFill>
              </a:rPr>
              <a:t>E. Core Application Narrative</a:t>
            </a:r>
          </a:p>
        </p:txBody>
      </p:sp>
      <p:sp>
        <p:nvSpPr>
          <p:cNvPr id="33796" name="Rectangle 3"/>
          <p:cNvSpPr>
            <a:spLocks noGrp="1" noChangeArrowheads="1"/>
          </p:cNvSpPr>
          <p:nvPr>
            <p:ph type="body" idx="4294967295"/>
          </p:nvPr>
        </p:nvSpPr>
        <p:spPr>
          <a:xfrm>
            <a:off x="1828800" y="1600200"/>
            <a:ext cx="6934200" cy="4724400"/>
          </a:xfrm>
        </p:spPr>
        <p:txBody>
          <a:bodyPr/>
          <a:lstStyle/>
          <a:p>
            <a:r>
              <a:rPr lang="en-US" sz="2400" smtClean="0">
                <a:solidFill>
                  <a:schemeClr val="accent2"/>
                </a:solidFill>
              </a:rPr>
              <a:t>The number of pages for the core application narrative must not exceed the 15 page maximum limit. </a:t>
            </a:r>
          </a:p>
          <a:p>
            <a:endParaRPr lang="en-US" sz="2400" smtClean="0">
              <a:solidFill>
                <a:schemeClr val="accent2"/>
              </a:solidFill>
            </a:endParaRPr>
          </a:p>
          <a:p>
            <a:r>
              <a:rPr lang="en-US" sz="2400" smtClean="0">
                <a:solidFill>
                  <a:schemeClr val="accent2"/>
                </a:solidFill>
              </a:rPr>
              <a:t>The page limit does not include required budget forms, budget narrative/justification, or other required forms.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z="3200" b="1" smtClean="0">
                <a:solidFill>
                  <a:schemeClr val="accent2"/>
                </a:solidFill>
              </a:rPr>
              <a:t>F. Application Appendix</a:t>
            </a:r>
          </a:p>
        </p:txBody>
      </p:sp>
      <p:sp>
        <p:nvSpPr>
          <p:cNvPr id="3" name="Content Placeholder 2"/>
          <p:cNvSpPr>
            <a:spLocks noGrp="1"/>
          </p:cNvSpPr>
          <p:nvPr>
            <p:ph idx="1"/>
          </p:nvPr>
        </p:nvSpPr>
        <p:spPr>
          <a:xfrm>
            <a:off x="1828800" y="1905000"/>
            <a:ext cx="6858000" cy="4419600"/>
          </a:xfrm>
        </p:spPr>
        <p:txBody>
          <a:bodyPr/>
          <a:lstStyle/>
          <a:p>
            <a:pPr>
              <a:defRPr/>
            </a:pPr>
            <a:r>
              <a:rPr lang="en-US" sz="2400" dirty="0" smtClean="0">
                <a:solidFill>
                  <a:schemeClr val="accent2"/>
                </a:solidFill>
              </a:rPr>
              <a:t>Readers </a:t>
            </a:r>
            <a:r>
              <a:rPr lang="en-US" sz="2400" dirty="0">
                <a:solidFill>
                  <a:schemeClr val="accent2"/>
                </a:solidFill>
              </a:rPr>
              <a:t>will be reviewing all attachments, </a:t>
            </a:r>
            <a:r>
              <a:rPr lang="en-US" sz="2400" b="1" dirty="0">
                <a:solidFill>
                  <a:schemeClr val="accent2"/>
                </a:solidFill>
              </a:rPr>
              <a:t>Memorandums of Understanding</a:t>
            </a:r>
            <a:r>
              <a:rPr lang="en-US" sz="2400" dirty="0">
                <a:solidFill>
                  <a:schemeClr val="accent2"/>
                </a:solidFill>
              </a:rPr>
              <a:t> (MOUs), and </a:t>
            </a:r>
            <a:r>
              <a:rPr lang="en-US" sz="2400" b="1" dirty="0">
                <a:solidFill>
                  <a:schemeClr val="accent2"/>
                </a:solidFill>
              </a:rPr>
              <a:t>Letters of Agreements</a:t>
            </a:r>
            <a:r>
              <a:rPr lang="en-US" sz="2400" dirty="0">
                <a:solidFill>
                  <a:schemeClr val="accent2"/>
                </a:solidFill>
              </a:rPr>
              <a:t> (LOAs) as supporting documentation. </a:t>
            </a:r>
            <a:endParaRPr lang="en-US" sz="2400" dirty="0" smtClean="0">
              <a:solidFill>
                <a:schemeClr val="accent2"/>
              </a:solidFill>
            </a:endParaRPr>
          </a:p>
          <a:p>
            <a:pPr marL="0" indent="0">
              <a:buFontTx/>
              <a:buNone/>
              <a:defRPr/>
            </a:pPr>
            <a:endParaRPr lang="en-US" sz="2400" dirty="0" smtClean="0">
              <a:solidFill>
                <a:schemeClr val="accent2"/>
              </a:solidFill>
            </a:endParaRPr>
          </a:p>
          <a:p>
            <a:pPr>
              <a:defRPr/>
            </a:pPr>
            <a:r>
              <a:rPr lang="en-US" sz="2400" dirty="0" smtClean="0">
                <a:solidFill>
                  <a:schemeClr val="accent2"/>
                </a:solidFill>
              </a:rPr>
              <a:t>The </a:t>
            </a:r>
            <a:r>
              <a:rPr lang="en-US" sz="2400" dirty="0">
                <a:solidFill>
                  <a:schemeClr val="accent2"/>
                </a:solidFill>
              </a:rPr>
              <a:t>appendixes will not be considered in the scoring of the core application narrative</a:t>
            </a:r>
            <a:r>
              <a:rPr lang="en-US" sz="2400" dirty="0" smtClean="0">
                <a:solidFill>
                  <a:schemeClr val="accent2"/>
                </a:solidFill>
              </a:rPr>
              <a:t>.</a:t>
            </a:r>
          </a:p>
          <a:p>
            <a:pPr marL="0" indent="0">
              <a:buFontTx/>
              <a:buNone/>
              <a:defRPr/>
            </a:pPr>
            <a:endParaRPr lang="en-US" sz="2400" dirty="0" smtClean="0">
              <a:solidFill>
                <a:schemeClr val="accent2"/>
              </a:solidFill>
            </a:endParaRPr>
          </a:p>
          <a:p>
            <a:pPr>
              <a:defRPr/>
            </a:pPr>
            <a:r>
              <a:rPr lang="en-US" sz="2400" dirty="0" smtClean="0">
                <a:solidFill>
                  <a:schemeClr val="accent2"/>
                </a:solidFill>
              </a:rPr>
              <a:t>10 page maximum; Required Table </a:t>
            </a:r>
            <a:r>
              <a:rPr lang="en-US" sz="2400" dirty="0">
                <a:solidFill>
                  <a:schemeClr val="accent2"/>
                </a:solidFill>
              </a:rPr>
              <a:t>of Contents </a:t>
            </a:r>
            <a:r>
              <a:rPr lang="en-US" sz="2400" dirty="0" smtClean="0">
                <a:solidFill>
                  <a:schemeClr val="accent2"/>
                </a:solidFill>
              </a:rPr>
              <a:t>(not </a:t>
            </a:r>
            <a:r>
              <a:rPr lang="en-US" sz="2400" dirty="0">
                <a:solidFill>
                  <a:schemeClr val="accent2"/>
                </a:solidFill>
              </a:rPr>
              <a:t>included in the page </a:t>
            </a:r>
            <a:r>
              <a:rPr lang="en-US" sz="2400" dirty="0" smtClean="0">
                <a:solidFill>
                  <a:schemeClr val="accent2"/>
                </a:solidFill>
              </a:rPr>
              <a:t>limitation) </a:t>
            </a:r>
            <a:r>
              <a:rPr lang="en-US" sz="2400" dirty="0">
                <a:solidFill>
                  <a:schemeClr val="accent2"/>
                </a:solidFill>
              </a:rPr>
              <a:t>for attachments. </a:t>
            </a:r>
            <a:endParaRPr lang="en-US" sz="2400" dirty="0" smtClean="0">
              <a:solidFill>
                <a:schemeClr val="accent2"/>
              </a:solidFill>
            </a:endParaRPr>
          </a:p>
          <a:p>
            <a:pPr>
              <a:defRPr/>
            </a:pPr>
            <a:endParaRPr lang="en-US" sz="2400" dirty="0"/>
          </a:p>
        </p:txBody>
      </p:sp>
      <p:sp>
        <p:nvSpPr>
          <p:cNvPr id="34820"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B10F06E3-2A6C-4F23-9B3B-7AE503EA6E26}" type="slidenum">
              <a:rPr lang="en-US" altLang="en-US" sz="1400" smtClean="0">
                <a:solidFill>
                  <a:srgbClr val="000066"/>
                </a:solidFill>
              </a:rPr>
              <a:pPr/>
              <a:t>32</a:t>
            </a:fld>
            <a:endParaRPr lang="en-US" altLang="en-US" sz="1400" smtClean="0">
              <a:solidFill>
                <a:srgbClr val="000066"/>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905000" y="609600"/>
            <a:ext cx="6858000" cy="990600"/>
          </a:xfrm>
        </p:spPr>
        <p:txBody>
          <a:bodyPr/>
          <a:lstStyle/>
          <a:p>
            <a:r>
              <a:rPr lang="en-US" sz="3200" b="1" smtClean="0">
                <a:solidFill>
                  <a:schemeClr val="accent2"/>
                </a:solidFill>
              </a:rPr>
              <a:t>G. Appeals</a:t>
            </a:r>
          </a:p>
        </p:txBody>
      </p:sp>
      <p:sp>
        <p:nvSpPr>
          <p:cNvPr id="3" name="Content Placeholder 2"/>
          <p:cNvSpPr>
            <a:spLocks noGrp="1"/>
          </p:cNvSpPr>
          <p:nvPr>
            <p:ph idx="1"/>
          </p:nvPr>
        </p:nvSpPr>
        <p:spPr>
          <a:xfrm>
            <a:off x="1905000" y="1752600"/>
            <a:ext cx="6858000" cy="4648200"/>
          </a:xfrm>
        </p:spPr>
        <p:txBody>
          <a:bodyPr/>
          <a:lstStyle/>
          <a:p>
            <a:pPr>
              <a:defRPr/>
            </a:pPr>
            <a:r>
              <a:rPr lang="en-US" sz="2400" dirty="0">
                <a:solidFill>
                  <a:schemeClr val="accent2"/>
                </a:solidFill>
              </a:rPr>
              <a:t>Applicants that wish to appeal a grant award decision must submit a Letter of Appeal to the CDE. </a:t>
            </a:r>
            <a:endParaRPr lang="en-US" sz="2400" dirty="0" smtClean="0">
              <a:solidFill>
                <a:schemeClr val="accent2"/>
              </a:solidFill>
            </a:endParaRPr>
          </a:p>
          <a:p>
            <a:pPr marL="0" indent="0">
              <a:buFontTx/>
              <a:buNone/>
              <a:defRPr/>
            </a:pPr>
            <a:endParaRPr lang="en-US" sz="2400" dirty="0" smtClean="0">
              <a:solidFill>
                <a:schemeClr val="accent2"/>
              </a:solidFill>
            </a:endParaRPr>
          </a:p>
          <a:p>
            <a:pPr>
              <a:defRPr/>
            </a:pPr>
            <a:r>
              <a:rPr lang="en-US" sz="2400" dirty="0" smtClean="0">
                <a:solidFill>
                  <a:schemeClr val="accent2"/>
                </a:solidFill>
              </a:rPr>
              <a:t>The </a:t>
            </a:r>
            <a:r>
              <a:rPr lang="en-US" sz="2400" dirty="0">
                <a:solidFill>
                  <a:schemeClr val="accent2"/>
                </a:solidFill>
              </a:rPr>
              <a:t>letter must have an original signature of the Authorized Agent who signed the application</a:t>
            </a:r>
            <a:r>
              <a:rPr lang="en-US" sz="2400" dirty="0" smtClean="0">
                <a:solidFill>
                  <a:schemeClr val="accent2"/>
                </a:solidFill>
              </a:rPr>
              <a:t>.</a:t>
            </a:r>
          </a:p>
          <a:p>
            <a:pPr marL="0" indent="0">
              <a:buFontTx/>
              <a:buNone/>
              <a:defRPr/>
            </a:pPr>
            <a:endParaRPr lang="en-US" sz="2400" dirty="0" smtClean="0">
              <a:solidFill>
                <a:schemeClr val="accent2"/>
              </a:solidFill>
            </a:endParaRPr>
          </a:p>
          <a:p>
            <a:pPr>
              <a:defRPr/>
            </a:pPr>
            <a:r>
              <a:rPr lang="en-US" sz="2400" b="1" dirty="0">
                <a:solidFill>
                  <a:schemeClr val="accent2"/>
                </a:solidFill>
              </a:rPr>
              <a:t>The ASD must receive the Letter of Appeal</a:t>
            </a:r>
            <a:r>
              <a:rPr lang="en-US" sz="2400" dirty="0">
                <a:solidFill>
                  <a:schemeClr val="accent2"/>
                </a:solidFill>
              </a:rPr>
              <a:t> </a:t>
            </a:r>
            <a:r>
              <a:rPr lang="en-US" sz="2400" b="1" dirty="0">
                <a:solidFill>
                  <a:schemeClr val="accent2"/>
                </a:solidFill>
              </a:rPr>
              <a:t>within 10 calendar days of the Intent to Award announcement.</a:t>
            </a:r>
            <a:endParaRPr lang="en-US" sz="2400" dirty="0">
              <a:solidFill>
                <a:schemeClr val="accent2"/>
              </a:solidFill>
            </a:endParaRPr>
          </a:p>
          <a:p>
            <a:pPr>
              <a:defRPr/>
            </a:pPr>
            <a:endParaRPr lang="en-US" sz="2400" dirty="0"/>
          </a:p>
        </p:txBody>
      </p:sp>
      <p:sp>
        <p:nvSpPr>
          <p:cNvPr id="35844"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CF667EAA-D11F-4BE7-B0ED-5F18378C8EF6}" type="slidenum">
              <a:rPr lang="en-US" altLang="en-US" sz="1400" smtClean="0">
                <a:solidFill>
                  <a:srgbClr val="000066"/>
                </a:solidFill>
              </a:rPr>
              <a:pPr/>
              <a:t>33</a:t>
            </a:fld>
            <a:endParaRPr lang="en-US" altLang="en-US" sz="1400" smtClean="0">
              <a:solidFill>
                <a:srgbClr val="000066"/>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AB17F4F0-B226-48FB-82F8-A327901B7392}" type="slidenum">
              <a:rPr lang="en-US" altLang="en-US" sz="1400" smtClean="0">
                <a:solidFill>
                  <a:srgbClr val="000066"/>
                </a:solidFill>
              </a:rPr>
              <a:pPr/>
              <a:t>34</a:t>
            </a:fld>
            <a:endParaRPr lang="en-US" altLang="en-US" sz="1400" smtClean="0">
              <a:solidFill>
                <a:srgbClr val="000066"/>
              </a:solidFill>
            </a:endParaRPr>
          </a:p>
        </p:txBody>
      </p:sp>
      <p:sp>
        <p:nvSpPr>
          <p:cNvPr id="36867" name="Rectangle 4"/>
          <p:cNvSpPr>
            <a:spLocks noGrp="1" noChangeArrowheads="1"/>
          </p:cNvSpPr>
          <p:nvPr>
            <p:ph type="title"/>
          </p:nvPr>
        </p:nvSpPr>
        <p:spPr>
          <a:xfrm>
            <a:off x="1828800" y="2362200"/>
            <a:ext cx="6858000" cy="1143000"/>
          </a:xfrm>
        </p:spPr>
        <p:txBody>
          <a:bodyPr/>
          <a:lstStyle/>
          <a:p>
            <a:r>
              <a:rPr lang="en-US" sz="4000" b="1" smtClean="0">
                <a:solidFill>
                  <a:schemeClr val="accent2"/>
                </a:solidFill>
              </a:rPr>
              <a:t>V.  Scoring Rubric</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FFE50B2C-4C1F-41C6-B698-30CAE05C7C8F}" type="slidenum">
              <a:rPr lang="en-US" altLang="en-US" sz="1400" smtClean="0">
                <a:solidFill>
                  <a:srgbClr val="000066"/>
                </a:solidFill>
              </a:rPr>
              <a:pPr/>
              <a:t>35</a:t>
            </a:fld>
            <a:endParaRPr lang="en-US" altLang="en-US" sz="1400" smtClean="0">
              <a:solidFill>
                <a:srgbClr val="000066"/>
              </a:solidFill>
            </a:endParaRPr>
          </a:p>
        </p:txBody>
      </p:sp>
      <p:sp>
        <p:nvSpPr>
          <p:cNvPr id="37891" name="Rectangle 2"/>
          <p:cNvSpPr>
            <a:spLocks noGrp="1" noChangeArrowheads="1"/>
          </p:cNvSpPr>
          <p:nvPr>
            <p:ph type="title"/>
          </p:nvPr>
        </p:nvSpPr>
        <p:spPr>
          <a:xfrm>
            <a:off x="1676400" y="-304800"/>
            <a:ext cx="7467600" cy="2057400"/>
          </a:xfrm>
        </p:spPr>
        <p:txBody>
          <a:bodyPr/>
          <a:lstStyle/>
          <a:p>
            <a:pPr algn="l"/>
            <a:r>
              <a:rPr lang="en-US" sz="3200" b="1" smtClean="0">
                <a:solidFill>
                  <a:schemeClr val="accent2"/>
                </a:solidFill>
              </a:rPr>
              <a:t>Sections in the Core Application Narrative/Rubric for Elementary/Middle School</a:t>
            </a:r>
          </a:p>
        </p:txBody>
      </p:sp>
      <p:graphicFrame>
        <p:nvGraphicFramePr>
          <p:cNvPr id="2" name="Table 1"/>
          <p:cNvGraphicFramePr>
            <a:graphicFrameLocks noGrp="1"/>
          </p:cNvGraphicFramePr>
          <p:nvPr/>
        </p:nvGraphicFramePr>
        <p:xfrm>
          <a:off x="1905000" y="1752600"/>
          <a:ext cx="6705600" cy="4419599"/>
        </p:xfrm>
        <a:graphic>
          <a:graphicData uri="http://schemas.openxmlformats.org/drawingml/2006/table">
            <a:tbl>
              <a:tblPr firstRow="1" firstCol="1" bandRow="1">
                <a:tableStyleId>{5C22544A-7EE6-4342-B048-85BDC9FD1C3A}</a:tableStyleId>
              </a:tblPr>
              <a:tblGrid>
                <a:gridCol w="3579803"/>
                <a:gridCol w="3125797"/>
              </a:tblGrid>
              <a:tr h="368175">
                <a:tc>
                  <a:txBody>
                    <a:bodyPr/>
                    <a:lstStyle/>
                    <a:p>
                      <a:pPr marL="228600" marR="0" algn="ctr">
                        <a:spcBef>
                          <a:spcPts val="0"/>
                        </a:spcBef>
                        <a:spcAft>
                          <a:spcPts val="0"/>
                        </a:spcAft>
                      </a:pPr>
                      <a:r>
                        <a:rPr lang="en-US" sz="900">
                          <a:effectLst/>
                        </a:rPr>
                        <a:t> </a:t>
                      </a:r>
                      <a:r>
                        <a:rPr lang="en-US" sz="800">
                          <a:effectLst/>
                        </a:rPr>
                        <a:t>Rubric Sections</a:t>
                      </a:r>
                      <a:endParaRPr lang="en-US" sz="1200">
                        <a:effectLst/>
                        <a:latin typeface="Arial"/>
                        <a:ea typeface="Times New Roman"/>
                        <a:cs typeface="Times New Roman"/>
                      </a:endParaRPr>
                    </a:p>
                  </a:txBody>
                  <a:tcPr marL="9525" marR="9525" marT="9525" marB="9525" anchor="ctr"/>
                </a:tc>
                <a:tc>
                  <a:txBody>
                    <a:bodyPr/>
                    <a:lstStyle/>
                    <a:p>
                      <a:pPr marL="228600" marR="0" algn="ctr">
                        <a:spcBef>
                          <a:spcPts val="0"/>
                        </a:spcBef>
                        <a:spcAft>
                          <a:spcPts val="0"/>
                        </a:spcAft>
                      </a:pPr>
                      <a:r>
                        <a:rPr lang="en-US" sz="800">
                          <a:effectLst/>
                        </a:rPr>
                        <a:t>Points</a:t>
                      </a:r>
                      <a:endParaRPr lang="en-US" sz="1200">
                        <a:effectLst/>
                        <a:latin typeface="Arial"/>
                        <a:ea typeface="Times New Roman"/>
                        <a:cs typeface="Times New Roman"/>
                      </a:endParaRPr>
                    </a:p>
                  </a:txBody>
                  <a:tcPr marL="9525" marR="9525" marT="9525" marB="9525" anchor="ctr"/>
                </a:tc>
              </a:tr>
              <a:tr h="490900">
                <a:tc>
                  <a:txBody>
                    <a:bodyPr/>
                    <a:lstStyle/>
                    <a:p>
                      <a:pPr marL="228600" marR="0">
                        <a:spcBef>
                          <a:spcPts val="0"/>
                        </a:spcBef>
                        <a:spcAft>
                          <a:spcPts val="0"/>
                        </a:spcAft>
                      </a:pPr>
                      <a:r>
                        <a:rPr lang="en-US" sz="1200" dirty="0">
                          <a:solidFill>
                            <a:schemeClr val="tx1"/>
                          </a:solidFill>
                          <a:effectLst/>
                        </a:rPr>
                        <a:t>1. Community Needs Assessment</a:t>
                      </a:r>
                      <a:endParaRPr lang="en-US" sz="1200" dirty="0">
                        <a:solidFill>
                          <a:schemeClr val="tx1"/>
                        </a:solidFill>
                        <a:effectLst/>
                        <a:latin typeface="Arial"/>
                        <a:ea typeface="Times New Roman"/>
                        <a:cs typeface="Times New Roman"/>
                      </a:endParaRPr>
                    </a:p>
                  </a:txBody>
                  <a:tcPr marL="9525" marR="9525" marT="9525" marB="9525"/>
                </a:tc>
                <a:tc>
                  <a:txBody>
                    <a:bodyPr/>
                    <a:lstStyle/>
                    <a:p>
                      <a:pPr marL="228600" marR="0" algn="ctr">
                        <a:spcBef>
                          <a:spcPts val="0"/>
                        </a:spcBef>
                        <a:spcAft>
                          <a:spcPts val="0"/>
                        </a:spcAft>
                      </a:pPr>
                      <a:r>
                        <a:rPr lang="en-US" sz="1200">
                          <a:solidFill>
                            <a:schemeClr val="tx1"/>
                          </a:solidFill>
                          <a:effectLst/>
                        </a:rPr>
                        <a:t>8</a:t>
                      </a:r>
                      <a:endParaRPr lang="en-US" sz="1200">
                        <a:solidFill>
                          <a:schemeClr val="tx1"/>
                        </a:solidFill>
                        <a:effectLst/>
                        <a:latin typeface="Arial"/>
                        <a:ea typeface="Times New Roman"/>
                        <a:cs typeface="Times New Roman"/>
                      </a:endParaRPr>
                    </a:p>
                  </a:txBody>
                  <a:tcPr marL="9525" marR="9525" marT="9525" marB="9525"/>
                </a:tc>
              </a:tr>
              <a:tr h="475934">
                <a:tc>
                  <a:txBody>
                    <a:bodyPr/>
                    <a:lstStyle/>
                    <a:p>
                      <a:pPr marL="228600" marR="0">
                        <a:spcBef>
                          <a:spcPts val="0"/>
                        </a:spcBef>
                        <a:spcAft>
                          <a:spcPts val="0"/>
                        </a:spcAft>
                      </a:pPr>
                      <a:r>
                        <a:rPr lang="en-US" sz="1200" dirty="0">
                          <a:solidFill>
                            <a:schemeClr val="tx1"/>
                          </a:solidFill>
                          <a:effectLst/>
                        </a:rPr>
                        <a:t>2. Program Elements</a:t>
                      </a:r>
                      <a:endParaRPr lang="en-US" sz="1200" dirty="0">
                        <a:solidFill>
                          <a:schemeClr val="tx1"/>
                        </a:solidFill>
                        <a:effectLst/>
                        <a:latin typeface="Arial"/>
                        <a:ea typeface="Times New Roman"/>
                        <a:cs typeface="Times New Roman"/>
                      </a:endParaRPr>
                    </a:p>
                  </a:txBody>
                  <a:tcPr marL="9525" marR="9525" marT="9525" marB="9525"/>
                </a:tc>
                <a:tc>
                  <a:txBody>
                    <a:bodyPr/>
                    <a:lstStyle/>
                    <a:p>
                      <a:pPr marL="228600" marR="0" algn="ctr">
                        <a:spcBef>
                          <a:spcPts val="0"/>
                        </a:spcBef>
                        <a:spcAft>
                          <a:spcPts val="0"/>
                        </a:spcAft>
                      </a:pPr>
                      <a:r>
                        <a:rPr lang="en-US" sz="1200">
                          <a:solidFill>
                            <a:schemeClr val="tx1"/>
                          </a:solidFill>
                          <a:effectLst/>
                        </a:rPr>
                        <a:t>20</a:t>
                      </a:r>
                      <a:endParaRPr lang="en-US" sz="1200">
                        <a:solidFill>
                          <a:schemeClr val="tx1"/>
                        </a:solidFill>
                        <a:effectLst/>
                        <a:latin typeface="Arial"/>
                        <a:ea typeface="Times New Roman"/>
                        <a:cs typeface="Times New Roman"/>
                      </a:endParaRPr>
                    </a:p>
                  </a:txBody>
                  <a:tcPr marL="9525" marR="9525" marT="9525" marB="9525"/>
                </a:tc>
              </a:tr>
              <a:tr h="490900">
                <a:tc>
                  <a:txBody>
                    <a:bodyPr/>
                    <a:lstStyle/>
                    <a:p>
                      <a:pPr marL="228600" marR="0">
                        <a:spcBef>
                          <a:spcPts val="0"/>
                        </a:spcBef>
                        <a:spcAft>
                          <a:spcPts val="0"/>
                        </a:spcAft>
                      </a:pPr>
                      <a:r>
                        <a:rPr lang="en-US" sz="1200" dirty="0">
                          <a:solidFill>
                            <a:schemeClr val="tx1"/>
                          </a:solidFill>
                          <a:effectLst/>
                        </a:rPr>
                        <a:t>3. Collaboration and Partnerships</a:t>
                      </a:r>
                      <a:endParaRPr lang="en-US" sz="1200" dirty="0">
                        <a:solidFill>
                          <a:schemeClr val="tx1"/>
                        </a:solidFill>
                        <a:effectLst/>
                        <a:latin typeface="Arial"/>
                        <a:ea typeface="Times New Roman"/>
                        <a:cs typeface="Times New Roman"/>
                      </a:endParaRPr>
                    </a:p>
                  </a:txBody>
                  <a:tcPr marL="9525" marR="9525" marT="9525" marB="9525"/>
                </a:tc>
                <a:tc>
                  <a:txBody>
                    <a:bodyPr/>
                    <a:lstStyle/>
                    <a:p>
                      <a:pPr marL="228600" marR="0" algn="ctr">
                        <a:spcBef>
                          <a:spcPts val="0"/>
                        </a:spcBef>
                        <a:spcAft>
                          <a:spcPts val="0"/>
                        </a:spcAft>
                      </a:pPr>
                      <a:r>
                        <a:rPr lang="en-US" sz="1200">
                          <a:solidFill>
                            <a:schemeClr val="tx1"/>
                          </a:solidFill>
                          <a:effectLst/>
                        </a:rPr>
                        <a:t>16</a:t>
                      </a:r>
                      <a:endParaRPr lang="en-US" sz="1200">
                        <a:solidFill>
                          <a:schemeClr val="tx1"/>
                        </a:solidFill>
                        <a:effectLst/>
                        <a:latin typeface="Arial"/>
                        <a:ea typeface="Times New Roman"/>
                        <a:cs typeface="Times New Roman"/>
                      </a:endParaRPr>
                    </a:p>
                  </a:txBody>
                  <a:tcPr marL="9525" marR="9525" marT="9525" marB="9525"/>
                </a:tc>
              </a:tr>
              <a:tr h="475934">
                <a:tc>
                  <a:txBody>
                    <a:bodyPr/>
                    <a:lstStyle/>
                    <a:p>
                      <a:pPr marL="228600" marR="0" fontAlgn="base">
                        <a:spcBef>
                          <a:spcPts val="0"/>
                        </a:spcBef>
                        <a:spcAft>
                          <a:spcPts val="0"/>
                        </a:spcAft>
                      </a:pPr>
                      <a:r>
                        <a:rPr lang="en-US" sz="1200" dirty="0">
                          <a:solidFill>
                            <a:schemeClr val="tx1"/>
                          </a:solidFill>
                          <a:effectLst/>
                        </a:rPr>
                        <a:t>4. Youth Involvement and Leadership</a:t>
                      </a:r>
                      <a:endParaRPr lang="en-US" sz="1200" dirty="0">
                        <a:solidFill>
                          <a:schemeClr val="tx1"/>
                        </a:solidFill>
                        <a:effectLst/>
                        <a:latin typeface="Arial"/>
                        <a:ea typeface="Times New Roman"/>
                        <a:cs typeface="Times New Roman"/>
                      </a:endParaRPr>
                    </a:p>
                  </a:txBody>
                  <a:tcPr marL="9525" marR="9525" marT="9525" marB="9525"/>
                </a:tc>
                <a:tc>
                  <a:txBody>
                    <a:bodyPr/>
                    <a:lstStyle/>
                    <a:p>
                      <a:pPr marL="228600" marR="0" algn="ctr">
                        <a:spcBef>
                          <a:spcPts val="0"/>
                        </a:spcBef>
                        <a:spcAft>
                          <a:spcPts val="0"/>
                        </a:spcAft>
                      </a:pPr>
                      <a:r>
                        <a:rPr lang="en-US" sz="1200">
                          <a:solidFill>
                            <a:schemeClr val="tx1"/>
                          </a:solidFill>
                          <a:effectLst/>
                        </a:rPr>
                        <a:t>20</a:t>
                      </a:r>
                      <a:endParaRPr lang="en-US" sz="1200">
                        <a:solidFill>
                          <a:schemeClr val="tx1"/>
                        </a:solidFill>
                        <a:effectLst/>
                        <a:latin typeface="Arial"/>
                        <a:ea typeface="Times New Roman"/>
                        <a:cs typeface="Times New Roman"/>
                      </a:endParaRPr>
                    </a:p>
                  </a:txBody>
                  <a:tcPr marL="9525" marR="9525" marT="9525" marB="9525"/>
                </a:tc>
              </a:tr>
              <a:tr h="490900">
                <a:tc>
                  <a:txBody>
                    <a:bodyPr/>
                    <a:lstStyle/>
                    <a:p>
                      <a:pPr marL="228600" marR="0">
                        <a:spcBef>
                          <a:spcPts val="0"/>
                        </a:spcBef>
                        <a:spcAft>
                          <a:spcPts val="0"/>
                        </a:spcAft>
                      </a:pPr>
                      <a:r>
                        <a:rPr lang="en-US" sz="1200" dirty="0">
                          <a:solidFill>
                            <a:schemeClr val="tx1"/>
                          </a:solidFill>
                          <a:effectLst/>
                        </a:rPr>
                        <a:t>5. Program Administration</a:t>
                      </a:r>
                      <a:endParaRPr lang="en-US" sz="1200" dirty="0">
                        <a:solidFill>
                          <a:schemeClr val="tx1"/>
                        </a:solidFill>
                        <a:effectLst/>
                        <a:latin typeface="Arial"/>
                        <a:ea typeface="Times New Roman"/>
                        <a:cs typeface="Times New Roman"/>
                      </a:endParaRPr>
                    </a:p>
                  </a:txBody>
                  <a:tcPr marL="9525" marR="9525" marT="9525" marB="9525"/>
                </a:tc>
                <a:tc>
                  <a:txBody>
                    <a:bodyPr/>
                    <a:lstStyle/>
                    <a:p>
                      <a:pPr marL="228600" marR="0" algn="ctr">
                        <a:spcBef>
                          <a:spcPts val="0"/>
                        </a:spcBef>
                        <a:spcAft>
                          <a:spcPts val="0"/>
                        </a:spcAft>
                      </a:pPr>
                      <a:r>
                        <a:rPr lang="en-US" sz="1200">
                          <a:solidFill>
                            <a:schemeClr val="tx1"/>
                          </a:solidFill>
                          <a:effectLst/>
                        </a:rPr>
                        <a:t>20</a:t>
                      </a:r>
                      <a:endParaRPr lang="en-US" sz="1200">
                        <a:solidFill>
                          <a:schemeClr val="tx1"/>
                        </a:solidFill>
                        <a:effectLst/>
                        <a:latin typeface="Arial"/>
                        <a:ea typeface="Times New Roman"/>
                        <a:cs typeface="Times New Roman"/>
                      </a:endParaRPr>
                    </a:p>
                  </a:txBody>
                  <a:tcPr marL="9525" marR="9525" marT="9525" marB="9525"/>
                </a:tc>
              </a:tr>
              <a:tr h="475934">
                <a:tc>
                  <a:txBody>
                    <a:bodyPr/>
                    <a:lstStyle/>
                    <a:p>
                      <a:pPr marL="228600" marR="0">
                        <a:spcBef>
                          <a:spcPts val="0"/>
                        </a:spcBef>
                        <a:spcAft>
                          <a:spcPts val="0"/>
                        </a:spcAft>
                      </a:pPr>
                      <a:r>
                        <a:rPr lang="en-US" sz="1200" dirty="0">
                          <a:solidFill>
                            <a:schemeClr val="tx1"/>
                          </a:solidFill>
                          <a:effectLst/>
                        </a:rPr>
                        <a:t>6. Sustainability</a:t>
                      </a:r>
                      <a:endParaRPr lang="en-US" sz="1200" dirty="0">
                        <a:solidFill>
                          <a:schemeClr val="tx1"/>
                        </a:solidFill>
                        <a:effectLst/>
                        <a:latin typeface="Arial"/>
                        <a:ea typeface="Times New Roman"/>
                        <a:cs typeface="Times New Roman"/>
                      </a:endParaRPr>
                    </a:p>
                  </a:txBody>
                  <a:tcPr marL="9525" marR="9525" marT="9525" marB="9525"/>
                </a:tc>
                <a:tc>
                  <a:txBody>
                    <a:bodyPr/>
                    <a:lstStyle/>
                    <a:p>
                      <a:pPr marL="228600" marR="0" algn="ctr">
                        <a:spcBef>
                          <a:spcPts val="0"/>
                        </a:spcBef>
                        <a:spcAft>
                          <a:spcPts val="0"/>
                        </a:spcAft>
                      </a:pPr>
                      <a:r>
                        <a:rPr lang="en-US" sz="1200">
                          <a:solidFill>
                            <a:schemeClr val="tx1"/>
                          </a:solidFill>
                          <a:effectLst/>
                        </a:rPr>
                        <a:t>4</a:t>
                      </a:r>
                      <a:endParaRPr lang="en-US" sz="1200">
                        <a:solidFill>
                          <a:schemeClr val="tx1"/>
                        </a:solidFill>
                        <a:effectLst/>
                        <a:latin typeface="Arial"/>
                        <a:ea typeface="Times New Roman"/>
                        <a:cs typeface="Times New Roman"/>
                      </a:endParaRPr>
                    </a:p>
                  </a:txBody>
                  <a:tcPr marL="9525" marR="9525" marT="9525" marB="9525"/>
                </a:tc>
              </a:tr>
              <a:tr h="490900">
                <a:tc>
                  <a:txBody>
                    <a:bodyPr/>
                    <a:lstStyle/>
                    <a:p>
                      <a:pPr marL="228600" marR="0">
                        <a:spcBef>
                          <a:spcPts val="0"/>
                        </a:spcBef>
                        <a:spcAft>
                          <a:spcPts val="0"/>
                        </a:spcAft>
                      </a:pPr>
                      <a:r>
                        <a:rPr lang="en-US" sz="1200" dirty="0">
                          <a:solidFill>
                            <a:schemeClr val="tx1"/>
                          </a:solidFill>
                          <a:effectLst/>
                        </a:rPr>
                        <a:t>7. Evaluation</a:t>
                      </a:r>
                      <a:endParaRPr lang="en-US" sz="1200" dirty="0">
                        <a:solidFill>
                          <a:schemeClr val="tx1"/>
                        </a:solidFill>
                        <a:effectLst/>
                        <a:latin typeface="Arial"/>
                        <a:ea typeface="Times New Roman"/>
                        <a:cs typeface="Times New Roman"/>
                      </a:endParaRPr>
                    </a:p>
                  </a:txBody>
                  <a:tcPr marL="9525" marR="9525" marT="9525" marB="9525"/>
                </a:tc>
                <a:tc>
                  <a:txBody>
                    <a:bodyPr/>
                    <a:lstStyle/>
                    <a:p>
                      <a:pPr marL="228600" marR="0" algn="ctr">
                        <a:spcBef>
                          <a:spcPts val="0"/>
                        </a:spcBef>
                        <a:spcAft>
                          <a:spcPts val="0"/>
                        </a:spcAft>
                      </a:pPr>
                      <a:r>
                        <a:rPr lang="en-US" sz="1200">
                          <a:solidFill>
                            <a:schemeClr val="tx1"/>
                          </a:solidFill>
                          <a:effectLst/>
                        </a:rPr>
                        <a:t>12</a:t>
                      </a:r>
                      <a:endParaRPr lang="en-US" sz="1200">
                        <a:solidFill>
                          <a:schemeClr val="tx1"/>
                        </a:solidFill>
                        <a:effectLst/>
                        <a:latin typeface="Arial"/>
                        <a:ea typeface="Times New Roman"/>
                        <a:cs typeface="Times New Roman"/>
                      </a:endParaRPr>
                    </a:p>
                  </a:txBody>
                  <a:tcPr marL="9525" marR="9525" marT="9525" marB="9525"/>
                </a:tc>
              </a:tr>
              <a:tr h="660022">
                <a:tc>
                  <a:txBody>
                    <a:bodyPr/>
                    <a:lstStyle/>
                    <a:p>
                      <a:pPr marL="228600" marR="0">
                        <a:spcBef>
                          <a:spcPts val="0"/>
                        </a:spcBef>
                        <a:spcAft>
                          <a:spcPts val="0"/>
                        </a:spcAft>
                      </a:pPr>
                      <a:r>
                        <a:rPr lang="en-US" sz="1200" dirty="0">
                          <a:solidFill>
                            <a:schemeClr val="tx1"/>
                          </a:solidFill>
                          <a:effectLst/>
                        </a:rPr>
                        <a:t>Total</a:t>
                      </a:r>
                      <a:endParaRPr lang="en-US" sz="1200" dirty="0">
                        <a:solidFill>
                          <a:schemeClr val="tx1"/>
                        </a:solidFill>
                        <a:effectLst/>
                        <a:latin typeface="Arial"/>
                        <a:ea typeface="Times New Roman"/>
                        <a:cs typeface="Times New Roman"/>
                      </a:endParaRPr>
                    </a:p>
                  </a:txBody>
                  <a:tcPr marL="9525" marR="9525" marT="9525" marB="9525" anchor="b"/>
                </a:tc>
                <a:tc>
                  <a:txBody>
                    <a:bodyPr/>
                    <a:lstStyle/>
                    <a:p>
                      <a:pPr marL="228600" marR="0" algn="ctr">
                        <a:spcBef>
                          <a:spcPts val="0"/>
                        </a:spcBef>
                        <a:spcAft>
                          <a:spcPts val="0"/>
                        </a:spcAft>
                      </a:pPr>
                      <a:r>
                        <a:rPr lang="en-US" sz="1200" dirty="0">
                          <a:solidFill>
                            <a:schemeClr val="tx1"/>
                          </a:solidFill>
                          <a:effectLst/>
                        </a:rPr>
                        <a:t>100</a:t>
                      </a:r>
                      <a:endParaRPr lang="en-US" sz="1200" dirty="0">
                        <a:solidFill>
                          <a:schemeClr val="tx1"/>
                        </a:solidFill>
                        <a:effectLst/>
                        <a:latin typeface="Arial"/>
                        <a:ea typeface="Times New Roman"/>
                        <a:cs typeface="Times New Roman"/>
                      </a:endParaRPr>
                    </a:p>
                  </a:txBody>
                  <a:tcPr marL="9525" marR="9525" marT="9525" marB="9525" anchor="b"/>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863C1BE0-153D-4F2F-9CB6-1E8F6F3EFD45}" type="slidenum">
              <a:rPr lang="en-US" altLang="en-US" sz="1400" smtClean="0">
                <a:solidFill>
                  <a:srgbClr val="000066"/>
                </a:solidFill>
              </a:rPr>
              <a:pPr/>
              <a:t>36</a:t>
            </a:fld>
            <a:endParaRPr lang="en-US" altLang="en-US" sz="1400" smtClean="0">
              <a:solidFill>
                <a:srgbClr val="000066"/>
              </a:solidFill>
            </a:endParaRPr>
          </a:p>
        </p:txBody>
      </p:sp>
      <p:sp>
        <p:nvSpPr>
          <p:cNvPr id="38915" name="Rectangle 2"/>
          <p:cNvSpPr>
            <a:spLocks noGrp="1" noChangeArrowheads="1"/>
          </p:cNvSpPr>
          <p:nvPr>
            <p:ph type="title"/>
          </p:nvPr>
        </p:nvSpPr>
        <p:spPr>
          <a:xfrm>
            <a:off x="1828800" y="228600"/>
            <a:ext cx="6934200" cy="1143000"/>
          </a:xfrm>
        </p:spPr>
        <p:txBody>
          <a:bodyPr/>
          <a:lstStyle/>
          <a:p>
            <a:pPr algn="l"/>
            <a:r>
              <a:rPr lang="en-US" sz="3200" b="1" smtClean="0">
                <a:solidFill>
                  <a:schemeClr val="accent2"/>
                </a:solidFill>
              </a:rPr>
              <a:t>Sections in the Core Application Narrative/Rubric for High School</a:t>
            </a:r>
          </a:p>
        </p:txBody>
      </p:sp>
      <p:graphicFrame>
        <p:nvGraphicFramePr>
          <p:cNvPr id="3" name="Table 2"/>
          <p:cNvGraphicFramePr>
            <a:graphicFrameLocks noGrp="1"/>
          </p:cNvGraphicFramePr>
          <p:nvPr/>
        </p:nvGraphicFramePr>
        <p:xfrm>
          <a:off x="1981200" y="1676400"/>
          <a:ext cx="6477000" cy="4419598"/>
        </p:xfrm>
        <a:graphic>
          <a:graphicData uri="http://schemas.openxmlformats.org/drawingml/2006/table">
            <a:tbl>
              <a:tblPr firstRow="1" firstCol="1" bandRow="1">
                <a:tableStyleId>{5C22544A-7EE6-4342-B048-85BDC9FD1C3A}</a:tableStyleId>
              </a:tblPr>
              <a:tblGrid>
                <a:gridCol w="4311572"/>
                <a:gridCol w="2165428"/>
              </a:tblGrid>
              <a:tr h="405257">
                <a:tc>
                  <a:txBody>
                    <a:bodyPr/>
                    <a:lstStyle/>
                    <a:p>
                      <a:pPr marL="0" marR="0" algn="ctr">
                        <a:spcBef>
                          <a:spcPts val="0"/>
                        </a:spcBef>
                        <a:spcAft>
                          <a:spcPts val="0"/>
                        </a:spcAft>
                      </a:pPr>
                      <a:r>
                        <a:rPr lang="en-US" sz="1200" dirty="0">
                          <a:effectLst/>
                        </a:rPr>
                        <a:t> Rubric Sections</a:t>
                      </a:r>
                      <a:endParaRPr lang="en-US" sz="1200" dirty="0">
                        <a:effectLst/>
                        <a:latin typeface="Arial"/>
                        <a:ea typeface="Times New Roman"/>
                      </a:endParaRPr>
                    </a:p>
                  </a:txBody>
                  <a:tcPr marL="9525" marR="9525" marT="9525" marB="9525" anchor="ctr"/>
                </a:tc>
                <a:tc>
                  <a:txBody>
                    <a:bodyPr/>
                    <a:lstStyle/>
                    <a:p>
                      <a:pPr marL="0" marR="0" algn="ctr">
                        <a:spcBef>
                          <a:spcPts val="0"/>
                        </a:spcBef>
                        <a:spcAft>
                          <a:spcPts val="0"/>
                        </a:spcAft>
                      </a:pPr>
                      <a:r>
                        <a:rPr lang="en-US" sz="1200">
                          <a:effectLst/>
                        </a:rPr>
                        <a:t>Points</a:t>
                      </a:r>
                      <a:endParaRPr lang="en-US" sz="1200">
                        <a:effectLst/>
                        <a:latin typeface="Arial"/>
                        <a:ea typeface="Times New Roman"/>
                      </a:endParaRPr>
                    </a:p>
                  </a:txBody>
                  <a:tcPr marL="9525" marR="9525" marT="9525" marB="9525" anchor="ctr"/>
                </a:tc>
              </a:tr>
              <a:tr h="405257">
                <a:tc>
                  <a:txBody>
                    <a:bodyPr/>
                    <a:lstStyle/>
                    <a:p>
                      <a:pPr marL="0" marR="0" lvl="0" indent="0">
                        <a:spcBef>
                          <a:spcPts val="0"/>
                        </a:spcBef>
                        <a:spcAft>
                          <a:spcPts val="0"/>
                        </a:spcAft>
                        <a:buFont typeface="+mj-lt"/>
                        <a:buNone/>
                      </a:pPr>
                      <a:r>
                        <a:rPr lang="en-US" sz="1200" dirty="0" smtClean="0">
                          <a:solidFill>
                            <a:schemeClr val="tx1"/>
                          </a:solidFill>
                          <a:effectLst/>
                        </a:rPr>
                        <a:t>1. Community </a:t>
                      </a:r>
                      <a:r>
                        <a:rPr lang="en-US" sz="1200" dirty="0">
                          <a:solidFill>
                            <a:schemeClr val="tx1"/>
                          </a:solidFill>
                          <a:effectLst/>
                        </a:rPr>
                        <a:t>Needs Assessment</a:t>
                      </a:r>
                      <a:endParaRPr lang="en-US" sz="1200" dirty="0">
                        <a:solidFill>
                          <a:schemeClr val="tx1"/>
                        </a:solidFill>
                        <a:effectLst/>
                        <a:latin typeface="Arial"/>
                        <a:ea typeface="Times New Roman"/>
                      </a:endParaRPr>
                    </a:p>
                  </a:txBody>
                  <a:tcPr marL="9525" marR="9525" marT="9525" marB="9525"/>
                </a:tc>
                <a:tc>
                  <a:txBody>
                    <a:bodyPr/>
                    <a:lstStyle/>
                    <a:p>
                      <a:pPr marL="0" marR="0" algn="ctr">
                        <a:spcBef>
                          <a:spcPts val="0"/>
                        </a:spcBef>
                        <a:spcAft>
                          <a:spcPts val="0"/>
                        </a:spcAft>
                      </a:pPr>
                      <a:r>
                        <a:rPr lang="en-US" sz="1200">
                          <a:effectLst/>
                        </a:rPr>
                        <a:t>8</a:t>
                      </a:r>
                      <a:endParaRPr lang="en-US" sz="1200">
                        <a:effectLst/>
                        <a:latin typeface="Arial"/>
                        <a:ea typeface="Times New Roman"/>
                      </a:endParaRPr>
                    </a:p>
                  </a:txBody>
                  <a:tcPr marL="9525" marR="9525" marT="9525" marB="9525"/>
                </a:tc>
              </a:tr>
              <a:tr h="405257">
                <a:tc>
                  <a:txBody>
                    <a:bodyPr/>
                    <a:lstStyle/>
                    <a:p>
                      <a:pPr marL="0" marR="0" lvl="0" indent="0">
                        <a:spcBef>
                          <a:spcPts val="0"/>
                        </a:spcBef>
                        <a:spcAft>
                          <a:spcPts val="0"/>
                        </a:spcAft>
                        <a:buFont typeface="+mj-lt"/>
                        <a:buNone/>
                      </a:pPr>
                      <a:r>
                        <a:rPr lang="en-US" sz="1200" dirty="0" smtClean="0">
                          <a:solidFill>
                            <a:schemeClr val="tx1"/>
                          </a:solidFill>
                          <a:effectLst/>
                        </a:rPr>
                        <a:t>2. Program </a:t>
                      </a:r>
                      <a:r>
                        <a:rPr lang="en-US" sz="1200" dirty="0">
                          <a:solidFill>
                            <a:schemeClr val="tx1"/>
                          </a:solidFill>
                          <a:effectLst/>
                        </a:rPr>
                        <a:t>Elements</a:t>
                      </a:r>
                      <a:endParaRPr lang="en-US" sz="1200" dirty="0">
                        <a:solidFill>
                          <a:schemeClr val="tx1"/>
                        </a:solidFill>
                        <a:effectLst/>
                        <a:latin typeface="Arial"/>
                        <a:ea typeface="Times New Roman"/>
                      </a:endParaRPr>
                    </a:p>
                  </a:txBody>
                  <a:tcPr marL="9525" marR="9525" marT="9525" marB="9525"/>
                </a:tc>
                <a:tc>
                  <a:txBody>
                    <a:bodyPr/>
                    <a:lstStyle/>
                    <a:p>
                      <a:pPr marL="0" marR="0" algn="ctr">
                        <a:spcBef>
                          <a:spcPts val="0"/>
                        </a:spcBef>
                        <a:spcAft>
                          <a:spcPts val="0"/>
                        </a:spcAft>
                      </a:pPr>
                      <a:r>
                        <a:rPr lang="en-US" sz="1200">
                          <a:effectLst/>
                        </a:rPr>
                        <a:t>20</a:t>
                      </a:r>
                      <a:endParaRPr lang="en-US" sz="1200">
                        <a:effectLst/>
                        <a:latin typeface="Arial"/>
                        <a:ea typeface="Times New Roman"/>
                      </a:endParaRPr>
                    </a:p>
                  </a:txBody>
                  <a:tcPr marL="9525" marR="9525" marT="9525" marB="9525"/>
                </a:tc>
              </a:tr>
              <a:tr h="405257">
                <a:tc>
                  <a:txBody>
                    <a:bodyPr/>
                    <a:lstStyle/>
                    <a:p>
                      <a:pPr marL="0" marR="0" lvl="0" indent="0">
                        <a:spcBef>
                          <a:spcPts val="0"/>
                        </a:spcBef>
                        <a:spcAft>
                          <a:spcPts val="0"/>
                        </a:spcAft>
                        <a:buFont typeface="+mj-lt"/>
                        <a:buNone/>
                      </a:pPr>
                      <a:r>
                        <a:rPr lang="en-US" sz="1200" dirty="0" smtClean="0">
                          <a:solidFill>
                            <a:schemeClr val="tx1"/>
                          </a:solidFill>
                          <a:effectLst/>
                        </a:rPr>
                        <a:t>3. Collaboration </a:t>
                      </a:r>
                      <a:r>
                        <a:rPr lang="en-US" sz="1200" dirty="0">
                          <a:solidFill>
                            <a:schemeClr val="tx1"/>
                          </a:solidFill>
                          <a:effectLst/>
                        </a:rPr>
                        <a:t>and Partnerships</a:t>
                      </a:r>
                      <a:endParaRPr lang="en-US" sz="1200" dirty="0">
                        <a:solidFill>
                          <a:schemeClr val="tx1"/>
                        </a:solidFill>
                        <a:effectLst/>
                        <a:latin typeface="Arial"/>
                        <a:ea typeface="Times New Roman"/>
                      </a:endParaRPr>
                    </a:p>
                  </a:txBody>
                  <a:tcPr marL="9525" marR="9525" marT="9525" marB="9525"/>
                </a:tc>
                <a:tc>
                  <a:txBody>
                    <a:bodyPr/>
                    <a:lstStyle/>
                    <a:p>
                      <a:pPr marL="0" marR="0" algn="ctr">
                        <a:spcBef>
                          <a:spcPts val="0"/>
                        </a:spcBef>
                        <a:spcAft>
                          <a:spcPts val="0"/>
                        </a:spcAft>
                      </a:pPr>
                      <a:r>
                        <a:rPr lang="en-US" sz="1200">
                          <a:effectLst/>
                        </a:rPr>
                        <a:t>16</a:t>
                      </a:r>
                      <a:endParaRPr lang="en-US" sz="1200">
                        <a:effectLst/>
                        <a:latin typeface="Arial"/>
                        <a:ea typeface="Times New Roman"/>
                      </a:endParaRPr>
                    </a:p>
                  </a:txBody>
                  <a:tcPr marL="9525" marR="9525" marT="9525" marB="9525"/>
                </a:tc>
              </a:tr>
              <a:tr h="772285">
                <a:tc>
                  <a:txBody>
                    <a:bodyPr/>
                    <a:lstStyle/>
                    <a:p>
                      <a:pPr marL="0" marR="0" lvl="0" indent="0">
                        <a:spcBef>
                          <a:spcPts val="0"/>
                        </a:spcBef>
                        <a:spcAft>
                          <a:spcPts val="0"/>
                        </a:spcAft>
                        <a:buFont typeface="+mj-lt"/>
                        <a:buNone/>
                      </a:pPr>
                      <a:r>
                        <a:rPr lang="en-US" sz="1200" dirty="0" smtClean="0">
                          <a:solidFill>
                            <a:schemeClr val="tx1"/>
                          </a:solidFill>
                          <a:effectLst/>
                        </a:rPr>
                        <a:t>4. Youth </a:t>
                      </a:r>
                      <a:r>
                        <a:rPr lang="en-US" sz="1200" dirty="0">
                          <a:solidFill>
                            <a:schemeClr val="tx1"/>
                          </a:solidFill>
                          <a:effectLst/>
                        </a:rPr>
                        <a:t>Involvement and Leadership</a:t>
                      </a:r>
                      <a:endParaRPr lang="en-US" sz="1200" dirty="0">
                        <a:solidFill>
                          <a:schemeClr val="tx1"/>
                        </a:solidFill>
                        <a:effectLst/>
                        <a:latin typeface="Arial"/>
                        <a:ea typeface="Times New Roman"/>
                      </a:endParaRPr>
                    </a:p>
                  </a:txBody>
                  <a:tcPr marL="9525" marR="9525" marT="9525" marB="9525"/>
                </a:tc>
                <a:tc>
                  <a:txBody>
                    <a:bodyPr/>
                    <a:lstStyle/>
                    <a:p>
                      <a:pPr marL="0" marR="0" algn="ctr">
                        <a:spcBef>
                          <a:spcPts val="0"/>
                        </a:spcBef>
                        <a:spcAft>
                          <a:spcPts val="0"/>
                        </a:spcAft>
                      </a:pPr>
                      <a:r>
                        <a:rPr lang="en-US" sz="1200">
                          <a:effectLst/>
                        </a:rPr>
                        <a:t>20</a:t>
                      </a:r>
                      <a:endParaRPr lang="en-US" sz="1200">
                        <a:effectLst/>
                        <a:latin typeface="Arial"/>
                        <a:ea typeface="Times New Roman"/>
                      </a:endParaRPr>
                    </a:p>
                  </a:txBody>
                  <a:tcPr marL="9525" marR="9525" marT="9525" marB="9525"/>
                </a:tc>
              </a:tr>
              <a:tr h="405257">
                <a:tc>
                  <a:txBody>
                    <a:bodyPr/>
                    <a:lstStyle/>
                    <a:p>
                      <a:pPr marL="0" marR="0" lvl="0" indent="0">
                        <a:spcBef>
                          <a:spcPts val="0"/>
                        </a:spcBef>
                        <a:spcAft>
                          <a:spcPts val="0"/>
                        </a:spcAft>
                        <a:buFont typeface="+mj-lt"/>
                        <a:buNone/>
                      </a:pPr>
                      <a:r>
                        <a:rPr lang="en-US" sz="1200" dirty="0" smtClean="0">
                          <a:solidFill>
                            <a:schemeClr val="tx1"/>
                          </a:solidFill>
                          <a:effectLst/>
                        </a:rPr>
                        <a:t>5. Program </a:t>
                      </a:r>
                      <a:r>
                        <a:rPr lang="en-US" sz="1200" dirty="0">
                          <a:solidFill>
                            <a:schemeClr val="tx1"/>
                          </a:solidFill>
                          <a:effectLst/>
                        </a:rPr>
                        <a:t>Administration</a:t>
                      </a:r>
                      <a:endParaRPr lang="en-US" sz="1200" dirty="0">
                        <a:solidFill>
                          <a:schemeClr val="tx1"/>
                        </a:solidFill>
                        <a:effectLst/>
                        <a:latin typeface="Arial"/>
                        <a:ea typeface="Times New Roman"/>
                      </a:endParaRPr>
                    </a:p>
                  </a:txBody>
                  <a:tcPr marL="9525" marR="9525" marT="9525" marB="9525"/>
                </a:tc>
                <a:tc>
                  <a:txBody>
                    <a:bodyPr/>
                    <a:lstStyle/>
                    <a:p>
                      <a:pPr marL="0" marR="0" algn="ctr">
                        <a:spcBef>
                          <a:spcPts val="0"/>
                        </a:spcBef>
                        <a:spcAft>
                          <a:spcPts val="0"/>
                        </a:spcAft>
                      </a:pPr>
                      <a:r>
                        <a:rPr lang="en-US" sz="1200">
                          <a:effectLst/>
                        </a:rPr>
                        <a:t>20</a:t>
                      </a:r>
                      <a:endParaRPr lang="en-US" sz="1200">
                        <a:effectLst/>
                        <a:latin typeface="Arial"/>
                        <a:ea typeface="Times New Roman"/>
                      </a:endParaRPr>
                    </a:p>
                  </a:txBody>
                  <a:tcPr marL="9525" marR="9525" marT="9525" marB="9525"/>
                </a:tc>
              </a:tr>
              <a:tr h="405257">
                <a:tc>
                  <a:txBody>
                    <a:bodyPr/>
                    <a:lstStyle/>
                    <a:p>
                      <a:pPr marL="0" marR="0" lvl="0" indent="0">
                        <a:spcBef>
                          <a:spcPts val="0"/>
                        </a:spcBef>
                        <a:spcAft>
                          <a:spcPts val="0"/>
                        </a:spcAft>
                        <a:buFont typeface="+mj-lt"/>
                        <a:buNone/>
                      </a:pPr>
                      <a:r>
                        <a:rPr lang="en-US" sz="1200" dirty="0" smtClean="0">
                          <a:solidFill>
                            <a:schemeClr val="tx1"/>
                          </a:solidFill>
                          <a:effectLst/>
                        </a:rPr>
                        <a:t>6. Sustainability</a:t>
                      </a:r>
                      <a:endParaRPr lang="en-US" sz="1200" dirty="0">
                        <a:solidFill>
                          <a:schemeClr val="tx1"/>
                        </a:solidFill>
                        <a:effectLst/>
                        <a:latin typeface="Arial"/>
                        <a:ea typeface="Times New Roman"/>
                      </a:endParaRPr>
                    </a:p>
                  </a:txBody>
                  <a:tcPr marL="9525" marR="9525" marT="9525" marB="9525"/>
                </a:tc>
                <a:tc>
                  <a:txBody>
                    <a:bodyPr/>
                    <a:lstStyle/>
                    <a:p>
                      <a:pPr marL="0" marR="0" algn="ctr">
                        <a:spcBef>
                          <a:spcPts val="0"/>
                        </a:spcBef>
                        <a:spcAft>
                          <a:spcPts val="0"/>
                        </a:spcAft>
                      </a:pPr>
                      <a:r>
                        <a:rPr lang="en-US" sz="1200">
                          <a:effectLst/>
                        </a:rPr>
                        <a:t>4</a:t>
                      </a:r>
                      <a:endParaRPr lang="en-US" sz="1200">
                        <a:effectLst/>
                        <a:latin typeface="Arial"/>
                        <a:ea typeface="Times New Roman"/>
                      </a:endParaRPr>
                    </a:p>
                  </a:txBody>
                  <a:tcPr marL="9525" marR="9525" marT="9525" marB="9525"/>
                </a:tc>
              </a:tr>
              <a:tr h="405257">
                <a:tc>
                  <a:txBody>
                    <a:bodyPr/>
                    <a:lstStyle/>
                    <a:p>
                      <a:pPr marL="0" marR="0" lvl="0" indent="0">
                        <a:spcBef>
                          <a:spcPts val="0"/>
                        </a:spcBef>
                        <a:spcAft>
                          <a:spcPts val="0"/>
                        </a:spcAft>
                        <a:buFont typeface="+mj-lt"/>
                        <a:buNone/>
                      </a:pPr>
                      <a:r>
                        <a:rPr lang="en-US" sz="1200" dirty="0" smtClean="0">
                          <a:solidFill>
                            <a:schemeClr val="tx1"/>
                          </a:solidFill>
                          <a:effectLst/>
                        </a:rPr>
                        <a:t>7. Evaluation</a:t>
                      </a:r>
                      <a:endParaRPr lang="en-US" sz="1200" dirty="0">
                        <a:solidFill>
                          <a:schemeClr val="tx1"/>
                        </a:solidFill>
                        <a:effectLst/>
                        <a:latin typeface="Arial"/>
                        <a:ea typeface="Times New Roman"/>
                      </a:endParaRPr>
                    </a:p>
                  </a:txBody>
                  <a:tcPr marL="9525" marR="9525" marT="9525" marB="9525"/>
                </a:tc>
                <a:tc>
                  <a:txBody>
                    <a:bodyPr/>
                    <a:lstStyle/>
                    <a:p>
                      <a:pPr marL="0" marR="0" algn="ctr">
                        <a:spcBef>
                          <a:spcPts val="0"/>
                        </a:spcBef>
                        <a:spcAft>
                          <a:spcPts val="0"/>
                        </a:spcAft>
                      </a:pPr>
                      <a:r>
                        <a:rPr lang="en-US" sz="1200">
                          <a:effectLst/>
                        </a:rPr>
                        <a:t>8</a:t>
                      </a:r>
                      <a:endParaRPr lang="en-US" sz="1200">
                        <a:effectLst/>
                        <a:latin typeface="Arial"/>
                        <a:ea typeface="Times New Roman"/>
                      </a:endParaRPr>
                    </a:p>
                  </a:txBody>
                  <a:tcPr marL="9525" marR="9525" marT="9525" marB="9525"/>
                </a:tc>
              </a:tr>
              <a:tr h="405257">
                <a:tc>
                  <a:txBody>
                    <a:bodyPr/>
                    <a:lstStyle/>
                    <a:p>
                      <a:pPr marL="0" marR="0" lvl="0" indent="0">
                        <a:spcBef>
                          <a:spcPts val="0"/>
                        </a:spcBef>
                        <a:spcAft>
                          <a:spcPts val="0"/>
                        </a:spcAft>
                        <a:buFont typeface="+mj-lt"/>
                        <a:buNone/>
                      </a:pPr>
                      <a:r>
                        <a:rPr lang="en-US" sz="1200" dirty="0" smtClean="0">
                          <a:solidFill>
                            <a:schemeClr val="tx1"/>
                          </a:solidFill>
                          <a:effectLst/>
                        </a:rPr>
                        <a:t>8. Per </a:t>
                      </a:r>
                      <a:r>
                        <a:rPr lang="en-US" sz="1200" dirty="0">
                          <a:solidFill>
                            <a:schemeClr val="tx1"/>
                          </a:solidFill>
                          <a:effectLst/>
                        </a:rPr>
                        <a:t>Student Cost</a:t>
                      </a:r>
                      <a:endParaRPr lang="en-US" sz="1200" dirty="0">
                        <a:solidFill>
                          <a:schemeClr val="tx1"/>
                        </a:solidFill>
                        <a:effectLst/>
                        <a:latin typeface="Arial"/>
                        <a:ea typeface="Times New Roman"/>
                      </a:endParaRPr>
                    </a:p>
                  </a:txBody>
                  <a:tcPr marL="9525" marR="9525" marT="9525" marB="9525"/>
                </a:tc>
                <a:tc>
                  <a:txBody>
                    <a:bodyPr/>
                    <a:lstStyle/>
                    <a:p>
                      <a:pPr marL="0" marR="0" algn="ctr">
                        <a:spcBef>
                          <a:spcPts val="0"/>
                        </a:spcBef>
                        <a:spcAft>
                          <a:spcPts val="0"/>
                        </a:spcAft>
                      </a:pPr>
                      <a:r>
                        <a:rPr lang="en-US" sz="1200">
                          <a:effectLst/>
                        </a:rPr>
                        <a:t>4</a:t>
                      </a:r>
                      <a:endParaRPr lang="en-US" sz="1200">
                        <a:effectLst/>
                        <a:latin typeface="Arial"/>
                        <a:ea typeface="Times New Roman"/>
                      </a:endParaRPr>
                    </a:p>
                  </a:txBody>
                  <a:tcPr marL="9525" marR="9525" marT="9525" marB="9525"/>
                </a:tc>
              </a:tr>
              <a:tr h="405257">
                <a:tc>
                  <a:txBody>
                    <a:bodyPr/>
                    <a:lstStyle/>
                    <a:p>
                      <a:pPr marL="0" marR="0">
                        <a:spcBef>
                          <a:spcPts val="0"/>
                        </a:spcBef>
                        <a:spcAft>
                          <a:spcPts val="0"/>
                        </a:spcAft>
                      </a:pPr>
                      <a:r>
                        <a:rPr lang="en-US" sz="1200" dirty="0">
                          <a:solidFill>
                            <a:schemeClr val="tx1"/>
                          </a:solidFill>
                          <a:effectLst/>
                        </a:rPr>
                        <a:t>Total</a:t>
                      </a:r>
                      <a:endParaRPr lang="en-US" sz="1200" dirty="0">
                        <a:solidFill>
                          <a:schemeClr val="tx1"/>
                        </a:solidFill>
                        <a:effectLst/>
                        <a:latin typeface="Arial"/>
                        <a:ea typeface="Times New Roman"/>
                      </a:endParaRPr>
                    </a:p>
                  </a:txBody>
                  <a:tcPr marL="9525" marR="9525" marT="9525" marB="9525" anchor="b"/>
                </a:tc>
                <a:tc>
                  <a:txBody>
                    <a:bodyPr/>
                    <a:lstStyle/>
                    <a:p>
                      <a:pPr marL="0" marR="0" algn="ctr">
                        <a:spcBef>
                          <a:spcPts val="0"/>
                        </a:spcBef>
                        <a:spcAft>
                          <a:spcPts val="0"/>
                        </a:spcAft>
                      </a:pPr>
                      <a:r>
                        <a:rPr lang="en-US" sz="1200" dirty="0">
                          <a:effectLst/>
                        </a:rPr>
                        <a:t>100</a:t>
                      </a:r>
                      <a:endParaRPr lang="en-US" sz="1200" dirty="0">
                        <a:effectLst/>
                        <a:latin typeface="Arial"/>
                        <a:ea typeface="Times New Roman"/>
                      </a:endParaRPr>
                    </a:p>
                  </a:txBody>
                  <a:tcPr marL="9525" marR="9525" marT="9525" marB="9525" anchor="b"/>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F6240AC5-F85C-4C38-ABCC-237C6DA782BE}" type="slidenum">
              <a:rPr lang="en-US" altLang="en-US" sz="1400" smtClean="0">
                <a:solidFill>
                  <a:srgbClr val="000066"/>
                </a:solidFill>
              </a:rPr>
              <a:pPr/>
              <a:t>37</a:t>
            </a:fld>
            <a:endParaRPr lang="en-US" altLang="en-US" sz="1400" smtClean="0">
              <a:solidFill>
                <a:srgbClr val="000066"/>
              </a:solidFill>
            </a:endParaRPr>
          </a:p>
        </p:txBody>
      </p:sp>
      <p:sp>
        <p:nvSpPr>
          <p:cNvPr id="39939" name="Rectangle 2"/>
          <p:cNvSpPr>
            <a:spLocks noGrp="1" noChangeArrowheads="1"/>
          </p:cNvSpPr>
          <p:nvPr>
            <p:ph type="title"/>
          </p:nvPr>
        </p:nvSpPr>
        <p:spPr>
          <a:xfrm>
            <a:off x="1905000" y="457200"/>
            <a:ext cx="6858000" cy="685800"/>
          </a:xfrm>
        </p:spPr>
        <p:txBody>
          <a:bodyPr/>
          <a:lstStyle/>
          <a:p>
            <a:r>
              <a:rPr lang="en-US" sz="3200" b="1" smtClean="0">
                <a:solidFill>
                  <a:schemeClr val="accent2"/>
                </a:solidFill>
              </a:rPr>
              <a:t>Scoring Rubric</a:t>
            </a:r>
          </a:p>
        </p:txBody>
      </p:sp>
      <p:sp>
        <p:nvSpPr>
          <p:cNvPr id="39940" name="Rectangle 3"/>
          <p:cNvSpPr>
            <a:spLocks noGrp="1" noChangeArrowheads="1"/>
          </p:cNvSpPr>
          <p:nvPr>
            <p:ph type="body" idx="1"/>
          </p:nvPr>
        </p:nvSpPr>
        <p:spPr>
          <a:xfrm>
            <a:off x="1676400" y="1143000"/>
            <a:ext cx="6934200" cy="5638800"/>
          </a:xfrm>
        </p:spPr>
        <p:txBody>
          <a:bodyPr/>
          <a:lstStyle/>
          <a:p>
            <a:r>
              <a:rPr lang="en-US" sz="2400" smtClean="0">
                <a:solidFill>
                  <a:schemeClr val="accent2"/>
                </a:solidFill>
              </a:rPr>
              <a:t>Each application will be reviewed and scored holistically by at least two readers representing the after school community.</a:t>
            </a:r>
          </a:p>
          <a:p>
            <a:endParaRPr lang="en-US" sz="2400" smtClean="0">
              <a:solidFill>
                <a:schemeClr val="accent2"/>
              </a:solidFill>
            </a:endParaRPr>
          </a:p>
          <a:p>
            <a:r>
              <a:rPr lang="en-US" sz="2400" smtClean="0">
                <a:solidFill>
                  <a:schemeClr val="accent2"/>
                </a:solidFill>
              </a:rPr>
              <a:t>The team of readers will independently evaluate and score the same application using the scoring rubric, then meet to discuss the scores to reach consensus on the overall score for each section.</a:t>
            </a:r>
          </a:p>
          <a:p>
            <a:endParaRPr lang="en-US" sz="2400" smtClean="0">
              <a:solidFill>
                <a:schemeClr val="accent2"/>
              </a:solidFill>
            </a:endParaRPr>
          </a:p>
          <a:p>
            <a:r>
              <a:rPr lang="en-US" sz="2400" smtClean="0">
                <a:solidFill>
                  <a:schemeClr val="accent2"/>
                </a:solidFill>
                <a:cs typeface="Arial" pitchFamily="34" charset="0"/>
              </a:rPr>
              <a:t>Grant applicants that are not in Good Standing will have 15 points deducted from the application score. This will apply to all schools listed in the application.</a:t>
            </a:r>
          </a:p>
          <a:p>
            <a:endParaRPr lang="en-US" sz="2400" smtClean="0">
              <a:solidFill>
                <a:schemeClr val="accent2"/>
              </a:solidFill>
            </a:endParaRPr>
          </a:p>
          <a:p>
            <a:endParaRPr lang="en-US" sz="2400" smtClean="0">
              <a:solidFill>
                <a:schemeClr val="accent2"/>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2854A010-9EB8-4F5B-8E77-6332D39F2DB2}" type="slidenum">
              <a:rPr lang="en-US" altLang="en-US" sz="1400" smtClean="0">
                <a:solidFill>
                  <a:srgbClr val="000066"/>
                </a:solidFill>
              </a:rPr>
              <a:pPr/>
              <a:t>38</a:t>
            </a:fld>
            <a:endParaRPr lang="en-US" altLang="en-US" sz="1400" smtClean="0">
              <a:solidFill>
                <a:srgbClr val="000066"/>
              </a:solidFill>
            </a:endParaRPr>
          </a:p>
        </p:txBody>
      </p:sp>
      <p:sp>
        <p:nvSpPr>
          <p:cNvPr id="40963" name="Rectangle 4"/>
          <p:cNvSpPr>
            <a:spLocks noGrp="1" noChangeArrowheads="1"/>
          </p:cNvSpPr>
          <p:nvPr>
            <p:ph type="title"/>
          </p:nvPr>
        </p:nvSpPr>
        <p:spPr>
          <a:xfrm>
            <a:off x="1828800" y="2362200"/>
            <a:ext cx="6858000" cy="1143000"/>
          </a:xfrm>
        </p:spPr>
        <p:txBody>
          <a:bodyPr/>
          <a:lstStyle/>
          <a:p>
            <a:r>
              <a:rPr lang="en-US" sz="4000" b="1" smtClean="0">
                <a:solidFill>
                  <a:schemeClr val="accent2"/>
                </a:solidFill>
              </a:rPr>
              <a:t>VI.  Application Package Checklist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409431F8-11C0-43DA-9BB0-F8462BBFCEBC}" type="slidenum">
              <a:rPr lang="en-US" altLang="en-US" sz="1400" smtClean="0">
                <a:solidFill>
                  <a:srgbClr val="000066"/>
                </a:solidFill>
              </a:rPr>
              <a:pPr/>
              <a:t>39</a:t>
            </a:fld>
            <a:endParaRPr lang="en-US" altLang="en-US" sz="1400" smtClean="0">
              <a:solidFill>
                <a:srgbClr val="000066"/>
              </a:solidFill>
            </a:endParaRPr>
          </a:p>
        </p:txBody>
      </p:sp>
      <p:sp>
        <p:nvSpPr>
          <p:cNvPr id="41987" name="Rectangle 2"/>
          <p:cNvSpPr>
            <a:spLocks noGrp="1" noChangeArrowheads="1"/>
          </p:cNvSpPr>
          <p:nvPr>
            <p:ph type="title"/>
          </p:nvPr>
        </p:nvSpPr>
        <p:spPr>
          <a:xfrm>
            <a:off x="1905000" y="457200"/>
            <a:ext cx="6858000" cy="685800"/>
          </a:xfrm>
        </p:spPr>
        <p:txBody>
          <a:bodyPr/>
          <a:lstStyle/>
          <a:p>
            <a:r>
              <a:rPr lang="en-US" sz="3200" b="1" smtClean="0">
                <a:solidFill>
                  <a:schemeClr val="accent2"/>
                </a:solidFill>
              </a:rPr>
              <a:t>Application Package Checklist</a:t>
            </a:r>
          </a:p>
        </p:txBody>
      </p:sp>
      <p:sp>
        <p:nvSpPr>
          <p:cNvPr id="41988" name="Rectangle 3"/>
          <p:cNvSpPr>
            <a:spLocks noGrp="1" noChangeArrowheads="1"/>
          </p:cNvSpPr>
          <p:nvPr>
            <p:ph type="body" idx="1"/>
          </p:nvPr>
        </p:nvSpPr>
        <p:spPr>
          <a:xfrm>
            <a:off x="1828800" y="1143000"/>
            <a:ext cx="6858000" cy="5410200"/>
          </a:xfrm>
        </p:spPr>
        <p:txBody>
          <a:bodyPr/>
          <a:lstStyle/>
          <a:p>
            <a:r>
              <a:rPr lang="en-US" sz="2400" dirty="0" smtClean="0">
                <a:solidFill>
                  <a:schemeClr val="accent2"/>
                </a:solidFill>
              </a:rPr>
              <a:t>The Application Package shall consist of the required items as listed in the RFA. </a:t>
            </a:r>
          </a:p>
          <a:p>
            <a:endParaRPr lang="en-US" sz="2400" dirty="0" smtClean="0">
              <a:solidFill>
                <a:schemeClr val="accent2"/>
              </a:solidFill>
            </a:endParaRPr>
          </a:p>
          <a:p>
            <a:r>
              <a:rPr lang="en-US" sz="2400" dirty="0" smtClean="0">
                <a:solidFill>
                  <a:schemeClr val="accent2"/>
                </a:solidFill>
              </a:rPr>
              <a:t>The application must be submitted and separated by colored sheets of paper as indicated in the checklist. </a:t>
            </a:r>
          </a:p>
          <a:p>
            <a:endParaRPr lang="en-US" sz="2400" dirty="0" smtClean="0">
              <a:solidFill>
                <a:schemeClr val="accent2"/>
              </a:solidFill>
            </a:endParaRPr>
          </a:p>
          <a:p>
            <a:r>
              <a:rPr lang="en-US" sz="2400" dirty="0" smtClean="0">
                <a:solidFill>
                  <a:schemeClr val="accent2"/>
                </a:solidFill>
              </a:rPr>
              <a:t>Review the checklist for new forms:</a:t>
            </a:r>
          </a:p>
          <a:p>
            <a:pPr lvl="1"/>
            <a:r>
              <a:rPr lang="en-US" sz="2400" dirty="0" smtClean="0">
                <a:solidFill>
                  <a:schemeClr val="accent2"/>
                </a:solidFill>
              </a:rPr>
              <a:t>“Additional Required Information” form</a:t>
            </a:r>
          </a:p>
          <a:p>
            <a:pPr lvl="1"/>
            <a:r>
              <a:rPr lang="en-US" sz="2400" dirty="0" smtClean="0">
                <a:solidFill>
                  <a:schemeClr val="accent2"/>
                </a:solidFill>
              </a:rPr>
              <a:t>“Disqualification” form</a:t>
            </a:r>
            <a:r>
              <a:rPr lang="en-US" sz="2400" dirty="0" smtClean="0"/>
              <a:t> </a:t>
            </a:r>
          </a:p>
          <a:p>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F147D724-D7BC-4907-AD47-6FEBE22D2C70}" type="slidenum">
              <a:rPr lang="en-US" altLang="en-US" sz="1400" smtClean="0">
                <a:solidFill>
                  <a:srgbClr val="000066"/>
                </a:solidFill>
              </a:rPr>
              <a:pPr/>
              <a:t>4</a:t>
            </a:fld>
            <a:endParaRPr lang="en-US" altLang="en-US" sz="1400" smtClean="0">
              <a:solidFill>
                <a:srgbClr val="000066"/>
              </a:solidFill>
            </a:endParaRPr>
          </a:p>
        </p:txBody>
      </p:sp>
      <p:sp>
        <p:nvSpPr>
          <p:cNvPr id="6147" name="Rectangle 2"/>
          <p:cNvSpPr>
            <a:spLocks noGrp="1" noChangeArrowheads="1"/>
          </p:cNvSpPr>
          <p:nvPr>
            <p:ph type="title" idx="4294967295"/>
          </p:nvPr>
        </p:nvSpPr>
        <p:spPr>
          <a:xfrm>
            <a:off x="1905000" y="609600"/>
            <a:ext cx="6858000" cy="838200"/>
          </a:xfrm>
        </p:spPr>
        <p:txBody>
          <a:bodyPr/>
          <a:lstStyle/>
          <a:p>
            <a:r>
              <a:rPr lang="en-US" sz="3200" b="1" smtClean="0">
                <a:solidFill>
                  <a:schemeClr val="accent2"/>
                </a:solidFill>
              </a:rPr>
              <a:t>Agenda</a:t>
            </a:r>
          </a:p>
        </p:txBody>
      </p:sp>
      <p:sp>
        <p:nvSpPr>
          <p:cNvPr id="6148" name="Rectangle 3"/>
          <p:cNvSpPr>
            <a:spLocks noGrp="1" noChangeArrowheads="1"/>
          </p:cNvSpPr>
          <p:nvPr>
            <p:ph type="body" idx="4294967295"/>
          </p:nvPr>
        </p:nvSpPr>
        <p:spPr>
          <a:xfrm>
            <a:off x="1752600" y="1524000"/>
            <a:ext cx="6858000" cy="4800600"/>
          </a:xfrm>
        </p:spPr>
        <p:txBody>
          <a:bodyPr/>
          <a:lstStyle/>
          <a:p>
            <a:pPr marL="571500" indent="-571500">
              <a:buFontTx/>
              <a:buAutoNum type="romanUcPeriod"/>
            </a:pPr>
            <a:r>
              <a:rPr lang="en-US" sz="2800" dirty="0" smtClean="0">
                <a:solidFill>
                  <a:schemeClr val="accent2"/>
                </a:solidFill>
              </a:rPr>
              <a:t>Key Terms</a:t>
            </a:r>
          </a:p>
          <a:p>
            <a:pPr marL="571500" indent="-571500">
              <a:buFontTx/>
              <a:buAutoNum type="romanUcPeriod"/>
            </a:pPr>
            <a:r>
              <a:rPr lang="en-US" sz="2800" dirty="0" smtClean="0">
                <a:solidFill>
                  <a:schemeClr val="accent2"/>
                </a:solidFill>
              </a:rPr>
              <a:t>Critical Dates </a:t>
            </a:r>
          </a:p>
          <a:p>
            <a:pPr marL="571500" indent="-571500">
              <a:buFontTx/>
              <a:buAutoNum type="romanUcPeriod"/>
            </a:pPr>
            <a:r>
              <a:rPr lang="en-US" sz="2800" dirty="0" smtClean="0">
                <a:solidFill>
                  <a:schemeClr val="accent2"/>
                </a:solidFill>
              </a:rPr>
              <a:t>Eligibility and Priorities</a:t>
            </a:r>
          </a:p>
          <a:p>
            <a:pPr marL="571500" indent="-571500">
              <a:buFontTx/>
              <a:buAutoNum type="romanUcPeriod"/>
            </a:pPr>
            <a:r>
              <a:rPr lang="en-US" sz="2800" dirty="0" smtClean="0">
                <a:solidFill>
                  <a:schemeClr val="accent2"/>
                </a:solidFill>
              </a:rPr>
              <a:t>The Application</a:t>
            </a:r>
          </a:p>
          <a:p>
            <a:pPr marL="571500" indent="-571500">
              <a:buFontTx/>
              <a:buAutoNum type="romanUcPeriod"/>
            </a:pPr>
            <a:r>
              <a:rPr lang="en-US" sz="2800" dirty="0" smtClean="0">
                <a:solidFill>
                  <a:schemeClr val="accent2"/>
                </a:solidFill>
              </a:rPr>
              <a:t>The Scoring Rubric</a:t>
            </a:r>
          </a:p>
          <a:p>
            <a:pPr marL="571500" indent="-571500">
              <a:buFontTx/>
              <a:buAutoNum type="romanUcPeriod"/>
            </a:pPr>
            <a:r>
              <a:rPr lang="en-US" sz="2800" dirty="0" smtClean="0">
                <a:solidFill>
                  <a:schemeClr val="accent2"/>
                </a:solidFill>
              </a:rPr>
              <a:t>Application Package Checklist</a:t>
            </a:r>
          </a:p>
          <a:p>
            <a:pPr marL="571500" indent="-571500">
              <a:buFontTx/>
              <a:buAutoNum type="romanUcPeriod"/>
            </a:pPr>
            <a:r>
              <a:rPr lang="en-US" sz="2800" dirty="0" smtClean="0">
                <a:solidFill>
                  <a:schemeClr val="accent2"/>
                </a:solidFill>
              </a:rPr>
              <a:t>Optional Equitable Access Grant</a:t>
            </a:r>
          </a:p>
          <a:p>
            <a:pPr marL="571500" indent="-571500">
              <a:buFontTx/>
              <a:buAutoNum type="romanUcPeriod"/>
            </a:pPr>
            <a:r>
              <a:rPr lang="en-US" sz="2800" dirty="0" smtClean="0">
                <a:solidFill>
                  <a:schemeClr val="accent2"/>
                </a:solidFill>
              </a:rPr>
              <a:t>Optional Family Literacy Grant</a:t>
            </a:r>
          </a:p>
          <a:p>
            <a:pPr marL="571500" indent="-571500">
              <a:buFontTx/>
              <a:buAutoNum type="romanUcPeriod"/>
            </a:pPr>
            <a:r>
              <a:rPr lang="en-US" sz="2800" dirty="0" smtClean="0">
                <a:solidFill>
                  <a:schemeClr val="accent2"/>
                </a:solidFill>
              </a:rPr>
              <a:t>Technical Assistance Resources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BCD95EBC-3DAD-43BC-B5AB-6F7331E1C8EE}" type="slidenum">
              <a:rPr lang="en-US" altLang="en-US" sz="1400" smtClean="0">
                <a:solidFill>
                  <a:srgbClr val="000066"/>
                </a:solidFill>
              </a:rPr>
              <a:pPr/>
              <a:t>40</a:t>
            </a:fld>
            <a:endParaRPr lang="en-US" altLang="en-US" sz="1400" smtClean="0">
              <a:solidFill>
                <a:srgbClr val="000066"/>
              </a:solidFill>
            </a:endParaRPr>
          </a:p>
        </p:txBody>
      </p:sp>
      <p:sp>
        <p:nvSpPr>
          <p:cNvPr id="43011" name="Rectangle 4"/>
          <p:cNvSpPr>
            <a:spLocks noGrp="1" noChangeArrowheads="1"/>
          </p:cNvSpPr>
          <p:nvPr>
            <p:ph type="title"/>
          </p:nvPr>
        </p:nvSpPr>
        <p:spPr>
          <a:xfrm>
            <a:off x="1905000" y="2514600"/>
            <a:ext cx="6858000" cy="990600"/>
          </a:xfrm>
        </p:spPr>
        <p:txBody>
          <a:bodyPr/>
          <a:lstStyle/>
          <a:p>
            <a:r>
              <a:rPr lang="en-US" sz="3600" b="1" smtClean="0">
                <a:solidFill>
                  <a:schemeClr val="accent2"/>
                </a:solidFill>
              </a:rPr>
              <a:t>VII. Optional Equitable Access Grant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0932357C-CB0E-4198-BEB9-F01011A87C67}" type="slidenum">
              <a:rPr lang="en-US" altLang="en-US" sz="1400" smtClean="0">
                <a:solidFill>
                  <a:srgbClr val="000066"/>
                </a:solidFill>
              </a:rPr>
              <a:pPr/>
              <a:t>41</a:t>
            </a:fld>
            <a:endParaRPr lang="en-US" altLang="en-US" sz="1400" smtClean="0">
              <a:solidFill>
                <a:srgbClr val="000066"/>
              </a:solidFill>
            </a:endParaRPr>
          </a:p>
        </p:txBody>
      </p:sp>
      <p:sp>
        <p:nvSpPr>
          <p:cNvPr id="44035" name="Rectangle 2"/>
          <p:cNvSpPr>
            <a:spLocks noGrp="1" noChangeArrowheads="1"/>
          </p:cNvSpPr>
          <p:nvPr>
            <p:ph type="title"/>
          </p:nvPr>
        </p:nvSpPr>
        <p:spPr>
          <a:xfrm>
            <a:off x="1905000" y="457200"/>
            <a:ext cx="6858000" cy="990600"/>
          </a:xfrm>
        </p:spPr>
        <p:txBody>
          <a:bodyPr/>
          <a:lstStyle/>
          <a:p>
            <a:r>
              <a:rPr lang="en-US" sz="3200" b="1" smtClean="0">
                <a:solidFill>
                  <a:schemeClr val="accent2"/>
                </a:solidFill>
              </a:rPr>
              <a:t>Optional Equitable Access Grant</a:t>
            </a:r>
          </a:p>
        </p:txBody>
      </p:sp>
      <p:sp>
        <p:nvSpPr>
          <p:cNvPr id="40964" name="Rectangle 3"/>
          <p:cNvSpPr>
            <a:spLocks noGrp="1" noChangeArrowheads="1"/>
          </p:cNvSpPr>
          <p:nvPr>
            <p:ph type="body" idx="1"/>
          </p:nvPr>
        </p:nvSpPr>
        <p:spPr>
          <a:xfrm>
            <a:off x="1905000" y="1676400"/>
            <a:ext cx="7010400" cy="4876800"/>
          </a:xfrm>
        </p:spPr>
        <p:txBody>
          <a:bodyPr/>
          <a:lstStyle/>
          <a:p>
            <a:pPr>
              <a:defRPr/>
            </a:pPr>
            <a:r>
              <a:rPr lang="en-US" sz="2400" dirty="0" smtClean="0">
                <a:solidFill>
                  <a:schemeClr val="accent2"/>
                </a:solidFill>
              </a:rPr>
              <a:t>Funding of up to $25,000 per school per year is available.</a:t>
            </a:r>
          </a:p>
          <a:p>
            <a:pPr marL="0" indent="0">
              <a:buFontTx/>
              <a:buNone/>
              <a:defRPr/>
            </a:pPr>
            <a:endParaRPr lang="en-US" sz="2400" dirty="0" smtClean="0">
              <a:solidFill>
                <a:schemeClr val="accent2"/>
              </a:solidFill>
            </a:endParaRPr>
          </a:p>
          <a:p>
            <a:pPr>
              <a:defRPr/>
            </a:pPr>
            <a:r>
              <a:rPr lang="en-US" sz="2400" dirty="0" smtClean="0">
                <a:solidFill>
                  <a:schemeClr val="accent2"/>
                </a:solidFill>
              </a:rPr>
              <a:t>Intended to supplement the core grant.</a:t>
            </a:r>
          </a:p>
          <a:p>
            <a:pPr>
              <a:buFontTx/>
              <a:buNone/>
              <a:defRPr/>
            </a:pPr>
            <a:r>
              <a:rPr lang="en-US" sz="2400" dirty="0" smtClean="0">
                <a:solidFill>
                  <a:schemeClr val="accent2"/>
                </a:solidFill>
              </a:rPr>
              <a:t> </a:t>
            </a:r>
          </a:p>
          <a:p>
            <a:pPr>
              <a:defRPr/>
            </a:pPr>
            <a:r>
              <a:rPr lang="en-US" sz="2400" dirty="0" smtClean="0">
                <a:solidFill>
                  <a:schemeClr val="accent2"/>
                </a:solidFill>
              </a:rPr>
              <a:t>Funds are to be used to increase access to 21</a:t>
            </a:r>
            <a:r>
              <a:rPr lang="en-US" sz="2400" baseline="30000" dirty="0" smtClean="0">
                <a:solidFill>
                  <a:schemeClr val="accent2"/>
                </a:solidFill>
              </a:rPr>
              <a:t>st</a:t>
            </a:r>
            <a:r>
              <a:rPr lang="en-US" sz="2400" dirty="0" smtClean="0">
                <a:solidFill>
                  <a:schemeClr val="accent2"/>
                </a:solidFill>
              </a:rPr>
              <a:t> CCLC programs, depending on the local communities needs.</a:t>
            </a:r>
          </a:p>
          <a:p>
            <a:pPr>
              <a:defRPr/>
            </a:pPr>
            <a:endParaRPr lang="en-US" sz="2400" dirty="0" smtClean="0">
              <a:solidFill>
                <a:schemeClr val="accent2"/>
              </a:solidFill>
            </a:endParaRPr>
          </a:p>
          <a:p>
            <a:pPr>
              <a:defRPr/>
            </a:pPr>
            <a:r>
              <a:rPr lang="en-US" sz="2400" dirty="0" smtClean="0">
                <a:solidFill>
                  <a:schemeClr val="accent2"/>
                </a:solidFill>
              </a:rPr>
              <a:t>Only applicants that are awarded a core grant and score high enough in their core application will be considered for this funding.</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47B3CC00-E518-49AA-B88B-1B08A0DC7E5D}" type="slidenum">
              <a:rPr lang="en-US" altLang="en-US" sz="1400" smtClean="0">
                <a:solidFill>
                  <a:srgbClr val="000066"/>
                </a:solidFill>
              </a:rPr>
              <a:pPr/>
              <a:t>42</a:t>
            </a:fld>
            <a:endParaRPr lang="en-US" altLang="en-US" sz="1400" smtClean="0">
              <a:solidFill>
                <a:srgbClr val="000066"/>
              </a:solidFill>
            </a:endParaRPr>
          </a:p>
        </p:txBody>
      </p:sp>
      <p:sp>
        <p:nvSpPr>
          <p:cNvPr id="45059" name="Rectangle 4"/>
          <p:cNvSpPr>
            <a:spLocks noGrp="1" noChangeArrowheads="1"/>
          </p:cNvSpPr>
          <p:nvPr>
            <p:ph type="title"/>
          </p:nvPr>
        </p:nvSpPr>
        <p:spPr>
          <a:xfrm>
            <a:off x="1905000" y="2514600"/>
            <a:ext cx="6858000" cy="990600"/>
          </a:xfrm>
        </p:spPr>
        <p:txBody>
          <a:bodyPr/>
          <a:lstStyle/>
          <a:p>
            <a:r>
              <a:rPr lang="en-US" sz="3600" b="1" smtClean="0">
                <a:solidFill>
                  <a:schemeClr val="accent2"/>
                </a:solidFill>
              </a:rPr>
              <a:t>VIII. Optional Family Literacy Grant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3902D9D8-AF25-49ED-B2E8-2111D14B4DE7}" type="slidenum">
              <a:rPr lang="en-US" altLang="en-US" sz="1400" smtClean="0">
                <a:solidFill>
                  <a:srgbClr val="000066"/>
                </a:solidFill>
              </a:rPr>
              <a:pPr/>
              <a:t>43</a:t>
            </a:fld>
            <a:endParaRPr lang="en-US" altLang="en-US" sz="1400" smtClean="0">
              <a:solidFill>
                <a:srgbClr val="000066"/>
              </a:solidFill>
            </a:endParaRPr>
          </a:p>
        </p:txBody>
      </p:sp>
      <p:sp>
        <p:nvSpPr>
          <p:cNvPr id="46083" name="Rectangle 2"/>
          <p:cNvSpPr>
            <a:spLocks noGrp="1" noChangeArrowheads="1"/>
          </p:cNvSpPr>
          <p:nvPr>
            <p:ph type="title"/>
          </p:nvPr>
        </p:nvSpPr>
        <p:spPr>
          <a:xfrm>
            <a:off x="1905000" y="609600"/>
            <a:ext cx="6858000" cy="685800"/>
          </a:xfrm>
        </p:spPr>
        <p:txBody>
          <a:bodyPr/>
          <a:lstStyle/>
          <a:p>
            <a:r>
              <a:rPr lang="en-US" sz="3200" b="1" smtClean="0">
                <a:solidFill>
                  <a:schemeClr val="accent2"/>
                </a:solidFill>
              </a:rPr>
              <a:t>Optional Family Literacy Grant</a:t>
            </a:r>
          </a:p>
        </p:txBody>
      </p:sp>
      <p:sp>
        <p:nvSpPr>
          <p:cNvPr id="43012" name="Rectangle 3"/>
          <p:cNvSpPr>
            <a:spLocks noGrp="1" noChangeArrowheads="1"/>
          </p:cNvSpPr>
          <p:nvPr>
            <p:ph type="body" idx="1"/>
          </p:nvPr>
        </p:nvSpPr>
        <p:spPr>
          <a:xfrm>
            <a:off x="1905000" y="1447800"/>
            <a:ext cx="6858000" cy="5029200"/>
          </a:xfrm>
        </p:spPr>
        <p:txBody>
          <a:bodyPr/>
          <a:lstStyle/>
          <a:p>
            <a:pPr>
              <a:defRPr/>
            </a:pPr>
            <a:r>
              <a:rPr lang="en-US" sz="2400" dirty="0" smtClean="0">
                <a:solidFill>
                  <a:schemeClr val="accent2"/>
                </a:solidFill>
              </a:rPr>
              <a:t>Funding of up to $20,000 per school per year is available.</a:t>
            </a:r>
          </a:p>
          <a:p>
            <a:pPr marL="0" indent="0">
              <a:buNone/>
              <a:defRPr/>
            </a:pPr>
            <a:endParaRPr lang="en-US" sz="2400" dirty="0" smtClean="0">
              <a:solidFill>
                <a:schemeClr val="accent2"/>
              </a:solidFill>
            </a:endParaRPr>
          </a:p>
          <a:p>
            <a:pPr>
              <a:defRPr/>
            </a:pPr>
            <a:r>
              <a:rPr lang="en-US" sz="2400" dirty="0" smtClean="0">
                <a:solidFill>
                  <a:schemeClr val="accent2"/>
                </a:solidFill>
              </a:rPr>
              <a:t>Intended to supplement the core grant.</a:t>
            </a:r>
          </a:p>
          <a:p>
            <a:pPr>
              <a:defRPr/>
            </a:pPr>
            <a:endParaRPr lang="en-US" sz="2400" dirty="0">
              <a:solidFill>
                <a:schemeClr val="accent2"/>
              </a:solidFill>
            </a:endParaRPr>
          </a:p>
          <a:p>
            <a:pPr>
              <a:defRPr/>
            </a:pPr>
            <a:r>
              <a:rPr lang="en-US" sz="2400" dirty="0">
                <a:solidFill>
                  <a:schemeClr val="accent2"/>
                </a:solidFill>
              </a:rPr>
              <a:t>To be used to provide family literacy services for adult family members of the students served by the 21</a:t>
            </a:r>
            <a:r>
              <a:rPr lang="en-US" sz="2400" baseline="30000" dirty="0">
                <a:solidFill>
                  <a:schemeClr val="accent2"/>
                </a:solidFill>
              </a:rPr>
              <a:t>st</a:t>
            </a:r>
            <a:r>
              <a:rPr lang="en-US" sz="2400" dirty="0">
                <a:solidFill>
                  <a:schemeClr val="accent2"/>
                </a:solidFill>
              </a:rPr>
              <a:t> CCLC program.</a:t>
            </a:r>
          </a:p>
          <a:p>
            <a:pPr marL="0" indent="0">
              <a:buFontTx/>
              <a:buNone/>
              <a:defRPr/>
            </a:pPr>
            <a:endParaRPr lang="en-US" sz="2400" dirty="0" smtClean="0">
              <a:solidFill>
                <a:schemeClr val="accent2"/>
              </a:solidFill>
            </a:endParaRPr>
          </a:p>
          <a:p>
            <a:pPr>
              <a:defRPr/>
            </a:pPr>
            <a:r>
              <a:rPr lang="en-US" sz="2400" dirty="0" smtClean="0">
                <a:solidFill>
                  <a:schemeClr val="accent2"/>
                </a:solidFill>
              </a:rPr>
              <a:t>Applicants must identify the need for families and demonstrate a fiscal hardship.</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5895A7D8-173D-4152-8108-B5A826C52210}" type="slidenum">
              <a:rPr lang="en-US" altLang="en-US" sz="1400" smtClean="0">
                <a:solidFill>
                  <a:srgbClr val="000066"/>
                </a:solidFill>
              </a:rPr>
              <a:pPr/>
              <a:t>44</a:t>
            </a:fld>
            <a:endParaRPr lang="en-US" altLang="en-US" sz="1400" smtClean="0">
              <a:solidFill>
                <a:srgbClr val="000066"/>
              </a:solidFill>
            </a:endParaRPr>
          </a:p>
        </p:txBody>
      </p:sp>
      <p:sp>
        <p:nvSpPr>
          <p:cNvPr id="47107" name="Rectangle 4"/>
          <p:cNvSpPr>
            <a:spLocks noGrp="1" noChangeArrowheads="1"/>
          </p:cNvSpPr>
          <p:nvPr>
            <p:ph type="title"/>
          </p:nvPr>
        </p:nvSpPr>
        <p:spPr>
          <a:xfrm>
            <a:off x="1828800" y="2362200"/>
            <a:ext cx="6858000" cy="1143000"/>
          </a:xfrm>
        </p:spPr>
        <p:txBody>
          <a:bodyPr/>
          <a:lstStyle/>
          <a:p>
            <a:r>
              <a:rPr lang="en-US" sz="4000" b="1" smtClean="0">
                <a:solidFill>
                  <a:schemeClr val="accent2"/>
                </a:solidFill>
              </a:rPr>
              <a:t>IX.  Technical Assistance Resources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C133BE7A-74B3-4BAA-A5B8-00E6E4EF9E1B}" type="slidenum">
              <a:rPr lang="en-US" altLang="en-US" sz="1400" smtClean="0">
                <a:solidFill>
                  <a:srgbClr val="000066"/>
                </a:solidFill>
              </a:rPr>
              <a:pPr/>
              <a:t>45</a:t>
            </a:fld>
            <a:endParaRPr lang="en-US" altLang="en-US" sz="1400" smtClean="0">
              <a:solidFill>
                <a:srgbClr val="000066"/>
              </a:solidFill>
            </a:endParaRPr>
          </a:p>
        </p:txBody>
      </p:sp>
      <p:sp>
        <p:nvSpPr>
          <p:cNvPr id="49155" name="Rectangle 2"/>
          <p:cNvSpPr>
            <a:spLocks noGrp="1" noChangeArrowheads="1"/>
          </p:cNvSpPr>
          <p:nvPr>
            <p:ph type="title"/>
          </p:nvPr>
        </p:nvSpPr>
        <p:spPr>
          <a:xfrm>
            <a:off x="1828800" y="762000"/>
            <a:ext cx="6858000" cy="609600"/>
          </a:xfrm>
        </p:spPr>
        <p:txBody>
          <a:bodyPr/>
          <a:lstStyle/>
          <a:p>
            <a:r>
              <a:rPr lang="en-US" sz="3200" b="1" smtClean="0">
                <a:solidFill>
                  <a:schemeClr val="accent2"/>
                </a:solidFill>
              </a:rPr>
              <a:t>Technical Assistance Resources </a:t>
            </a:r>
          </a:p>
        </p:txBody>
      </p:sp>
      <p:sp>
        <p:nvSpPr>
          <p:cNvPr id="49156" name="Rectangle 3"/>
          <p:cNvSpPr>
            <a:spLocks noGrp="1" noChangeArrowheads="1"/>
          </p:cNvSpPr>
          <p:nvPr>
            <p:ph type="body" idx="1"/>
          </p:nvPr>
        </p:nvSpPr>
        <p:spPr>
          <a:xfrm>
            <a:off x="1638300" y="1684338"/>
            <a:ext cx="7391400" cy="4792662"/>
          </a:xfrm>
        </p:spPr>
        <p:txBody>
          <a:bodyPr/>
          <a:lstStyle/>
          <a:p>
            <a:pPr marL="0" indent="0">
              <a:spcBef>
                <a:spcPct val="0"/>
              </a:spcBef>
              <a:buClr>
                <a:schemeClr val="tx1"/>
              </a:buClr>
              <a:tabLst>
                <a:tab pos="457200" algn="l"/>
              </a:tabLst>
            </a:pPr>
            <a:r>
              <a:rPr lang="en-US" sz="2800" b="1" dirty="0" smtClean="0">
                <a:solidFill>
                  <a:srgbClr val="000066"/>
                </a:solidFill>
              </a:rPr>
              <a:t>   </a:t>
            </a:r>
            <a:r>
              <a:rPr lang="en-US" sz="2800" b="1" dirty="0" smtClean="0">
                <a:solidFill>
                  <a:schemeClr val="accent2"/>
                </a:solidFill>
              </a:rPr>
              <a:t>CDE Education Program Consultants</a:t>
            </a:r>
          </a:p>
          <a:p>
            <a:pPr marL="461963" lvl="1" indent="0">
              <a:spcBef>
                <a:spcPct val="0"/>
              </a:spcBef>
              <a:buClr>
                <a:schemeClr val="tx1"/>
              </a:buClr>
              <a:buFontTx/>
              <a:buNone/>
              <a:tabLst>
                <a:tab pos="457200" algn="l"/>
              </a:tabLst>
            </a:pPr>
            <a:r>
              <a:rPr lang="en-US" dirty="0" smtClean="0">
                <a:solidFill>
                  <a:schemeClr val="accent2"/>
                </a:solidFill>
              </a:rPr>
              <a:t>After School Division</a:t>
            </a:r>
          </a:p>
          <a:p>
            <a:pPr marL="461963" lvl="1" indent="0">
              <a:spcBef>
                <a:spcPct val="0"/>
              </a:spcBef>
              <a:buClr>
                <a:schemeClr val="tx1"/>
              </a:buClr>
              <a:buFontTx/>
              <a:buNone/>
              <a:tabLst>
                <a:tab pos="457200" algn="l"/>
              </a:tabLst>
            </a:pPr>
            <a:r>
              <a:rPr lang="en-US" dirty="0" smtClean="0">
                <a:solidFill>
                  <a:schemeClr val="accent2"/>
                </a:solidFill>
              </a:rPr>
              <a:t>Phone: (916) 319-0923 </a:t>
            </a:r>
          </a:p>
          <a:p>
            <a:pPr marL="461963" lvl="1" indent="0">
              <a:spcBef>
                <a:spcPct val="0"/>
              </a:spcBef>
              <a:buClr>
                <a:schemeClr val="tx1"/>
              </a:buClr>
              <a:buFontTx/>
              <a:buNone/>
              <a:tabLst>
                <a:tab pos="457200" algn="l"/>
              </a:tabLst>
            </a:pPr>
            <a:r>
              <a:rPr lang="en-US" dirty="0" smtClean="0">
                <a:solidFill>
                  <a:schemeClr val="accent2"/>
                </a:solidFill>
              </a:rPr>
              <a:t>E-Mail:</a:t>
            </a:r>
            <a:r>
              <a:rPr lang="en-US" b="1" dirty="0" smtClean="0">
                <a:solidFill>
                  <a:schemeClr val="accent2"/>
                </a:solidFill>
              </a:rPr>
              <a:t> </a:t>
            </a:r>
            <a:r>
              <a:rPr lang="en-US" u="sng" dirty="0" smtClean="0">
                <a:solidFill>
                  <a:schemeClr val="accent2"/>
                </a:solidFill>
              </a:rPr>
              <a:t>afterschool@cde.ca.go</a:t>
            </a:r>
            <a:r>
              <a:rPr lang="en-US" dirty="0" smtClean="0">
                <a:solidFill>
                  <a:schemeClr val="accent2"/>
                </a:solidFill>
              </a:rPr>
              <a:t>v</a:t>
            </a:r>
          </a:p>
          <a:p>
            <a:pPr marL="461963" lvl="1" indent="0">
              <a:spcBef>
                <a:spcPct val="0"/>
              </a:spcBef>
              <a:buClr>
                <a:schemeClr val="tx1"/>
              </a:buClr>
              <a:buFontTx/>
              <a:buNone/>
              <a:tabLst>
                <a:tab pos="457200" algn="l"/>
              </a:tabLst>
            </a:pPr>
            <a:endParaRPr lang="en-US" dirty="0" smtClean="0">
              <a:solidFill>
                <a:schemeClr val="accent2"/>
              </a:solidFill>
            </a:endParaRPr>
          </a:p>
          <a:p>
            <a:pPr marL="0" indent="0">
              <a:spcBef>
                <a:spcPct val="0"/>
              </a:spcBef>
              <a:buClr>
                <a:schemeClr val="tx1"/>
              </a:buClr>
              <a:tabLst>
                <a:tab pos="457200" algn="l"/>
              </a:tabLst>
            </a:pPr>
            <a:r>
              <a:rPr lang="en-US" sz="2800" b="1" dirty="0" smtClean="0">
                <a:solidFill>
                  <a:schemeClr val="accent2"/>
                </a:solidFill>
              </a:rPr>
              <a:t>   RFA FAQ</a:t>
            </a:r>
          </a:p>
          <a:p>
            <a:pPr marL="0" indent="0">
              <a:spcBef>
                <a:spcPct val="0"/>
              </a:spcBef>
              <a:buClr>
                <a:schemeClr val="tx1"/>
              </a:buClr>
              <a:buFontTx/>
              <a:buNone/>
              <a:tabLst>
                <a:tab pos="457200" algn="l"/>
              </a:tabLst>
            </a:pPr>
            <a:r>
              <a:rPr lang="en-US" sz="2800" b="1" dirty="0" smtClean="0">
                <a:solidFill>
                  <a:schemeClr val="accent2"/>
                </a:solidFill>
              </a:rPr>
              <a:t>    	www.cde.ca.gov/ls/ba/cp/funding.asp</a:t>
            </a:r>
            <a:endParaRPr lang="en-US" sz="2800" dirty="0" smtClean="0">
              <a:solidFill>
                <a:schemeClr val="accent2"/>
              </a:solidFill>
            </a:endParaRPr>
          </a:p>
          <a:p>
            <a:pPr marL="0" indent="0">
              <a:lnSpc>
                <a:spcPct val="80000"/>
              </a:lnSpc>
              <a:buClr>
                <a:schemeClr val="tx1"/>
              </a:buClr>
              <a:buFontTx/>
              <a:buNone/>
              <a:tabLst>
                <a:tab pos="457200" algn="l"/>
              </a:tabLst>
            </a:pPr>
            <a:endParaRPr lang="en-US" dirty="0" smtClean="0">
              <a:solidFill>
                <a:srgbClr val="000066"/>
              </a:solidFill>
            </a:endParaRPr>
          </a:p>
          <a:p>
            <a:pPr marL="0" indent="0">
              <a:lnSpc>
                <a:spcPct val="80000"/>
              </a:lnSpc>
              <a:buClr>
                <a:schemeClr val="tx1"/>
              </a:buClr>
              <a:buFontTx/>
              <a:buNone/>
              <a:tabLst>
                <a:tab pos="457200" algn="l"/>
              </a:tabLst>
            </a:pPr>
            <a:r>
              <a:rPr lang="en-US" sz="1800" b="1" dirty="0" smtClean="0"/>
              <a:t>  </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F958ADD8-3266-4794-B4D3-81FADFEEDE4C}" type="slidenum">
              <a:rPr lang="en-US" altLang="en-US" sz="1400" smtClean="0">
                <a:solidFill>
                  <a:srgbClr val="000066"/>
                </a:solidFill>
              </a:rPr>
              <a:pPr/>
              <a:t>46</a:t>
            </a:fld>
            <a:endParaRPr lang="en-US" altLang="en-US" sz="1400" smtClean="0">
              <a:solidFill>
                <a:srgbClr val="000066"/>
              </a:solidFill>
            </a:endParaRPr>
          </a:p>
        </p:txBody>
      </p:sp>
      <p:sp>
        <p:nvSpPr>
          <p:cNvPr id="50179" name="Rectangle 2"/>
          <p:cNvSpPr>
            <a:spLocks noGrp="1" noChangeArrowheads="1"/>
          </p:cNvSpPr>
          <p:nvPr>
            <p:ph type="title"/>
          </p:nvPr>
        </p:nvSpPr>
        <p:spPr>
          <a:xfrm>
            <a:off x="1828800" y="762000"/>
            <a:ext cx="6858000" cy="609600"/>
          </a:xfrm>
        </p:spPr>
        <p:txBody>
          <a:bodyPr/>
          <a:lstStyle/>
          <a:p>
            <a:r>
              <a:rPr lang="en-US" sz="3200" b="1" smtClean="0">
                <a:solidFill>
                  <a:schemeClr val="accent2"/>
                </a:solidFill>
              </a:rPr>
              <a:t>Questions </a:t>
            </a:r>
          </a:p>
        </p:txBody>
      </p:sp>
      <p:sp>
        <p:nvSpPr>
          <p:cNvPr id="50180" name="Rectangle 3"/>
          <p:cNvSpPr>
            <a:spLocks noGrp="1" noChangeArrowheads="1"/>
          </p:cNvSpPr>
          <p:nvPr>
            <p:ph type="body" idx="1"/>
          </p:nvPr>
        </p:nvSpPr>
        <p:spPr>
          <a:xfrm>
            <a:off x="1752600" y="1371600"/>
            <a:ext cx="7277100" cy="5105400"/>
          </a:xfrm>
        </p:spPr>
        <p:txBody>
          <a:bodyPr/>
          <a:lstStyle/>
          <a:p>
            <a:pPr marL="0" indent="0">
              <a:spcBef>
                <a:spcPct val="0"/>
              </a:spcBef>
              <a:buClr>
                <a:schemeClr val="tx1"/>
              </a:buClr>
              <a:buFontTx/>
              <a:buNone/>
              <a:tabLst>
                <a:tab pos="457200" algn="l"/>
              </a:tabLst>
            </a:pPr>
            <a:r>
              <a:rPr lang="en-US" sz="2400" dirty="0" smtClean="0">
                <a:solidFill>
                  <a:schemeClr val="accent2"/>
                </a:solidFill>
              </a:rPr>
              <a:t>In an effort to mitigate the potential for any applicant to have a competitive edge through access to information, and for the purposes of quality assurance, all communication to and from the applicant will be in writing. This will allow everyone access to the same information regarding the RFA content, application, and award process. </a:t>
            </a:r>
          </a:p>
          <a:p>
            <a:pPr marL="0" indent="0">
              <a:spcBef>
                <a:spcPct val="0"/>
              </a:spcBef>
              <a:buClr>
                <a:schemeClr val="tx1"/>
              </a:buClr>
              <a:buFontTx/>
              <a:buNone/>
              <a:tabLst>
                <a:tab pos="457200" algn="l"/>
              </a:tabLst>
            </a:pPr>
            <a:endParaRPr lang="en-US" sz="2400" dirty="0">
              <a:solidFill>
                <a:schemeClr val="accent2"/>
              </a:solidFill>
            </a:endParaRPr>
          </a:p>
          <a:p>
            <a:pPr marL="0" indent="0">
              <a:spcBef>
                <a:spcPct val="0"/>
              </a:spcBef>
              <a:buClr>
                <a:schemeClr val="tx1"/>
              </a:buClr>
              <a:buFontTx/>
              <a:buNone/>
              <a:tabLst>
                <a:tab pos="457200" algn="l"/>
              </a:tabLst>
            </a:pPr>
            <a:r>
              <a:rPr lang="en-US" sz="2400" dirty="0" smtClean="0">
                <a:solidFill>
                  <a:schemeClr val="accent2"/>
                </a:solidFill>
              </a:rPr>
              <a:t>Submit your requests for clarification of the RFA content using the following website: </a:t>
            </a:r>
            <a:r>
              <a:rPr lang="en-US" sz="2400" b="1" dirty="0" err="1">
                <a:solidFill>
                  <a:schemeClr val="accent2"/>
                </a:solidFill>
              </a:rPr>
              <a:t>www.cde.ca.gov</a:t>
            </a:r>
            <a:r>
              <a:rPr lang="en-US" sz="2400" b="1" dirty="0">
                <a:solidFill>
                  <a:schemeClr val="accent2"/>
                </a:solidFill>
              </a:rPr>
              <a:t>/</a:t>
            </a:r>
            <a:r>
              <a:rPr lang="en-US" sz="2400" b="1" dirty="0" err="1">
                <a:solidFill>
                  <a:schemeClr val="accent2"/>
                </a:solidFill>
              </a:rPr>
              <a:t>ls</a:t>
            </a:r>
            <a:r>
              <a:rPr lang="en-US" sz="2400" b="1" dirty="0">
                <a:solidFill>
                  <a:schemeClr val="accent2"/>
                </a:solidFill>
              </a:rPr>
              <a:t>/</a:t>
            </a:r>
            <a:r>
              <a:rPr lang="en-US" sz="2400" b="1" dirty="0" err="1">
                <a:solidFill>
                  <a:schemeClr val="accent2"/>
                </a:solidFill>
              </a:rPr>
              <a:t>ba</a:t>
            </a:r>
            <a:r>
              <a:rPr lang="en-US" sz="2400" b="1" dirty="0">
                <a:solidFill>
                  <a:schemeClr val="accent2"/>
                </a:solidFill>
              </a:rPr>
              <a:t>/</a:t>
            </a:r>
            <a:r>
              <a:rPr lang="en-US" sz="2400" b="1" dirty="0" err="1">
                <a:solidFill>
                  <a:schemeClr val="accent2"/>
                </a:solidFill>
              </a:rPr>
              <a:t>cp</a:t>
            </a:r>
            <a:r>
              <a:rPr lang="en-US" sz="2400" b="1" dirty="0">
                <a:solidFill>
                  <a:schemeClr val="accent2"/>
                </a:solidFill>
              </a:rPr>
              <a:t>/</a:t>
            </a:r>
            <a:r>
              <a:rPr lang="en-US" sz="2400" b="1" dirty="0" err="1">
                <a:solidFill>
                  <a:schemeClr val="accent2"/>
                </a:solidFill>
              </a:rPr>
              <a:t>funding.asp</a:t>
            </a:r>
            <a:endParaRPr lang="en-US" sz="2400" b="1" dirty="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73DD225B-0452-4B96-B3A1-A410D0C748F7}" type="slidenum">
              <a:rPr lang="en-US" altLang="en-US" sz="1400" smtClean="0">
                <a:solidFill>
                  <a:srgbClr val="000066"/>
                </a:solidFill>
              </a:rPr>
              <a:pPr/>
              <a:t>47</a:t>
            </a:fld>
            <a:endParaRPr lang="en-US" altLang="en-US" sz="1400" smtClean="0">
              <a:solidFill>
                <a:srgbClr val="000066"/>
              </a:solidFill>
            </a:endParaRPr>
          </a:p>
        </p:txBody>
      </p:sp>
      <p:sp>
        <p:nvSpPr>
          <p:cNvPr id="48131" name="Rectangle 2"/>
          <p:cNvSpPr>
            <a:spLocks noGrp="1" noChangeArrowheads="1"/>
          </p:cNvSpPr>
          <p:nvPr>
            <p:ph type="title"/>
          </p:nvPr>
        </p:nvSpPr>
        <p:spPr>
          <a:xfrm>
            <a:off x="1828800" y="457200"/>
            <a:ext cx="6858000" cy="914400"/>
          </a:xfrm>
        </p:spPr>
        <p:txBody>
          <a:bodyPr/>
          <a:lstStyle/>
          <a:p>
            <a:r>
              <a:rPr lang="en-US" sz="3200" b="1" smtClean="0">
                <a:solidFill>
                  <a:schemeClr val="accent2"/>
                </a:solidFill>
              </a:rPr>
              <a:t>After School Support and Information System (ASSIST)</a:t>
            </a:r>
            <a:endParaRPr lang="en-US" sz="4000" b="1" smtClean="0">
              <a:solidFill>
                <a:schemeClr val="accent2"/>
              </a:solidFill>
            </a:endParaRPr>
          </a:p>
        </p:txBody>
      </p:sp>
      <p:sp>
        <p:nvSpPr>
          <p:cNvPr id="48132" name="Rectangle 3"/>
          <p:cNvSpPr>
            <a:spLocks noGrp="1" noChangeArrowheads="1"/>
          </p:cNvSpPr>
          <p:nvPr>
            <p:ph type="body" idx="1"/>
          </p:nvPr>
        </p:nvSpPr>
        <p:spPr>
          <a:xfrm>
            <a:off x="1638300" y="1684338"/>
            <a:ext cx="7391400" cy="4640262"/>
          </a:xfrm>
        </p:spPr>
        <p:txBody>
          <a:bodyPr/>
          <a:lstStyle/>
          <a:p>
            <a:pPr marL="0" indent="0">
              <a:buFontTx/>
              <a:buNone/>
            </a:pPr>
            <a:r>
              <a:rPr lang="en-US" sz="2800" dirty="0" smtClean="0">
                <a:solidFill>
                  <a:schemeClr val="accent2"/>
                </a:solidFill>
              </a:rPr>
              <a:t>Instructions for completing the online application process Elementary/Middle and High School are available on the CDE Web site at: </a:t>
            </a:r>
          </a:p>
          <a:p>
            <a:pPr marL="0" indent="0">
              <a:buNone/>
            </a:pPr>
            <a:r>
              <a:rPr lang="en-US" sz="2800" b="1" u="sng" dirty="0">
                <a:solidFill>
                  <a:schemeClr val="accent2"/>
                </a:solidFill>
              </a:rPr>
              <a:t>http://www.cde.ca.gov/fg/fo/r27/cclcelem13rfa.asp </a:t>
            </a:r>
          </a:p>
          <a:p>
            <a:pPr marL="0" indent="0">
              <a:buFontTx/>
              <a:buNone/>
            </a:pPr>
            <a:endParaRPr lang="en-US" sz="2800" dirty="0" smtClean="0">
              <a:solidFill>
                <a:schemeClr val="accent2"/>
              </a:solidFill>
            </a:endParaRPr>
          </a:p>
          <a:p>
            <a:pPr marL="0" indent="0">
              <a:buFontTx/>
              <a:buNone/>
            </a:pPr>
            <a:r>
              <a:rPr lang="en-US" sz="2800" b="1" u="sng" dirty="0">
                <a:solidFill>
                  <a:schemeClr val="accent2"/>
                </a:solidFill>
              </a:rPr>
              <a:t>http://www.cde.ca.gov/fg/fo/r27/cclcassets13rfa.asp</a:t>
            </a:r>
            <a:endParaRPr lang="en-US" sz="2800" b="1" u="sng" dirty="0" smtClean="0">
              <a:solidFill>
                <a:schemeClr val="accent2"/>
              </a:solidFill>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1981200" y="2760663"/>
            <a:ext cx="6781800" cy="287337"/>
          </a:xfrm>
        </p:spPr>
        <p:txBody>
          <a:bodyPr/>
          <a:lstStyle/>
          <a:p>
            <a:r>
              <a:rPr lang="en-US" sz="6600" smtClean="0">
                <a:solidFill>
                  <a:srgbClr val="0D1793"/>
                </a:solidFill>
              </a:rPr>
              <a:t/>
            </a:r>
            <a:br>
              <a:rPr lang="en-US" sz="6600" smtClean="0">
                <a:solidFill>
                  <a:srgbClr val="0D1793"/>
                </a:solidFill>
              </a:rPr>
            </a:br>
            <a:r>
              <a:rPr lang="en-US" sz="6600" smtClean="0">
                <a:solidFill>
                  <a:srgbClr val="0D1793"/>
                </a:solidFill>
              </a:rPr>
              <a:t/>
            </a:r>
            <a:br>
              <a:rPr lang="en-US" sz="6600" smtClean="0">
                <a:solidFill>
                  <a:srgbClr val="0D1793"/>
                </a:solidFill>
              </a:rPr>
            </a:br>
            <a:r>
              <a:rPr lang="en-US" sz="6600" smtClean="0">
                <a:solidFill>
                  <a:srgbClr val="0D1793"/>
                </a:solidFill>
              </a:rPr>
              <a:t/>
            </a:r>
            <a:br>
              <a:rPr lang="en-US" sz="6600" smtClean="0">
                <a:solidFill>
                  <a:srgbClr val="0D1793"/>
                </a:solidFill>
              </a:rPr>
            </a:br>
            <a:r>
              <a:rPr lang="en-US" sz="6600" smtClean="0">
                <a:solidFill>
                  <a:srgbClr val="0D1793"/>
                </a:solidFill>
              </a:rPr>
              <a:t/>
            </a:r>
            <a:br>
              <a:rPr lang="en-US" sz="6600" smtClean="0">
                <a:solidFill>
                  <a:srgbClr val="0D1793"/>
                </a:solidFill>
              </a:rPr>
            </a:br>
            <a:endParaRPr lang="en-US" sz="6600" smtClean="0">
              <a:solidFill>
                <a:srgbClr val="0D1793"/>
              </a:solidFill>
            </a:endParaRPr>
          </a:p>
        </p:txBody>
      </p:sp>
      <p:sp>
        <p:nvSpPr>
          <p:cNvPr id="51203" name="Rectangle 3"/>
          <p:cNvSpPr>
            <a:spLocks noGrp="1" noChangeArrowheads="1"/>
          </p:cNvSpPr>
          <p:nvPr>
            <p:ph type="subTitle" idx="4294967295"/>
          </p:nvPr>
        </p:nvSpPr>
        <p:spPr>
          <a:xfrm>
            <a:off x="1676400" y="762000"/>
            <a:ext cx="7467600" cy="1143000"/>
          </a:xfrm>
          <a:noFill/>
        </p:spPr>
        <p:txBody>
          <a:bodyPr/>
          <a:lstStyle/>
          <a:p>
            <a:pPr marL="0" indent="0" algn="ctr">
              <a:buFontTx/>
              <a:buNone/>
              <a:tabLst>
                <a:tab pos="1030288" algn="l"/>
              </a:tabLst>
            </a:pPr>
            <a:r>
              <a:rPr lang="en-US" b="1" dirty="0" smtClean="0">
                <a:solidFill>
                  <a:schemeClr val="accent2"/>
                </a:solidFill>
              </a:rPr>
              <a:t>Best of luck to you </a:t>
            </a:r>
          </a:p>
          <a:p>
            <a:pPr marL="0" indent="0" algn="ctr">
              <a:buFontTx/>
              <a:buNone/>
              <a:tabLst>
                <a:tab pos="1030288" algn="l"/>
              </a:tabLst>
            </a:pPr>
            <a:r>
              <a:rPr lang="en-US" b="1" dirty="0" smtClean="0">
                <a:solidFill>
                  <a:schemeClr val="accent2"/>
                </a:solidFill>
              </a:rPr>
              <a:t>and the students you serve!</a:t>
            </a:r>
          </a:p>
          <a:p>
            <a:pPr marL="0" indent="0" algn="ctr">
              <a:buFontTx/>
              <a:buNone/>
              <a:tabLst>
                <a:tab pos="1030288" algn="l"/>
              </a:tabLst>
            </a:pPr>
            <a:endParaRPr lang="en-US" dirty="0" smtClean="0">
              <a:solidFill>
                <a:srgbClr val="000066"/>
              </a:solidFill>
            </a:endParaRPr>
          </a:p>
          <a:p>
            <a:pPr marL="0" indent="0" algn="ctr">
              <a:buFontTx/>
              <a:buNone/>
              <a:tabLst>
                <a:tab pos="1030288" algn="l"/>
              </a:tabLst>
            </a:pPr>
            <a:endParaRPr lang="en-US" sz="5400" dirty="0" smtClean="0"/>
          </a:p>
        </p:txBody>
      </p:sp>
      <p:pic>
        <p:nvPicPr>
          <p:cNvPr id="51204" name="Picture 4" descr="MP90043953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590800"/>
            <a:ext cx="1981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5" name="Picture 11" descr="MP90043933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9438" y="3363913"/>
            <a:ext cx="1905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6" name="Picture 14" descr="MP90043944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2590800"/>
            <a:ext cx="183515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002235F2-F3B8-4F4D-9F31-4964CE0B29BE}" type="slidenum">
              <a:rPr lang="en-US" altLang="en-US" sz="1400" smtClean="0">
                <a:solidFill>
                  <a:srgbClr val="000066"/>
                </a:solidFill>
              </a:rPr>
              <a:pPr/>
              <a:t>5</a:t>
            </a:fld>
            <a:endParaRPr lang="en-US" altLang="en-US" sz="1400" smtClean="0">
              <a:solidFill>
                <a:srgbClr val="000066"/>
              </a:solidFill>
            </a:endParaRPr>
          </a:p>
        </p:txBody>
      </p:sp>
      <p:sp>
        <p:nvSpPr>
          <p:cNvPr id="7171" name="Rectangle 6"/>
          <p:cNvSpPr>
            <a:spLocks noGrp="1" noChangeArrowheads="1"/>
          </p:cNvSpPr>
          <p:nvPr>
            <p:ph type="title"/>
          </p:nvPr>
        </p:nvSpPr>
        <p:spPr/>
        <p:txBody>
          <a:bodyPr/>
          <a:lstStyle/>
          <a:p>
            <a:r>
              <a:rPr lang="en-US" sz="4000" smtClean="0">
                <a:solidFill>
                  <a:schemeClr val="accent2"/>
                </a:solidFill>
              </a:rPr>
              <a:t/>
            </a:r>
            <a:br>
              <a:rPr lang="en-US" sz="4000" smtClean="0">
                <a:solidFill>
                  <a:schemeClr val="accent2"/>
                </a:solidFill>
              </a:rPr>
            </a:br>
            <a:r>
              <a:rPr lang="en-US" sz="4000" smtClean="0">
                <a:solidFill>
                  <a:schemeClr val="accent2"/>
                </a:solidFill>
              </a:rPr>
              <a:t/>
            </a:r>
            <a:br>
              <a:rPr lang="en-US" sz="4000" smtClean="0">
                <a:solidFill>
                  <a:schemeClr val="accent2"/>
                </a:solidFill>
              </a:rPr>
            </a:br>
            <a:r>
              <a:rPr lang="en-US" sz="4000" smtClean="0">
                <a:solidFill>
                  <a:schemeClr val="accent2"/>
                </a:solidFill>
              </a:rPr>
              <a:t/>
            </a:r>
            <a:br>
              <a:rPr lang="en-US" sz="4000" smtClean="0">
                <a:solidFill>
                  <a:schemeClr val="accent2"/>
                </a:solidFill>
              </a:rPr>
            </a:br>
            <a:r>
              <a:rPr lang="en-US" sz="4000" smtClean="0">
                <a:solidFill>
                  <a:schemeClr val="accent2"/>
                </a:solidFill>
              </a:rPr>
              <a:t/>
            </a:r>
            <a:br>
              <a:rPr lang="en-US" sz="4000" smtClean="0">
                <a:solidFill>
                  <a:schemeClr val="accent2"/>
                </a:solidFill>
              </a:rPr>
            </a:br>
            <a:r>
              <a:rPr lang="en-US" sz="4000" smtClean="0">
                <a:solidFill>
                  <a:schemeClr val="accent2"/>
                </a:solidFill>
              </a:rPr>
              <a:t/>
            </a:r>
            <a:br>
              <a:rPr lang="en-US" sz="4000" smtClean="0">
                <a:solidFill>
                  <a:schemeClr val="accent2"/>
                </a:solidFill>
              </a:rPr>
            </a:br>
            <a:r>
              <a:rPr lang="en-US" sz="4000" smtClean="0">
                <a:solidFill>
                  <a:schemeClr val="accent2"/>
                </a:solidFill>
              </a:rPr>
              <a:t>I. </a:t>
            </a:r>
            <a:r>
              <a:rPr lang="en-US" sz="4000" b="1" smtClean="0">
                <a:solidFill>
                  <a:schemeClr val="accent2"/>
                </a:solidFill>
              </a:rPr>
              <a:t>Key Terms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6"/>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5300BDB8-FAAC-46BF-8B01-EEECF0EF119A}" type="slidenum">
              <a:rPr lang="en-US" altLang="en-US" sz="1400" smtClean="0">
                <a:solidFill>
                  <a:srgbClr val="000066"/>
                </a:solidFill>
              </a:rPr>
              <a:pPr/>
              <a:t>6</a:t>
            </a:fld>
            <a:endParaRPr lang="en-US" altLang="en-US" sz="1400" smtClean="0">
              <a:solidFill>
                <a:srgbClr val="000066"/>
              </a:solidFill>
            </a:endParaRPr>
          </a:p>
        </p:txBody>
      </p:sp>
      <p:sp>
        <p:nvSpPr>
          <p:cNvPr id="8195" name="Rectangle 2"/>
          <p:cNvSpPr>
            <a:spLocks noGrp="1" noChangeArrowheads="1"/>
          </p:cNvSpPr>
          <p:nvPr>
            <p:ph type="title"/>
          </p:nvPr>
        </p:nvSpPr>
        <p:spPr>
          <a:xfrm>
            <a:off x="1676400" y="457200"/>
            <a:ext cx="7467600" cy="914400"/>
          </a:xfrm>
          <a:noFill/>
        </p:spPr>
        <p:txBody>
          <a:bodyPr/>
          <a:lstStyle/>
          <a:p>
            <a:r>
              <a:rPr lang="en-US" sz="3200" b="1" smtClean="0">
                <a:solidFill>
                  <a:schemeClr val="accent2"/>
                </a:solidFill>
              </a:rPr>
              <a:t>Key Terms</a:t>
            </a:r>
            <a:endParaRPr lang="en-US" sz="3200" b="1" smtClean="0">
              <a:solidFill>
                <a:schemeClr val="accent2"/>
              </a:solidFill>
              <a:latin typeface="Impact" pitchFamily="34" charset="0"/>
            </a:endParaRPr>
          </a:p>
        </p:txBody>
      </p:sp>
      <p:sp>
        <p:nvSpPr>
          <p:cNvPr id="8196" name="Rectangle 3"/>
          <p:cNvSpPr>
            <a:spLocks noGrp="1" noChangeArrowheads="1"/>
          </p:cNvSpPr>
          <p:nvPr>
            <p:ph type="body" sz="half" idx="1"/>
          </p:nvPr>
        </p:nvSpPr>
        <p:spPr>
          <a:xfrm>
            <a:off x="1905000" y="1600200"/>
            <a:ext cx="7239000" cy="4953000"/>
          </a:xfrm>
        </p:spPr>
        <p:txBody>
          <a:bodyPr/>
          <a:lstStyle/>
          <a:p>
            <a:pPr marL="0" indent="0">
              <a:buClr>
                <a:schemeClr val="tx2"/>
              </a:buClr>
              <a:buFontTx/>
              <a:buNone/>
              <a:tabLst>
                <a:tab pos="914400" algn="l"/>
                <a:tab pos="4572000" algn="l"/>
              </a:tabLst>
            </a:pPr>
            <a:r>
              <a:rPr lang="en-US" sz="2400" smtClean="0">
                <a:solidFill>
                  <a:schemeClr val="accent2"/>
                </a:solidFill>
              </a:rPr>
              <a:t>Below are some important Key Terms to become familiar with:</a:t>
            </a:r>
          </a:p>
          <a:p>
            <a:pPr marL="0" indent="0">
              <a:buClr>
                <a:schemeClr val="tx2"/>
              </a:buClr>
              <a:buFontTx/>
              <a:buNone/>
              <a:tabLst>
                <a:tab pos="914400" algn="l"/>
                <a:tab pos="4572000" algn="l"/>
              </a:tabLst>
            </a:pPr>
            <a:r>
              <a:rPr lang="en-US" sz="2400" smtClean="0">
                <a:solidFill>
                  <a:schemeClr val="accent2"/>
                </a:solidFill>
              </a:rPr>
              <a:t> </a:t>
            </a:r>
          </a:p>
          <a:p>
            <a:pPr marL="0" indent="0">
              <a:buClr>
                <a:schemeClr val="tx2"/>
              </a:buClr>
              <a:tabLst>
                <a:tab pos="914400" algn="l"/>
                <a:tab pos="4572000" algn="l"/>
              </a:tabLst>
            </a:pPr>
            <a:r>
              <a:rPr lang="en-US" sz="2400" smtClean="0">
                <a:solidFill>
                  <a:schemeClr val="accent2"/>
                </a:solidFill>
              </a:rPr>
              <a:t>Good Standing</a:t>
            </a:r>
          </a:p>
          <a:p>
            <a:pPr marL="0" indent="0">
              <a:buClr>
                <a:schemeClr val="tx2"/>
              </a:buClr>
              <a:tabLst>
                <a:tab pos="914400" algn="l"/>
                <a:tab pos="4572000" algn="l"/>
              </a:tabLst>
            </a:pPr>
            <a:endParaRPr lang="en-US" sz="2400" smtClean="0">
              <a:solidFill>
                <a:schemeClr val="accent2"/>
              </a:solidFill>
            </a:endParaRPr>
          </a:p>
          <a:p>
            <a:pPr marL="0" indent="0">
              <a:buClr>
                <a:schemeClr val="tx2"/>
              </a:buClr>
              <a:tabLst>
                <a:tab pos="914400" algn="l"/>
                <a:tab pos="4572000" algn="l"/>
              </a:tabLst>
            </a:pPr>
            <a:r>
              <a:rPr lang="en-US" sz="2400" smtClean="0">
                <a:solidFill>
                  <a:schemeClr val="accent2"/>
                </a:solidFill>
              </a:rPr>
              <a:t>Satisfactorily met attendance goals</a:t>
            </a:r>
          </a:p>
          <a:p>
            <a:pPr marL="0" indent="0">
              <a:buClr>
                <a:schemeClr val="tx2"/>
              </a:buClr>
              <a:tabLst>
                <a:tab pos="914400" algn="l"/>
                <a:tab pos="4572000" algn="l"/>
              </a:tabLst>
            </a:pPr>
            <a:endParaRPr lang="en-US" sz="2400" smtClean="0">
              <a:solidFill>
                <a:schemeClr val="accent2"/>
              </a:solidFill>
            </a:endParaRPr>
          </a:p>
          <a:p>
            <a:pPr marL="0" indent="0">
              <a:buClr>
                <a:schemeClr val="tx2"/>
              </a:buClr>
              <a:tabLst>
                <a:tab pos="914400" algn="l"/>
                <a:tab pos="4572000" algn="l"/>
              </a:tabLst>
            </a:pPr>
            <a:r>
              <a:rPr lang="en-US" sz="2400" smtClean="0">
                <a:solidFill>
                  <a:schemeClr val="accent2"/>
                </a:solidFill>
              </a:rPr>
              <a:t>Schools Eligible for Title I Schoolwide Programs</a:t>
            </a:r>
          </a:p>
          <a:p>
            <a:pPr marL="0" indent="0">
              <a:buClr>
                <a:schemeClr val="tx2"/>
              </a:buClr>
              <a:tabLst>
                <a:tab pos="914400" algn="l"/>
                <a:tab pos="4572000" algn="l"/>
              </a:tabLst>
            </a:pPr>
            <a:endParaRPr lang="en-US" sz="2400" b="1" smtClean="0">
              <a:solidFill>
                <a:srgbClr val="000066"/>
              </a:solidFill>
            </a:endParaRPr>
          </a:p>
          <a:p>
            <a:pPr marL="0" indent="0">
              <a:buClr>
                <a:schemeClr val="tx2"/>
              </a:buClr>
              <a:tabLst>
                <a:tab pos="914400" algn="l"/>
                <a:tab pos="4572000" algn="l"/>
              </a:tabLst>
            </a:pPr>
            <a:endParaRPr lang="en-US" sz="2400" b="1" smtClean="0">
              <a:solidFill>
                <a:srgbClr val="000066"/>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30F9BD19-DF24-46F0-B55B-9E85FACCCC41}" type="slidenum">
              <a:rPr lang="en-US" altLang="en-US" sz="1400" smtClean="0">
                <a:solidFill>
                  <a:srgbClr val="000066"/>
                </a:solidFill>
              </a:rPr>
              <a:pPr/>
              <a:t>7</a:t>
            </a:fld>
            <a:endParaRPr lang="en-US" altLang="en-US" sz="1400" smtClean="0">
              <a:solidFill>
                <a:srgbClr val="000066"/>
              </a:solidFill>
            </a:endParaRPr>
          </a:p>
        </p:txBody>
      </p:sp>
      <p:sp>
        <p:nvSpPr>
          <p:cNvPr id="9219" name="Rectangle 6"/>
          <p:cNvSpPr>
            <a:spLocks noGrp="1" noChangeArrowheads="1"/>
          </p:cNvSpPr>
          <p:nvPr>
            <p:ph type="title"/>
          </p:nvPr>
        </p:nvSpPr>
        <p:spPr/>
        <p:txBody>
          <a:bodyPr/>
          <a:lstStyle/>
          <a:p>
            <a:r>
              <a:rPr lang="en-US" sz="4000" smtClean="0"/>
              <a:t/>
            </a:r>
            <a:br>
              <a:rPr lang="en-US" sz="4000" smtClean="0"/>
            </a:br>
            <a:r>
              <a:rPr lang="en-US" sz="4000" smtClean="0"/>
              <a:t/>
            </a:r>
            <a:br>
              <a:rPr lang="en-US" sz="4000" smtClean="0"/>
            </a:br>
            <a:r>
              <a:rPr lang="en-US" sz="4000" smtClean="0"/>
              <a:t/>
            </a:r>
            <a:br>
              <a:rPr lang="en-US" sz="4000" smtClean="0"/>
            </a:br>
            <a:r>
              <a:rPr lang="en-US" sz="4000" smtClean="0"/>
              <a:t/>
            </a:r>
            <a:br>
              <a:rPr lang="en-US" sz="4000" smtClean="0"/>
            </a:br>
            <a:r>
              <a:rPr lang="en-US" sz="4000" smtClean="0"/>
              <a:t/>
            </a:r>
            <a:br>
              <a:rPr lang="en-US" sz="4000" smtClean="0"/>
            </a:br>
            <a:r>
              <a:rPr lang="en-US" sz="4000" smtClean="0">
                <a:solidFill>
                  <a:schemeClr val="accent2"/>
                </a:solidFill>
              </a:rPr>
              <a:t>II. </a:t>
            </a:r>
            <a:r>
              <a:rPr lang="en-US" sz="4000" b="1" smtClean="0">
                <a:solidFill>
                  <a:schemeClr val="accent2"/>
                </a:solidFill>
              </a:rPr>
              <a:t>Critical Dates for the RFA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EFFA056F-C90E-4A94-A843-9FAFE205E950}" type="slidenum">
              <a:rPr lang="en-US" altLang="en-US" sz="1400" smtClean="0">
                <a:solidFill>
                  <a:srgbClr val="000066"/>
                </a:solidFill>
              </a:rPr>
              <a:pPr/>
              <a:t>8</a:t>
            </a:fld>
            <a:endParaRPr lang="en-US" altLang="en-US" sz="1400" smtClean="0">
              <a:solidFill>
                <a:srgbClr val="000066"/>
              </a:solidFill>
            </a:endParaRPr>
          </a:p>
        </p:txBody>
      </p:sp>
      <p:sp>
        <p:nvSpPr>
          <p:cNvPr id="10243" name="Rectangle 2"/>
          <p:cNvSpPr>
            <a:spLocks noGrp="1" noChangeArrowheads="1"/>
          </p:cNvSpPr>
          <p:nvPr>
            <p:ph type="title"/>
          </p:nvPr>
        </p:nvSpPr>
        <p:spPr>
          <a:xfrm>
            <a:off x="1676400" y="457200"/>
            <a:ext cx="7467600" cy="914400"/>
          </a:xfrm>
          <a:noFill/>
        </p:spPr>
        <p:txBody>
          <a:bodyPr/>
          <a:lstStyle/>
          <a:p>
            <a:r>
              <a:rPr lang="en-US" sz="3200" b="1" smtClean="0">
                <a:solidFill>
                  <a:schemeClr val="accent2"/>
                </a:solidFill>
              </a:rPr>
              <a:t>Critical Dates</a:t>
            </a:r>
            <a:endParaRPr lang="en-US" sz="3200" b="1" smtClean="0">
              <a:solidFill>
                <a:schemeClr val="accent2"/>
              </a:solidFill>
              <a:latin typeface="Impact" pitchFamily="34" charset="0"/>
            </a:endParaRPr>
          </a:p>
        </p:txBody>
      </p:sp>
      <p:sp>
        <p:nvSpPr>
          <p:cNvPr id="10244" name="Rectangle 3"/>
          <p:cNvSpPr>
            <a:spLocks noGrp="1" noChangeArrowheads="1"/>
          </p:cNvSpPr>
          <p:nvPr>
            <p:ph type="body" sz="half" idx="1"/>
          </p:nvPr>
        </p:nvSpPr>
        <p:spPr>
          <a:xfrm>
            <a:off x="1905000" y="1600200"/>
            <a:ext cx="7239000" cy="4953000"/>
          </a:xfrm>
        </p:spPr>
        <p:txBody>
          <a:bodyPr/>
          <a:lstStyle/>
          <a:p>
            <a:pPr marL="0" indent="0">
              <a:buClr>
                <a:schemeClr val="tx2"/>
              </a:buClr>
              <a:tabLst>
                <a:tab pos="914400" algn="l"/>
                <a:tab pos="4572000" algn="l"/>
              </a:tabLst>
            </a:pPr>
            <a:r>
              <a:rPr lang="en-US" sz="2000" b="1" dirty="0" smtClean="0">
                <a:solidFill>
                  <a:schemeClr val="accent2"/>
                </a:solidFill>
              </a:rPr>
              <a:t> </a:t>
            </a:r>
            <a:r>
              <a:rPr lang="en-US" sz="2400" dirty="0" smtClean="0">
                <a:solidFill>
                  <a:schemeClr val="accent2"/>
                </a:solidFill>
              </a:rPr>
              <a:t>Grant Application 	Nov. 30, 2012</a:t>
            </a:r>
          </a:p>
          <a:p>
            <a:pPr marL="0" indent="0">
              <a:buClr>
                <a:schemeClr val="tx2"/>
              </a:buClr>
              <a:buFontTx/>
              <a:buNone/>
              <a:tabLst>
                <a:tab pos="914400" algn="l"/>
                <a:tab pos="4572000" algn="l"/>
              </a:tabLst>
            </a:pPr>
            <a:r>
              <a:rPr lang="en-US" sz="2400" dirty="0" smtClean="0">
                <a:solidFill>
                  <a:schemeClr val="accent2"/>
                </a:solidFill>
              </a:rPr>
              <a:t>  Due to CDE by 5 p.m.</a:t>
            </a:r>
          </a:p>
          <a:p>
            <a:pPr marL="0" indent="0">
              <a:buClr>
                <a:schemeClr val="tx2"/>
              </a:buClr>
              <a:buFontTx/>
              <a:buNone/>
              <a:tabLst>
                <a:tab pos="914400" algn="l"/>
                <a:tab pos="4572000" algn="l"/>
              </a:tabLst>
            </a:pPr>
            <a:endParaRPr lang="en-US" sz="1000" dirty="0" smtClean="0">
              <a:solidFill>
                <a:schemeClr val="accent2"/>
              </a:solidFill>
            </a:endParaRPr>
          </a:p>
          <a:p>
            <a:pPr marL="0" indent="0">
              <a:buClr>
                <a:schemeClr val="tx2"/>
              </a:buClr>
              <a:tabLst>
                <a:tab pos="914400" algn="l"/>
                <a:tab pos="4572000" algn="l"/>
              </a:tabLst>
            </a:pPr>
            <a:r>
              <a:rPr lang="en-US" sz="2400" dirty="0" smtClean="0">
                <a:solidFill>
                  <a:schemeClr val="accent2"/>
                </a:solidFill>
                <a:cs typeface="Arial" pitchFamily="34" charset="0"/>
              </a:rPr>
              <a:t> </a:t>
            </a:r>
            <a:r>
              <a:rPr lang="en-US" sz="2400" dirty="0" smtClean="0">
                <a:solidFill>
                  <a:schemeClr val="accent2"/>
                </a:solidFill>
              </a:rPr>
              <a:t>Reader’s Conference	 Mar. 18-22, 2013</a:t>
            </a:r>
          </a:p>
          <a:p>
            <a:pPr marL="0" indent="0">
              <a:buClr>
                <a:schemeClr val="tx2"/>
              </a:buClr>
              <a:tabLst>
                <a:tab pos="914400" algn="l"/>
                <a:tab pos="4572000" algn="l"/>
              </a:tabLst>
            </a:pPr>
            <a:endParaRPr lang="en-US" sz="1000" dirty="0" smtClean="0">
              <a:solidFill>
                <a:schemeClr val="accent2"/>
              </a:solidFill>
            </a:endParaRPr>
          </a:p>
          <a:p>
            <a:pPr marL="0" indent="0">
              <a:buClr>
                <a:schemeClr val="tx2"/>
              </a:buClr>
              <a:tabLst>
                <a:tab pos="914400" algn="l"/>
                <a:tab pos="4572000" algn="l"/>
              </a:tabLst>
            </a:pPr>
            <a:r>
              <a:rPr lang="en-US" sz="2400" dirty="0" smtClean="0">
                <a:solidFill>
                  <a:schemeClr val="accent2"/>
                </a:solidFill>
                <a:cs typeface="Arial" pitchFamily="34" charset="0"/>
              </a:rPr>
              <a:t> </a:t>
            </a:r>
            <a:r>
              <a:rPr lang="en-US" sz="2400" dirty="0" smtClean="0">
                <a:solidFill>
                  <a:schemeClr val="accent2"/>
                </a:solidFill>
              </a:rPr>
              <a:t>Initial Posting of Awards 	  April 2013</a:t>
            </a:r>
          </a:p>
          <a:p>
            <a:pPr marL="0" indent="0">
              <a:buClr>
                <a:schemeClr val="tx2"/>
              </a:buClr>
              <a:tabLst>
                <a:tab pos="914400" algn="l"/>
                <a:tab pos="4572000" algn="l"/>
              </a:tabLst>
            </a:pPr>
            <a:endParaRPr lang="en-US" sz="1000" dirty="0" smtClean="0">
              <a:solidFill>
                <a:schemeClr val="accent2"/>
              </a:solidFill>
            </a:endParaRPr>
          </a:p>
          <a:p>
            <a:pPr marL="0" indent="0">
              <a:buClr>
                <a:schemeClr val="tx2"/>
              </a:buClr>
              <a:tabLst>
                <a:tab pos="914400" algn="l"/>
                <a:tab pos="4572000" algn="l"/>
              </a:tabLst>
            </a:pPr>
            <a:r>
              <a:rPr lang="en-US" sz="2400" dirty="0" smtClean="0">
                <a:solidFill>
                  <a:schemeClr val="accent2"/>
                </a:solidFill>
              </a:rPr>
              <a:t> Appeals due to CDE	  April 2013</a:t>
            </a:r>
          </a:p>
          <a:p>
            <a:pPr marL="0" indent="0">
              <a:buClr>
                <a:schemeClr val="tx2"/>
              </a:buClr>
              <a:tabLst>
                <a:tab pos="914400" algn="l"/>
                <a:tab pos="4572000" algn="l"/>
              </a:tabLst>
            </a:pPr>
            <a:endParaRPr lang="en-US" sz="1000" dirty="0" smtClean="0">
              <a:solidFill>
                <a:schemeClr val="accent2"/>
              </a:solidFill>
            </a:endParaRPr>
          </a:p>
          <a:p>
            <a:pPr marL="0" indent="0">
              <a:buClr>
                <a:schemeClr val="tx2"/>
              </a:buClr>
              <a:tabLst>
                <a:tab pos="914400" algn="l"/>
                <a:tab pos="4572000" algn="l"/>
              </a:tabLst>
            </a:pPr>
            <a:r>
              <a:rPr lang="en-US" sz="2400" dirty="0" smtClean="0">
                <a:solidFill>
                  <a:schemeClr val="accent2"/>
                </a:solidFill>
              </a:rPr>
              <a:t> Final Funding Announcement 	  June 1,2013</a:t>
            </a:r>
          </a:p>
          <a:p>
            <a:pPr marL="0" indent="0">
              <a:buClr>
                <a:schemeClr val="tx2"/>
              </a:buClr>
              <a:tabLst>
                <a:tab pos="914400" algn="l"/>
                <a:tab pos="4572000" algn="l"/>
              </a:tabLst>
            </a:pPr>
            <a:endParaRPr lang="en-US" sz="2400" b="1" dirty="0" smtClean="0">
              <a:solidFill>
                <a:srgbClr val="000066"/>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2"/>
          </p:nvPr>
        </p:nvSpPr>
        <p:spPr>
          <a:noFill/>
        </p:spPr>
        <p:txBody>
          <a:bodyPr/>
          <a:lstStyle>
            <a:lvl1pPr>
              <a:defRPr sz="3200">
                <a:solidFill>
                  <a:srgbClr val="000054"/>
                </a:solidFill>
                <a:latin typeface="Arial" pitchFamily="34" charset="0"/>
              </a:defRPr>
            </a:lvl1pPr>
            <a:lvl2pPr marL="742950" indent="-285750">
              <a:defRPr sz="3200">
                <a:solidFill>
                  <a:srgbClr val="000054"/>
                </a:solidFill>
                <a:latin typeface="Arial" pitchFamily="34" charset="0"/>
              </a:defRPr>
            </a:lvl2pPr>
            <a:lvl3pPr marL="1143000" indent="-228600">
              <a:defRPr sz="3200">
                <a:solidFill>
                  <a:srgbClr val="000054"/>
                </a:solidFill>
                <a:latin typeface="Arial" pitchFamily="34" charset="0"/>
              </a:defRPr>
            </a:lvl3pPr>
            <a:lvl4pPr marL="1600200" indent="-228600">
              <a:defRPr sz="3200">
                <a:solidFill>
                  <a:srgbClr val="000054"/>
                </a:solidFill>
                <a:latin typeface="Arial" pitchFamily="34" charset="0"/>
              </a:defRPr>
            </a:lvl4pPr>
            <a:lvl5pPr marL="2057400" indent="-228600">
              <a:defRPr sz="3200">
                <a:solidFill>
                  <a:srgbClr val="000054"/>
                </a:solidFill>
                <a:latin typeface="Arial" pitchFamily="34" charset="0"/>
              </a:defRPr>
            </a:lvl5pPr>
            <a:lvl6pPr marL="2514600" indent="-228600" eaLnBrk="0" fontAlgn="base" hangingPunct="0">
              <a:spcBef>
                <a:spcPct val="0"/>
              </a:spcBef>
              <a:spcAft>
                <a:spcPct val="0"/>
              </a:spcAft>
              <a:defRPr sz="3200">
                <a:solidFill>
                  <a:srgbClr val="000054"/>
                </a:solidFill>
                <a:latin typeface="Arial" pitchFamily="34" charset="0"/>
              </a:defRPr>
            </a:lvl6pPr>
            <a:lvl7pPr marL="2971800" indent="-228600" eaLnBrk="0" fontAlgn="base" hangingPunct="0">
              <a:spcBef>
                <a:spcPct val="0"/>
              </a:spcBef>
              <a:spcAft>
                <a:spcPct val="0"/>
              </a:spcAft>
              <a:defRPr sz="3200">
                <a:solidFill>
                  <a:srgbClr val="000054"/>
                </a:solidFill>
                <a:latin typeface="Arial" pitchFamily="34" charset="0"/>
              </a:defRPr>
            </a:lvl7pPr>
            <a:lvl8pPr marL="3429000" indent="-228600" eaLnBrk="0" fontAlgn="base" hangingPunct="0">
              <a:spcBef>
                <a:spcPct val="0"/>
              </a:spcBef>
              <a:spcAft>
                <a:spcPct val="0"/>
              </a:spcAft>
              <a:defRPr sz="3200">
                <a:solidFill>
                  <a:srgbClr val="000054"/>
                </a:solidFill>
                <a:latin typeface="Arial" pitchFamily="34" charset="0"/>
              </a:defRPr>
            </a:lvl8pPr>
            <a:lvl9pPr marL="3886200" indent="-228600" eaLnBrk="0" fontAlgn="base" hangingPunct="0">
              <a:spcBef>
                <a:spcPct val="0"/>
              </a:spcBef>
              <a:spcAft>
                <a:spcPct val="0"/>
              </a:spcAft>
              <a:defRPr sz="3200">
                <a:solidFill>
                  <a:srgbClr val="000054"/>
                </a:solidFill>
                <a:latin typeface="Arial" pitchFamily="34" charset="0"/>
              </a:defRPr>
            </a:lvl9pPr>
          </a:lstStyle>
          <a:p>
            <a:fld id="{EBDBC94A-FB2B-49C7-B6E1-8F2DA204F8DA}" type="slidenum">
              <a:rPr lang="en-US" altLang="en-US" sz="1400" smtClean="0">
                <a:solidFill>
                  <a:srgbClr val="000066"/>
                </a:solidFill>
              </a:rPr>
              <a:pPr/>
              <a:t>9</a:t>
            </a:fld>
            <a:endParaRPr lang="en-US" altLang="en-US" sz="1400" smtClean="0">
              <a:solidFill>
                <a:srgbClr val="000066"/>
              </a:solidFill>
            </a:endParaRPr>
          </a:p>
        </p:txBody>
      </p:sp>
      <p:sp>
        <p:nvSpPr>
          <p:cNvPr id="11267" name="Rectangle 4"/>
          <p:cNvSpPr>
            <a:spLocks noGrp="1" noChangeArrowheads="1"/>
          </p:cNvSpPr>
          <p:nvPr>
            <p:ph type="title"/>
          </p:nvPr>
        </p:nvSpPr>
        <p:spPr>
          <a:xfrm>
            <a:off x="1676400" y="1981200"/>
            <a:ext cx="7162800" cy="1676400"/>
          </a:xfrm>
        </p:spPr>
        <p:txBody>
          <a:bodyPr/>
          <a:lstStyle/>
          <a:p>
            <a:r>
              <a:rPr lang="en-US" sz="4000" b="1" smtClean="0">
                <a:solidFill>
                  <a:schemeClr val="accent2"/>
                </a:solidFill>
              </a:rPr>
              <a:t>III. Eligibility and Priorities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rgbClr val="000054"/>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rgbClr val="000054"/>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 (Mac OS 9):Microsoft Office:Microsoft Office 98:Templates:Blank Presentation</Template>
  <TotalTime>5855</TotalTime>
  <Words>5473</Words>
  <Application>Microsoft Office PowerPoint</Application>
  <PresentationFormat>On-screen Show (4:3)</PresentationFormat>
  <Paragraphs>676</Paragraphs>
  <Slides>48</Slides>
  <Notes>48</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Blank Presentation</vt:lpstr>
      <vt:lpstr> Request for Application (RFA) 21st Century Community Learning Centers (CCLC) Elementary/Middle School Program  &amp; After School Safety and Enrichment  for Teens (ASSETs) High School Program  2013/14 – Cohort 8 </vt:lpstr>
      <vt:lpstr>PowerPoint Presentation</vt:lpstr>
      <vt:lpstr>PowerPoint Presentation</vt:lpstr>
      <vt:lpstr>Agenda</vt:lpstr>
      <vt:lpstr>     I. Key Terms</vt:lpstr>
      <vt:lpstr>Key Terms</vt:lpstr>
      <vt:lpstr>     II. Critical Dates for the RFA</vt:lpstr>
      <vt:lpstr>Critical Dates</vt:lpstr>
      <vt:lpstr>III. Eligibility and Priorities</vt:lpstr>
      <vt:lpstr>Eligibility and Priorities</vt:lpstr>
      <vt:lpstr>A. Funding Eligibility</vt:lpstr>
      <vt:lpstr>A. Funding Eligibility (continued)</vt:lpstr>
      <vt:lpstr>A. Funding Eligibility (continued)</vt:lpstr>
      <vt:lpstr>B. Who May Apply?</vt:lpstr>
      <vt:lpstr>B. Who May Apply? (Continued)</vt:lpstr>
      <vt:lpstr>C. Elementary/Middle School  Priority for Funding</vt:lpstr>
      <vt:lpstr>C. High School  Priority for Funding</vt:lpstr>
      <vt:lpstr>C. Priority for Funding (Continued)</vt:lpstr>
      <vt:lpstr>D. Public Notice</vt:lpstr>
      <vt:lpstr>E. Funding</vt:lpstr>
      <vt:lpstr>  E. Elementary/Middle School Funding (continued) </vt:lpstr>
      <vt:lpstr>F. Elementary/Middle School Maximum Grant Awards</vt:lpstr>
      <vt:lpstr>F. High Schools Minimum and Maximum Grant Awards</vt:lpstr>
      <vt:lpstr>PowerPoint Presentation</vt:lpstr>
      <vt:lpstr>IV.  The Application</vt:lpstr>
      <vt:lpstr>The Application</vt:lpstr>
      <vt:lpstr>A. Application Submission</vt:lpstr>
      <vt:lpstr>B. Consultation With Private Schools</vt:lpstr>
      <vt:lpstr>C. Formatting Requirements</vt:lpstr>
      <vt:lpstr>D. Collaborative Signatures</vt:lpstr>
      <vt:lpstr>E. Core Application Narrative</vt:lpstr>
      <vt:lpstr>F. Application Appendix</vt:lpstr>
      <vt:lpstr>G. Appeals</vt:lpstr>
      <vt:lpstr>V.  Scoring Rubric</vt:lpstr>
      <vt:lpstr>Sections in the Core Application Narrative/Rubric for Elementary/Middle School</vt:lpstr>
      <vt:lpstr>Sections in the Core Application Narrative/Rubric for High School</vt:lpstr>
      <vt:lpstr>Scoring Rubric</vt:lpstr>
      <vt:lpstr>VI.  Application Package Checklist</vt:lpstr>
      <vt:lpstr>Application Package Checklist</vt:lpstr>
      <vt:lpstr>VII. Optional Equitable Access Grant</vt:lpstr>
      <vt:lpstr>Optional Equitable Access Grant</vt:lpstr>
      <vt:lpstr>VIII. Optional Family Literacy Grant</vt:lpstr>
      <vt:lpstr>Optional Family Literacy Grant</vt:lpstr>
      <vt:lpstr>IX.  Technical Assistance Resources</vt:lpstr>
      <vt:lpstr>Technical Assistance Resources </vt:lpstr>
      <vt:lpstr>Questions </vt:lpstr>
      <vt:lpstr>After School Support and Information System (ASSIST)</vt:lpstr>
      <vt:lpstr>    </vt:lpstr>
    </vt:vector>
  </TitlesOfParts>
  <Company>CA Dept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 Forms (CDE Intranet)</dc:title>
  <dc:subject>PowerPoint Template.</dc:subject>
  <dc:creator>Cheryl McDonald</dc:creator>
  <cp:lastModifiedBy>CDE</cp:lastModifiedBy>
  <cp:revision>259</cp:revision>
  <cp:lastPrinted>2004-03-18T19:17:10Z</cp:lastPrinted>
  <dcterms:created xsi:type="dcterms:W3CDTF">2004-03-18T18:57:21Z</dcterms:created>
  <dcterms:modified xsi:type="dcterms:W3CDTF">2012-09-26T20:40:05Z</dcterms:modified>
</cp:coreProperties>
</file>