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29" r:id="rId2"/>
    <p:sldMasterId id="2147483677" r:id="rId3"/>
    <p:sldMasterId id="2147483678" r:id="rId4"/>
    <p:sldMasterId id="2147483676" r:id="rId5"/>
  </p:sldMasterIdLst>
  <p:notesMasterIdLst>
    <p:notesMasterId r:id="rId41"/>
  </p:notesMasterIdLst>
  <p:sldIdLst>
    <p:sldId id="416" r:id="rId6"/>
    <p:sldId id="417" r:id="rId7"/>
    <p:sldId id="366" r:id="rId8"/>
    <p:sldId id="418" r:id="rId9"/>
    <p:sldId id="400" r:id="rId10"/>
    <p:sldId id="367" r:id="rId11"/>
    <p:sldId id="335" r:id="rId12"/>
    <p:sldId id="336" r:id="rId13"/>
    <p:sldId id="420" r:id="rId14"/>
    <p:sldId id="296" r:id="rId15"/>
    <p:sldId id="440" r:id="rId16"/>
    <p:sldId id="403" r:id="rId17"/>
    <p:sldId id="371" r:id="rId18"/>
    <p:sldId id="372" r:id="rId19"/>
    <p:sldId id="424" r:id="rId20"/>
    <p:sldId id="421" r:id="rId21"/>
    <p:sldId id="422" r:id="rId22"/>
    <p:sldId id="313" r:id="rId23"/>
    <p:sldId id="425" r:id="rId24"/>
    <p:sldId id="426" r:id="rId25"/>
    <p:sldId id="413" r:id="rId26"/>
    <p:sldId id="441" r:id="rId27"/>
    <p:sldId id="442" r:id="rId28"/>
    <p:sldId id="446" r:id="rId29"/>
    <p:sldId id="445" r:id="rId30"/>
    <p:sldId id="444" r:id="rId31"/>
    <p:sldId id="383" r:id="rId32"/>
    <p:sldId id="429" r:id="rId33"/>
    <p:sldId id="433" r:id="rId34"/>
    <p:sldId id="434" r:id="rId35"/>
    <p:sldId id="430" r:id="rId36"/>
    <p:sldId id="437" r:id="rId37"/>
    <p:sldId id="439" r:id="rId38"/>
    <p:sldId id="398" r:id="rId39"/>
    <p:sldId id="438" r:id="rId40"/>
  </p:sldIdLst>
  <p:sldSz cx="9144000" cy="6858000" type="screen4x3"/>
  <p:notesSz cx="7026275" cy="9312275"/>
  <p:defaultTextStyle>
    <a:defPPr>
      <a:defRPr lang="en-US"/>
    </a:defPPr>
    <a:lvl1pPr algn="l" rtl="0" fontAlgn="base">
      <a:spcBef>
        <a:spcPct val="0"/>
      </a:spcBef>
      <a:spcAft>
        <a:spcPct val="0"/>
      </a:spcAft>
      <a:defRPr b="1" kern="1200">
        <a:solidFill>
          <a:schemeClr val="tx1"/>
        </a:solidFill>
        <a:latin typeface="Arial" charset="0"/>
        <a:ea typeface="ＭＳ Ｐゴシック" charset="0"/>
        <a:cs typeface="+mn-cs"/>
      </a:defRPr>
    </a:lvl1pPr>
    <a:lvl2pPr marL="457200" algn="l" rtl="0" fontAlgn="base">
      <a:spcBef>
        <a:spcPct val="0"/>
      </a:spcBef>
      <a:spcAft>
        <a:spcPct val="0"/>
      </a:spcAft>
      <a:defRPr b="1" kern="1200">
        <a:solidFill>
          <a:schemeClr val="tx1"/>
        </a:solidFill>
        <a:latin typeface="Arial" charset="0"/>
        <a:ea typeface="ＭＳ Ｐゴシック" charset="0"/>
        <a:cs typeface="+mn-cs"/>
      </a:defRPr>
    </a:lvl2pPr>
    <a:lvl3pPr marL="914400" algn="l" rtl="0" fontAlgn="base">
      <a:spcBef>
        <a:spcPct val="0"/>
      </a:spcBef>
      <a:spcAft>
        <a:spcPct val="0"/>
      </a:spcAft>
      <a:defRPr b="1" kern="1200">
        <a:solidFill>
          <a:schemeClr val="tx1"/>
        </a:solidFill>
        <a:latin typeface="Arial" charset="0"/>
        <a:ea typeface="ＭＳ Ｐゴシック" charset="0"/>
        <a:cs typeface="+mn-cs"/>
      </a:defRPr>
    </a:lvl3pPr>
    <a:lvl4pPr marL="1371600" algn="l" rtl="0" fontAlgn="base">
      <a:spcBef>
        <a:spcPct val="0"/>
      </a:spcBef>
      <a:spcAft>
        <a:spcPct val="0"/>
      </a:spcAft>
      <a:defRPr b="1" kern="1200">
        <a:solidFill>
          <a:schemeClr val="tx1"/>
        </a:solidFill>
        <a:latin typeface="Arial" charset="0"/>
        <a:ea typeface="ＭＳ Ｐゴシック" charset="0"/>
        <a:cs typeface="+mn-cs"/>
      </a:defRPr>
    </a:lvl4pPr>
    <a:lvl5pPr marL="1828800" algn="l" rtl="0" fontAlgn="base">
      <a:spcBef>
        <a:spcPct val="0"/>
      </a:spcBef>
      <a:spcAft>
        <a:spcPct val="0"/>
      </a:spcAft>
      <a:defRPr b="1" kern="1200">
        <a:solidFill>
          <a:schemeClr val="tx1"/>
        </a:solidFill>
        <a:latin typeface="Arial" charset="0"/>
        <a:ea typeface="ＭＳ Ｐゴシック" charset="0"/>
        <a:cs typeface="+mn-cs"/>
      </a:defRPr>
    </a:lvl5pPr>
    <a:lvl6pPr marL="2286000" algn="l" defTabSz="457200" rtl="0" eaLnBrk="1" latinLnBrk="0" hangingPunct="1">
      <a:defRPr b="1" kern="1200">
        <a:solidFill>
          <a:schemeClr val="tx1"/>
        </a:solidFill>
        <a:latin typeface="Arial" charset="0"/>
        <a:ea typeface="ＭＳ Ｐゴシック" charset="0"/>
        <a:cs typeface="+mn-cs"/>
      </a:defRPr>
    </a:lvl6pPr>
    <a:lvl7pPr marL="2743200" algn="l" defTabSz="457200" rtl="0" eaLnBrk="1" latinLnBrk="0" hangingPunct="1">
      <a:defRPr b="1" kern="1200">
        <a:solidFill>
          <a:schemeClr val="tx1"/>
        </a:solidFill>
        <a:latin typeface="Arial" charset="0"/>
        <a:ea typeface="ＭＳ Ｐゴシック" charset="0"/>
        <a:cs typeface="+mn-cs"/>
      </a:defRPr>
    </a:lvl7pPr>
    <a:lvl8pPr marL="3200400" algn="l" defTabSz="457200" rtl="0" eaLnBrk="1" latinLnBrk="0" hangingPunct="1">
      <a:defRPr b="1" kern="1200">
        <a:solidFill>
          <a:schemeClr val="tx1"/>
        </a:solidFill>
        <a:latin typeface="Arial" charset="0"/>
        <a:ea typeface="ＭＳ Ｐゴシック" charset="0"/>
        <a:cs typeface="+mn-cs"/>
      </a:defRPr>
    </a:lvl8pPr>
    <a:lvl9pPr marL="3657600" algn="l" defTabSz="457200" rtl="0" eaLnBrk="1" latinLnBrk="0" hangingPunct="1">
      <a:defRPr b="1"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70"/>
    <a:srgbClr val="FFD757"/>
    <a:srgbClr val="D6A300"/>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69549" autoAdjust="0"/>
  </p:normalViewPr>
  <p:slideViewPr>
    <p:cSldViewPr>
      <p:cViewPr varScale="1">
        <p:scale>
          <a:sx n="75" d="100"/>
          <a:sy n="75" d="100"/>
        </p:scale>
        <p:origin x="-1092"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512D55-A24F-426B-ABC6-107B883E8591}" type="doc">
      <dgm:prSet loTypeId="urn:microsoft.com/office/officeart/2005/8/layout/vList3#1" loCatId="picture" qsTypeId="urn:microsoft.com/office/officeart/2005/8/quickstyle/simple1" qsCatId="simple" csTypeId="urn:microsoft.com/office/officeart/2005/8/colors/accent1_2" csCatId="accent1" phldr="1"/>
      <dgm:spPr/>
    </dgm:pt>
    <dgm:pt modelId="{5C76B02C-9823-4B3A-A00D-8968A5526A1D}">
      <dgm:prSet phldrT="[Text]"/>
      <dgm:spPr>
        <a:solidFill>
          <a:srgbClr val="F1B821"/>
        </a:solidFill>
        <a:ln>
          <a:solidFill>
            <a:schemeClr val="accent1"/>
          </a:solidFill>
        </a:ln>
      </dgm:spPr>
      <dgm:t>
        <a:bodyPr/>
        <a:lstStyle/>
        <a:p>
          <a:r>
            <a:rPr lang="en-US" dirty="0" smtClean="0"/>
            <a:t>In Schools, Afterschool &amp; in the Community</a:t>
          </a:r>
          <a:endParaRPr lang="en-US" dirty="0"/>
        </a:p>
      </dgm:t>
    </dgm:pt>
    <dgm:pt modelId="{F63D6B96-384B-46DD-B2B1-B16B7434CEF0}" type="parTrans" cxnId="{91DF1F37-BB2C-46F4-B79C-6304FEBF06F8}">
      <dgm:prSet/>
      <dgm:spPr/>
      <dgm:t>
        <a:bodyPr/>
        <a:lstStyle/>
        <a:p>
          <a:endParaRPr lang="en-US"/>
        </a:p>
      </dgm:t>
    </dgm:pt>
    <dgm:pt modelId="{3B0B2280-8B9F-4B36-8854-15D425C294A4}" type="sibTrans" cxnId="{91DF1F37-BB2C-46F4-B79C-6304FEBF06F8}">
      <dgm:prSet/>
      <dgm:spPr/>
      <dgm:t>
        <a:bodyPr/>
        <a:lstStyle/>
        <a:p>
          <a:endParaRPr lang="en-US"/>
        </a:p>
      </dgm:t>
    </dgm:pt>
    <dgm:pt modelId="{36B90196-145F-451E-9610-95C04FBDA0B2}">
      <dgm:prSet phldrT="[Text]"/>
      <dgm:spPr>
        <a:solidFill>
          <a:srgbClr val="F1B821"/>
        </a:solidFill>
      </dgm:spPr>
      <dgm:t>
        <a:bodyPr/>
        <a:lstStyle/>
        <a:p>
          <a:r>
            <a:rPr lang="en-US" dirty="0" smtClean="0"/>
            <a:t>Grounded in Practice</a:t>
          </a:r>
          <a:endParaRPr lang="en-US" dirty="0"/>
        </a:p>
      </dgm:t>
    </dgm:pt>
    <dgm:pt modelId="{A15090F9-B482-401B-8F1F-843E3B7D13AF}" type="parTrans" cxnId="{4AEA71B5-96EB-4F8A-8D07-07F36D5D363F}">
      <dgm:prSet/>
      <dgm:spPr/>
      <dgm:t>
        <a:bodyPr/>
        <a:lstStyle/>
        <a:p>
          <a:endParaRPr lang="en-US"/>
        </a:p>
      </dgm:t>
    </dgm:pt>
    <dgm:pt modelId="{06AA4A8E-80AF-4A1B-87D1-0D87F6DC27DC}" type="sibTrans" cxnId="{4AEA71B5-96EB-4F8A-8D07-07F36D5D363F}">
      <dgm:prSet/>
      <dgm:spPr/>
      <dgm:t>
        <a:bodyPr/>
        <a:lstStyle/>
        <a:p>
          <a:endParaRPr lang="en-US"/>
        </a:p>
      </dgm:t>
    </dgm:pt>
    <dgm:pt modelId="{4560F340-C4B6-4CFE-9529-9E6BC09F8ADD}">
      <dgm:prSet phldrT="[Text]"/>
      <dgm:spPr>
        <a:solidFill>
          <a:srgbClr val="F1B821"/>
        </a:solidFill>
      </dgm:spPr>
      <dgm:t>
        <a:bodyPr/>
        <a:lstStyle/>
        <a:p>
          <a:r>
            <a:rPr lang="en-US" dirty="0" smtClean="0"/>
            <a:t>Capacity Building</a:t>
          </a:r>
          <a:endParaRPr lang="en-US" dirty="0"/>
        </a:p>
      </dgm:t>
    </dgm:pt>
    <dgm:pt modelId="{0AFF0443-78C8-4867-9584-167BA9BAB527}" type="parTrans" cxnId="{420697E6-F27B-40FB-B846-E2BCB2047B62}">
      <dgm:prSet/>
      <dgm:spPr/>
      <dgm:t>
        <a:bodyPr/>
        <a:lstStyle/>
        <a:p>
          <a:endParaRPr lang="en-US"/>
        </a:p>
      </dgm:t>
    </dgm:pt>
    <dgm:pt modelId="{92297072-2A50-4CD6-8607-71D54DF248B4}" type="sibTrans" cxnId="{420697E6-F27B-40FB-B846-E2BCB2047B62}">
      <dgm:prSet/>
      <dgm:spPr/>
      <dgm:t>
        <a:bodyPr/>
        <a:lstStyle/>
        <a:p>
          <a:endParaRPr lang="en-US"/>
        </a:p>
      </dgm:t>
    </dgm:pt>
    <dgm:pt modelId="{D0157C5C-F6F8-44B3-8923-08D1A28784D3}" type="pres">
      <dgm:prSet presAssocID="{E8512D55-A24F-426B-ABC6-107B883E8591}" presName="linearFlow" presStyleCnt="0">
        <dgm:presLayoutVars>
          <dgm:dir/>
          <dgm:resizeHandles val="exact"/>
        </dgm:presLayoutVars>
      </dgm:prSet>
      <dgm:spPr/>
    </dgm:pt>
    <dgm:pt modelId="{00B55E87-2846-4C80-A466-D40B15DDCF0B}" type="pres">
      <dgm:prSet presAssocID="{5C76B02C-9823-4B3A-A00D-8968A5526A1D}" presName="composite" presStyleCnt="0"/>
      <dgm:spPr/>
    </dgm:pt>
    <dgm:pt modelId="{084057BE-D42C-425F-AC2D-2C4E7336B0DD}" type="pres">
      <dgm:prSet presAssocID="{5C76B02C-9823-4B3A-A00D-8968A5526A1D}" presName="imgShp" presStyleLbl="fgImgPlace1" presStyleIdx="0" presStyleCnt="3"/>
      <dgm:spPr>
        <a:blipFill>
          <a:blip xmlns:r="http://schemas.openxmlformats.org/officeDocument/2006/relationships" r:embed="rId1" cstate="print">
            <a:extLst/>
          </a:blip>
          <a:srcRect/>
          <a:stretch>
            <a:fillRect l="-25000" r="-25000"/>
          </a:stretch>
        </a:blipFill>
      </dgm:spPr>
    </dgm:pt>
    <dgm:pt modelId="{45A5B1BE-9135-4249-A33A-5CAD4A6E407F}" type="pres">
      <dgm:prSet presAssocID="{5C76B02C-9823-4B3A-A00D-8968A5526A1D}" presName="txShp" presStyleLbl="node1" presStyleIdx="0" presStyleCnt="3">
        <dgm:presLayoutVars>
          <dgm:bulletEnabled val="1"/>
        </dgm:presLayoutVars>
      </dgm:prSet>
      <dgm:spPr/>
      <dgm:t>
        <a:bodyPr/>
        <a:lstStyle/>
        <a:p>
          <a:endParaRPr lang="en-US"/>
        </a:p>
      </dgm:t>
    </dgm:pt>
    <dgm:pt modelId="{111E842A-CF53-47AE-9108-6C24DCB217C2}" type="pres">
      <dgm:prSet presAssocID="{3B0B2280-8B9F-4B36-8854-15D425C294A4}" presName="spacing" presStyleCnt="0"/>
      <dgm:spPr/>
    </dgm:pt>
    <dgm:pt modelId="{2A5D09D7-5C5A-4E9E-91CD-B73E797E93DA}" type="pres">
      <dgm:prSet presAssocID="{36B90196-145F-451E-9610-95C04FBDA0B2}" presName="composite" presStyleCnt="0"/>
      <dgm:spPr/>
    </dgm:pt>
    <dgm:pt modelId="{66938D5C-A5FC-4934-92D1-8BDE2129FE03}" type="pres">
      <dgm:prSet presAssocID="{36B90196-145F-451E-9610-95C04FBDA0B2}" presName="imgShp" presStyleLbl="fgImgPlace1" presStyleIdx="1" presStyleCnt="3"/>
      <dgm:spPr>
        <a:blipFill>
          <a:blip xmlns:r="http://schemas.openxmlformats.org/officeDocument/2006/relationships" r:embed="rId2" cstate="print">
            <a:extLst/>
          </a:blip>
          <a:srcRect/>
          <a:stretch>
            <a:fillRect l="-25000" r="-25000"/>
          </a:stretch>
        </a:blipFill>
      </dgm:spPr>
    </dgm:pt>
    <dgm:pt modelId="{AE5987A5-E84A-4396-84E0-47DE59FDA106}" type="pres">
      <dgm:prSet presAssocID="{36B90196-145F-451E-9610-95C04FBDA0B2}" presName="txShp" presStyleLbl="node1" presStyleIdx="1" presStyleCnt="3">
        <dgm:presLayoutVars>
          <dgm:bulletEnabled val="1"/>
        </dgm:presLayoutVars>
      </dgm:prSet>
      <dgm:spPr/>
      <dgm:t>
        <a:bodyPr/>
        <a:lstStyle/>
        <a:p>
          <a:endParaRPr lang="en-US"/>
        </a:p>
      </dgm:t>
    </dgm:pt>
    <dgm:pt modelId="{408A7708-A99D-4A03-AA75-BC0603AB812A}" type="pres">
      <dgm:prSet presAssocID="{06AA4A8E-80AF-4A1B-87D1-0D87F6DC27DC}" presName="spacing" presStyleCnt="0"/>
      <dgm:spPr/>
    </dgm:pt>
    <dgm:pt modelId="{E6CE0FB3-A13A-4A6D-84F6-4F1AC8E5A4DD}" type="pres">
      <dgm:prSet presAssocID="{4560F340-C4B6-4CFE-9529-9E6BC09F8ADD}" presName="composite" presStyleCnt="0"/>
      <dgm:spPr/>
    </dgm:pt>
    <dgm:pt modelId="{508F4B8E-0359-47E4-B5E5-164438F7E601}" type="pres">
      <dgm:prSet presAssocID="{4560F340-C4B6-4CFE-9529-9E6BC09F8ADD}" presName="imgShp" presStyleLbl="fgImgPlace1" presStyleIdx="2" presStyleCnt="3"/>
      <dgm:spPr>
        <a:blipFill>
          <a:blip xmlns:r="http://schemas.openxmlformats.org/officeDocument/2006/relationships" r:embed="rId3" cstate="print">
            <a:extLst/>
          </a:blip>
          <a:srcRect/>
          <a:stretch>
            <a:fillRect l="-25000" r="-25000"/>
          </a:stretch>
        </a:blipFill>
      </dgm:spPr>
    </dgm:pt>
    <dgm:pt modelId="{869B480E-4FDC-4EB3-BF06-66574CF273A2}" type="pres">
      <dgm:prSet presAssocID="{4560F340-C4B6-4CFE-9529-9E6BC09F8ADD}" presName="txShp" presStyleLbl="node1" presStyleIdx="2" presStyleCnt="3">
        <dgm:presLayoutVars>
          <dgm:bulletEnabled val="1"/>
        </dgm:presLayoutVars>
      </dgm:prSet>
      <dgm:spPr/>
      <dgm:t>
        <a:bodyPr/>
        <a:lstStyle/>
        <a:p>
          <a:endParaRPr lang="en-US"/>
        </a:p>
      </dgm:t>
    </dgm:pt>
  </dgm:ptLst>
  <dgm:cxnLst>
    <dgm:cxn modelId="{6EA3D7CD-AD98-41F2-B82C-CE8383E74843}" type="presOf" srcId="{5C76B02C-9823-4B3A-A00D-8968A5526A1D}" destId="{45A5B1BE-9135-4249-A33A-5CAD4A6E407F}" srcOrd="0" destOrd="0" presId="urn:microsoft.com/office/officeart/2005/8/layout/vList3#1"/>
    <dgm:cxn modelId="{4AEA71B5-96EB-4F8A-8D07-07F36D5D363F}" srcId="{E8512D55-A24F-426B-ABC6-107B883E8591}" destId="{36B90196-145F-451E-9610-95C04FBDA0B2}" srcOrd="1" destOrd="0" parTransId="{A15090F9-B482-401B-8F1F-843E3B7D13AF}" sibTransId="{06AA4A8E-80AF-4A1B-87D1-0D87F6DC27DC}"/>
    <dgm:cxn modelId="{B570F254-4900-47B8-BAB5-01F6038AE9C2}" type="presOf" srcId="{4560F340-C4B6-4CFE-9529-9E6BC09F8ADD}" destId="{869B480E-4FDC-4EB3-BF06-66574CF273A2}" srcOrd="0" destOrd="0" presId="urn:microsoft.com/office/officeart/2005/8/layout/vList3#1"/>
    <dgm:cxn modelId="{420697E6-F27B-40FB-B846-E2BCB2047B62}" srcId="{E8512D55-A24F-426B-ABC6-107B883E8591}" destId="{4560F340-C4B6-4CFE-9529-9E6BC09F8ADD}" srcOrd="2" destOrd="0" parTransId="{0AFF0443-78C8-4867-9584-167BA9BAB527}" sibTransId="{92297072-2A50-4CD6-8607-71D54DF248B4}"/>
    <dgm:cxn modelId="{DCBBEC7F-B84A-4D5F-BE4A-CAB2428AFEDC}" type="presOf" srcId="{36B90196-145F-451E-9610-95C04FBDA0B2}" destId="{AE5987A5-E84A-4396-84E0-47DE59FDA106}" srcOrd="0" destOrd="0" presId="urn:microsoft.com/office/officeart/2005/8/layout/vList3#1"/>
    <dgm:cxn modelId="{91DF1F37-BB2C-46F4-B79C-6304FEBF06F8}" srcId="{E8512D55-A24F-426B-ABC6-107B883E8591}" destId="{5C76B02C-9823-4B3A-A00D-8968A5526A1D}" srcOrd="0" destOrd="0" parTransId="{F63D6B96-384B-46DD-B2B1-B16B7434CEF0}" sibTransId="{3B0B2280-8B9F-4B36-8854-15D425C294A4}"/>
    <dgm:cxn modelId="{B07AC38E-7552-4CDA-9025-0771F55A4E80}" type="presOf" srcId="{E8512D55-A24F-426B-ABC6-107B883E8591}" destId="{D0157C5C-F6F8-44B3-8923-08D1A28784D3}" srcOrd="0" destOrd="0" presId="urn:microsoft.com/office/officeart/2005/8/layout/vList3#1"/>
    <dgm:cxn modelId="{252DE8A2-E297-4F00-962A-5167B506E9C1}" type="presParOf" srcId="{D0157C5C-F6F8-44B3-8923-08D1A28784D3}" destId="{00B55E87-2846-4C80-A466-D40B15DDCF0B}" srcOrd="0" destOrd="0" presId="urn:microsoft.com/office/officeart/2005/8/layout/vList3#1"/>
    <dgm:cxn modelId="{D207F7DC-0E97-4105-A069-18EC7E64F202}" type="presParOf" srcId="{00B55E87-2846-4C80-A466-D40B15DDCF0B}" destId="{084057BE-D42C-425F-AC2D-2C4E7336B0DD}" srcOrd="0" destOrd="0" presId="urn:microsoft.com/office/officeart/2005/8/layout/vList3#1"/>
    <dgm:cxn modelId="{D9A30117-F33E-4999-8AF4-B6F522C5C020}" type="presParOf" srcId="{00B55E87-2846-4C80-A466-D40B15DDCF0B}" destId="{45A5B1BE-9135-4249-A33A-5CAD4A6E407F}" srcOrd="1" destOrd="0" presId="urn:microsoft.com/office/officeart/2005/8/layout/vList3#1"/>
    <dgm:cxn modelId="{FEA164C9-F025-4D31-9122-174E1BB57C10}" type="presParOf" srcId="{D0157C5C-F6F8-44B3-8923-08D1A28784D3}" destId="{111E842A-CF53-47AE-9108-6C24DCB217C2}" srcOrd="1" destOrd="0" presId="urn:microsoft.com/office/officeart/2005/8/layout/vList3#1"/>
    <dgm:cxn modelId="{3E27C84A-659D-4832-AEEB-5AD23F25216A}" type="presParOf" srcId="{D0157C5C-F6F8-44B3-8923-08D1A28784D3}" destId="{2A5D09D7-5C5A-4E9E-91CD-B73E797E93DA}" srcOrd="2" destOrd="0" presId="urn:microsoft.com/office/officeart/2005/8/layout/vList3#1"/>
    <dgm:cxn modelId="{8D83C75A-BAC9-4738-9090-C36D09F69686}" type="presParOf" srcId="{2A5D09D7-5C5A-4E9E-91CD-B73E797E93DA}" destId="{66938D5C-A5FC-4934-92D1-8BDE2129FE03}" srcOrd="0" destOrd="0" presId="urn:microsoft.com/office/officeart/2005/8/layout/vList3#1"/>
    <dgm:cxn modelId="{D40E8386-49F1-49E8-BAB5-DBE600BDF9F7}" type="presParOf" srcId="{2A5D09D7-5C5A-4E9E-91CD-B73E797E93DA}" destId="{AE5987A5-E84A-4396-84E0-47DE59FDA106}" srcOrd="1" destOrd="0" presId="urn:microsoft.com/office/officeart/2005/8/layout/vList3#1"/>
    <dgm:cxn modelId="{3829A665-617F-4386-BFE5-2DF2F368A20F}" type="presParOf" srcId="{D0157C5C-F6F8-44B3-8923-08D1A28784D3}" destId="{408A7708-A99D-4A03-AA75-BC0603AB812A}" srcOrd="3" destOrd="0" presId="urn:microsoft.com/office/officeart/2005/8/layout/vList3#1"/>
    <dgm:cxn modelId="{BD1415B9-7DBD-4A8A-8012-9DD8C07167E7}" type="presParOf" srcId="{D0157C5C-F6F8-44B3-8923-08D1A28784D3}" destId="{E6CE0FB3-A13A-4A6D-84F6-4F1AC8E5A4DD}" srcOrd="4" destOrd="0" presId="urn:microsoft.com/office/officeart/2005/8/layout/vList3#1"/>
    <dgm:cxn modelId="{CC55867C-746F-411E-AA80-7B2412A92B5D}" type="presParOf" srcId="{E6CE0FB3-A13A-4A6D-84F6-4F1AC8E5A4DD}" destId="{508F4B8E-0359-47E4-B5E5-164438F7E601}" srcOrd="0" destOrd="0" presId="urn:microsoft.com/office/officeart/2005/8/layout/vList3#1"/>
    <dgm:cxn modelId="{EEF93EB5-94AB-48E7-9C10-B1EBED322045}" type="presParOf" srcId="{E6CE0FB3-A13A-4A6D-84F6-4F1AC8E5A4DD}" destId="{869B480E-4FDC-4EB3-BF06-66574CF273A2}"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9DBF85-4E22-4BD9-BFE2-177E58863619}" type="doc">
      <dgm:prSet loTypeId="urn:microsoft.com/office/officeart/2005/8/layout/venn2" loCatId="relationship" qsTypeId="urn:microsoft.com/office/officeart/2005/8/quickstyle/simple1" qsCatId="simple" csTypeId="urn:microsoft.com/office/officeart/2005/8/colors/accent6_4" csCatId="accent6" phldr="1"/>
      <dgm:spPr/>
      <dgm:t>
        <a:bodyPr/>
        <a:lstStyle/>
        <a:p>
          <a:endParaRPr lang="en-US"/>
        </a:p>
      </dgm:t>
    </dgm:pt>
    <dgm:pt modelId="{5E948164-8E26-4EB9-93D2-543DFFA0871A}">
      <dgm:prSet phldrT="[Text]" custT="1"/>
      <dgm:spPr>
        <a:solidFill>
          <a:srgbClr val="002060"/>
        </a:solidFill>
      </dgm:spPr>
      <dgm:t>
        <a:bodyPr/>
        <a:lstStyle/>
        <a:p>
          <a:endParaRPr lang="en-US" sz="3200" dirty="0" smtClean="0">
            <a:latin typeface="Verdana" charset="0"/>
          </a:endParaRPr>
        </a:p>
        <a:p>
          <a:r>
            <a:rPr lang="en-US" sz="3200" b="1" dirty="0" smtClean="0">
              <a:latin typeface="Verdana" charset="0"/>
            </a:rPr>
            <a:t>Academic</a:t>
          </a:r>
        </a:p>
        <a:p>
          <a:r>
            <a:rPr lang="en-US" sz="3200" b="1" dirty="0" smtClean="0">
              <a:latin typeface="Verdana" charset="0"/>
            </a:rPr>
            <a:t>Skills </a:t>
          </a:r>
        </a:p>
        <a:p>
          <a:r>
            <a:rPr lang="en-US" sz="3200" b="1" dirty="0" smtClean="0">
              <a:latin typeface="Verdana" charset="0"/>
            </a:rPr>
            <a:t>5-7 Years</a:t>
          </a:r>
          <a:endParaRPr lang="en-US" sz="3200" b="1" dirty="0"/>
        </a:p>
      </dgm:t>
    </dgm:pt>
    <dgm:pt modelId="{748564F4-87E1-4F03-8CAF-5BBDEAE74FF0}" type="parTrans" cxnId="{AF4221AE-5C85-4E5F-98DC-75ACBDC47C1D}">
      <dgm:prSet/>
      <dgm:spPr/>
      <dgm:t>
        <a:bodyPr/>
        <a:lstStyle/>
        <a:p>
          <a:endParaRPr lang="en-US"/>
        </a:p>
      </dgm:t>
    </dgm:pt>
    <dgm:pt modelId="{E427A04D-C405-4B14-BED1-4B4FCAE2CFF4}" type="sibTrans" cxnId="{AF4221AE-5C85-4E5F-98DC-75ACBDC47C1D}">
      <dgm:prSet/>
      <dgm:spPr/>
      <dgm:t>
        <a:bodyPr/>
        <a:lstStyle/>
        <a:p>
          <a:endParaRPr lang="en-US"/>
        </a:p>
      </dgm:t>
    </dgm:pt>
    <dgm:pt modelId="{E8637391-DE52-4DC4-B6F5-728F6CB0C62C}">
      <dgm:prSet phldrT="[Text]" custT="1"/>
      <dgm:spPr>
        <a:solidFill>
          <a:srgbClr val="92D050"/>
        </a:solidFill>
      </dgm:spPr>
      <dgm:t>
        <a:bodyPr/>
        <a:lstStyle/>
        <a:p>
          <a:r>
            <a:rPr lang="en-US" sz="3200" b="1" dirty="0" smtClean="0"/>
            <a:t>Everyday </a:t>
          </a:r>
        </a:p>
        <a:p>
          <a:r>
            <a:rPr lang="en-US" sz="3200" b="1" dirty="0" smtClean="0"/>
            <a:t>Talk </a:t>
          </a:r>
        </a:p>
        <a:p>
          <a:r>
            <a:rPr lang="en-US" sz="3200" b="1" dirty="0" smtClean="0"/>
            <a:t>1-3 Years</a:t>
          </a:r>
          <a:endParaRPr lang="en-US" sz="3200" b="1" dirty="0"/>
        </a:p>
      </dgm:t>
    </dgm:pt>
    <dgm:pt modelId="{67BE9FEE-7449-42E5-B2C3-2D30A4AB1C75}" type="parTrans" cxnId="{1B3A480C-49F8-42E1-9BFC-1D4389BD0C9C}">
      <dgm:prSet/>
      <dgm:spPr/>
      <dgm:t>
        <a:bodyPr/>
        <a:lstStyle/>
        <a:p>
          <a:endParaRPr lang="en-US"/>
        </a:p>
      </dgm:t>
    </dgm:pt>
    <dgm:pt modelId="{E294B4D3-4A5A-4C99-8779-BBE8374AFEC3}" type="sibTrans" cxnId="{1B3A480C-49F8-42E1-9BFC-1D4389BD0C9C}">
      <dgm:prSet/>
      <dgm:spPr/>
      <dgm:t>
        <a:bodyPr/>
        <a:lstStyle/>
        <a:p>
          <a:endParaRPr lang="en-US"/>
        </a:p>
      </dgm:t>
    </dgm:pt>
    <dgm:pt modelId="{CD3B3538-0967-41DF-B8FF-39984E891BC3}" type="pres">
      <dgm:prSet presAssocID="{C69DBF85-4E22-4BD9-BFE2-177E58863619}" presName="Name0" presStyleCnt="0">
        <dgm:presLayoutVars>
          <dgm:chMax val="7"/>
          <dgm:resizeHandles val="exact"/>
        </dgm:presLayoutVars>
      </dgm:prSet>
      <dgm:spPr/>
      <dgm:t>
        <a:bodyPr/>
        <a:lstStyle/>
        <a:p>
          <a:endParaRPr lang="en-US"/>
        </a:p>
      </dgm:t>
    </dgm:pt>
    <dgm:pt modelId="{E09556F5-2208-4DF1-B05F-06FD1AA90564}" type="pres">
      <dgm:prSet presAssocID="{C69DBF85-4E22-4BD9-BFE2-177E58863619}" presName="comp1" presStyleCnt="0"/>
      <dgm:spPr/>
    </dgm:pt>
    <dgm:pt modelId="{F8F248B1-5613-4543-B842-57BE6DEFB25F}" type="pres">
      <dgm:prSet presAssocID="{C69DBF85-4E22-4BD9-BFE2-177E58863619}" presName="circle1" presStyleLbl="node1" presStyleIdx="0" presStyleCnt="2" custScaleX="117978" custLinFactNeighborX="0" custLinFactNeighborY="6742"/>
      <dgm:spPr/>
      <dgm:t>
        <a:bodyPr/>
        <a:lstStyle/>
        <a:p>
          <a:endParaRPr lang="en-US"/>
        </a:p>
      </dgm:t>
    </dgm:pt>
    <dgm:pt modelId="{BB08EC1D-B692-4C0A-A7A9-7B85C38FBCB5}" type="pres">
      <dgm:prSet presAssocID="{C69DBF85-4E22-4BD9-BFE2-177E58863619}" presName="c1text" presStyleLbl="node1" presStyleIdx="0" presStyleCnt="2">
        <dgm:presLayoutVars>
          <dgm:bulletEnabled val="1"/>
        </dgm:presLayoutVars>
      </dgm:prSet>
      <dgm:spPr/>
      <dgm:t>
        <a:bodyPr/>
        <a:lstStyle/>
        <a:p>
          <a:endParaRPr lang="en-US"/>
        </a:p>
      </dgm:t>
    </dgm:pt>
    <dgm:pt modelId="{E59C0693-A6AA-4D77-A540-C65CE4B46607}" type="pres">
      <dgm:prSet presAssocID="{C69DBF85-4E22-4BD9-BFE2-177E58863619}" presName="comp2" presStyleCnt="0"/>
      <dgm:spPr/>
    </dgm:pt>
    <dgm:pt modelId="{79BBB6B8-F0A1-4DC6-AC93-D8A1F4EB92B3}" type="pres">
      <dgm:prSet presAssocID="{C69DBF85-4E22-4BD9-BFE2-177E58863619}" presName="circle2" presStyleLbl="node1" presStyleIdx="1" presStyleCnt="2" custScaleX="94382" custScaleY="67791" custLinFactNeighborX="0" custLinFactNeighborY="4495"/>
      <dgm:spPr/>
      <dgm:t>
        <a:bodyPr/>
        <a:lstStyle/>
        <a:p>
          <a:endParaRPr lang="en-US"/>
        </a:p>
      </dgm:t>
    </dgm:pt>
    <dgm:pt modelId="{704141EB-C19D-4996-99B4-675980D8D7F8}" type="pres">
      <dgm:prSet presAssocID="{C69DBF85-4E22-4BD9-BFE2-177E58863619}" presName="c2text" presStyleLbl="node1" presStyleIdx="1" presStyleCnt="2">
        <dgm:presLayoutVars>
          <dgm:bulletEnabled val="1"/>
        </dgm:presLayoutVars>
      </dgm:prSet>
      <dgm:spPr/>
      <dgm:t>
        <a:bodyPr/>
        <a:lstStyle/>
        <a:p>
          <a:endParaRPr lang="en-US"/>
        </a:p>
      </dgm:t>
    </dgm:pt>
  </dgm:ptLst>
  <dgm:cxnLst>
    <dgm:cxn modelId="{072AEF98-A5CE-41ED-8554-E229DDF1097D}" type="presOf" srcId="{C69DBF85-4E22-4BD9-BFE2-177E58863619}" destId="{CD3B3538-0967-41DF-B8FF-39984E891BC3}" srcOrd="0" destOrd="0" presId="urn:microsoft.com/office/officeart/2005/8/layout/venn2"/>
    <dgm:cxn modelId="{A83E65B5-243A-436F-8044-C5CF2D507A9B}" type="presOf" srcId="{E8637391-DE52-4DC4-B6F5-728F6CB0C62C}" destId="{79BBB6B8-F0A1-4DC6-AC93-D8A1F4EB92B3}" srcOrd="0" destOrd="0" presId="urn:microsoft.com/office/officeart/2005/8/layout/venn2"/>
    <dgm:cxn modelId="{81D6A8AB-1DC4-4181-A7B6-54B4D85CDC2F}" type="presOf" srcId="{E8637391-DE52-4DC4-B6F5-728F6CB0C62C}" destId="{704141EB-C19D-4996-99B4-675980D8D7F8}" srcOrd="1" destOrd="0" presId="urn:microsoft.com/office/officeart/2005/8/layout/venn2"/>
    <dgm:cxn modelId="{22C35D8E-E5C2-4E78-941C-C9D79B38206F}" type="presOf" srcId="{5E948164-8E26-4EB9-93D2-543DFFA0871A}" destId="{BB08EC1D-B692-4C0A-A7A9-7B85C38FBCB5}" srcOrd="1" destOrd="0" presId="urn:microsoft.com/office/officeart/2005/8/layout/venn2"/>
    <dgm:cxn modelId="{1B3A480C-49F8-42E1-9BFC-1D4389BD0C9C}" srcId="{C69DBF85-4E22-4BD9-BFE2-177E58863619}" destId="{E8637391-DE52-4DC4-B6F5-728F6CB0C62C}" srcOrd="1" destOrd="0" parTransId="{67BE9FEE-7449-42E5-B2C3-2D30A4AB1C75}" sibTransId="{E294B4D3-4A5A-4C99-8779-BBE8374AFEC3}"/>
    <dgm:cxn modelId="{E3CDC78B-6046-4BD9-BCD5-8DA3417C308D}" type="presOf" srcId="{5E948164-8E26-4EB9-93D2-543DFFA0871A}" destId="{F8F248B1-5613-4543-B842-57BE6DEFB25F}" srcOrd="0" destOrd="0" presId="urn:microsoft.com/office/officeart/2005/8/layout/venn2"/>
    <dgm:cxn modelId="{AF4221AE-5C85-4E5F-98DC-75ACBDC47C1D}" srcId="{C69DBF85-4E22-4BD9-BFE2-177E58863619}" destId="{5E948164-8E26-4EB9-93D2-543DFFA0871A}" srcOrd="0" destOrd="0" parTransId="{748564F4-87E1-4F03-8CAF-5BBDEAE74FF0}" sibTransId="{E427A04D-C405-4B14-BED1-4B4FCAE2CFF4}"/>
    <dgm:cxn modelId="{39C8E4DB-A352-4DC3-ACAB-B9AF56E87A8E}" type="presParOf" srcId="{CD3B3538-0967-41DF-B8FF-39984E891BC3}" destId="{E09556F5-2208-4DF1-B05F-06FD1AA90564}" srcOrd="0" destOrd="0" presId="urn:microsoft.com/office/officeart/2005/8/layout/venn2"/>
    <dgm:cxn modelId="{06C61F1D-1B05-4340-A9F9-0AEFEE6D018B}" type="presParOf" srcId="{E09556F5-2208-4DF1-B05F-06FD1AA90564}" destId="{F8F248B1-5613-4543-B842-57BE6DEFB25F}" srcOrd="0" destOrd="0" presId="urn:microsoft.com/office/officeart/2005/8/layout/venn2"/>
    <dgm:cxn modelId="{2421D519-9C0D-4A09-984F-79AA9877E598}" type="presParOf" srcId="{E09556F5-2208-4DF1-B05F-06FD1AA90564}" destId="{BB08EC1D-B692-4C0A-A7A9-7B85C38FBCB5}" srcOrd="1" destOrd="0" presId="urn:microsoft.com/office/officeart/2005/8/layout/venn2"/>
    <dgm:cxn modelId="{8E13B82F-FE69-4791-BB24-C5F59BE69E46}" type="presParOf" srcId="{CD3B3538-0967-41DF-B8FF-39984E891BC3}" destId="{E59C0693-A6AA-4D77-A540-C65CE4B46607}" srcOrd="1" destOrd="0" presId="urn:microsoft.com/office/officeart/2005/8/layout/venn2"/>
    <dgm:cxn modelId="{A223A2DB-29CE-4917-8639-BB02440DE305}" type="presParOf" srcId="{E59C0693-A6AA-4D77-A540-C65CE4B46607}" destId="{79BBB6B8-F0A1-4DC6-AC93-D8A1F4EB92B3}" srcOrd="0" destOrd="0" presId="urn:microsoft.com/office/officeart/2005/8/layout/venn2"/>
    <dgm:cxn modelId="{5D0170BC-E5D7-4BF1-9B88-233775343B2F}" type="presParOf" srcId="{E59C0693-A6AA-4D77-A540-C65CE4B46607}" destId="{704141EB-C19D-4996-99B4-675980D8D7F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5B1BE-9135-4249-A33A-5CAD4A6E407F}">
      <dsp:nvSpPr>
        <dsp:cNvPr id="0" name=""/>
        <dsp:cNvSpPr/>
      </dsp:nvSpPr>
      <dsp:spPr>
        <a:xfrm rot="10800000">
          <a:off x="1692784" y="1710"/>
          <a:ext cx="5472684" cy="1257304"/>
        </a:xfrm>
        <a:prstGeom prst="homePlate">
          <a:avLst/>
        </a:prstGeom>
        <a:solidFill>
          <a:srgbClr val="F1B82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125730" rIns="234696" bIns="125730" numCol="1" spcCol="1270" anchor="ctr" anchorCtr="0">
          <a:noAutofit/>
        </a:bodyPr>
        <a:lstStyle/>
        <a:p>
          <a:pPr lvl="0" algn="ctr" defTabSz="1466850">
            <a:lnSpc>
              <a:spcPct val="90000"/>
            </a:lnSpc>
            <a:spcBef>
              <a:spcPct val="0"/>
            </a:spcBef>
            <a:spcAft>
              <a:spcPct val="35000"/>
            </a:spcAft>
          </a:pPr>
          <a:r>
            <a:rPr lang="en-US" sz="3300" kern="1200" dirty="0" smtClean="0"/>
            <a:t>In Schools, Afterschool &amp; in the Community</a:t>
          </a:r>
          <a:endParaRPr lang="en-US" sz="3300" kern="1200" dirty="0"/>
        </a:p>
      </dsp:txBody>
      <dsp:txXfrm rot="10800000">
        <a:off x="2007110" y="1710"/>
        <a:ext cx="5158358" cy="1257304"/>
      </dsp:txXfrm>
    </dsp:sp>
    <dsp:sp modelId="{084057BE-D42C-425F-AC2D-2C4E7336B0DD}">
      <dsp:nvSpPr>
        <dsp:cNvPr id="0" name=""/>
        <dsp:cNvSpPr/>
      </dsp:nvSpPr>
      <dsp:spPr>
        <a:xfrm>
          <a:off x="1064131" y="1710"/>
          <a:ext cx="1257304" cy="1257304"/>
        </a:xfrm>
        <a:prstGeom prst="ellipse">
          <a:avLst/>
        </a:prstGeom>
        <a:blipFill>
          <a:blip xmlns:r="http://schemas.openxmlformats.org/officeDocument/2006/relationships" r:embed="rId1" cstate="prin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5987A5-E84A-4396-84E0-47DE59FDA106}">
      <dsp:nvSpPr>
        <dsp:cNvPr id="0" name=""/>
        <dsp:cNvSpPr/>
      </dsp:nvSpPr>
      <dsp:spPr>
        <a:xfrm rot="10800000">
          <a:off x="1692784" y="1634329"/>
          <a:ext cx="5472684" cy="1257304"/>
        </a:xfrm>
        <a:prstGeom prst="homePlate">
          <a:avLst/>
        </a:prstGeom>
        <a:solidFill>
          <a:srgbClr val="F1B8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125730" rIns="234696" bIns="125730" numCol="1" spcCol="1270" anchor="ctr" anchorCtr="0">
          <a:noAutofit/>
        </a:bodyPr>
        <a:lstStyle/>
        <a:p>
          <a:pPr lvl="0" algn="ctr" defTabSz="1466850">
            <a:lnSpc>
              <a:spcPct val="90000"/>
            </a:lnSpc>
            <a:spcBef>
              <a:spcPct val="0"/>
            </a:spcBef>
            <a:spcAft>
              <a:spcPct val="35000"/>
            </a:spcAft>
          </a:pPr>
          <a:r>
            <a:rPr lang="en-US" sz="3300" kern="1200" dirty="0" smtClean="0"/>
            <a:t>Grounded in Practice</a:t>
          </a:r>
          <a:endParaRPr lang="en-US" sz="3300" kern="1200" dirty="0"/>
        </a:p>
      </dsp:txBody>
      <dsp:txXfrm rot="10800000">
        <a:off x="2007110" y="1634329"/>
        <a:ext cx="5158358" cy="1257304"/>
      </dsp:txXfrm>
    </dsp:sp>
    <dsp:sp modelId="{66938D5C-A5FC-4934-92D1-8BDE2129FE03}">
      <dsp:nvSpPr>
        <dsp:cNvPr id="0" name=""/>
        <dsp:cNvSpPr/>
      </dsp:nvSpPr>
      <dsp:spPr>
        <a:xfrm>
          <a:off x="1064131" y="1634329"/>
          <a:ext cx="1257304" cy="1257304"/>
        </a:xfrm>
        <a:prstGeom prst="ellipse">
          <a:avLst/>
        </a:prstGeom>
        <a:blipFill>
          <a:blip xmlns:r="http://schemas.openxmlformats.org/officeDocument/2006/relationships" r:embed="rId2" cstate="prin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B480E-4FDC-4EB3-BF06-66574CF273A2}">
      <dsp:nvSpPr>
        <dsp:cNvPr id="0" name=""/>
        <dsp:cNvSpPr/>
      </dsp:nvSpPr>
      <dsp:spPr>
        <a:xfrm rot="10800000">
          <a:off x="1692784" y="3266948"/>
          <a:ext cx="5472684" cy="1257304"/>
        </a:xfrm>
        <a:prstGeom prst="homePlate">
          <a:avLst/>
        </a:prstGeom>
        <a:solidFill>
          <a:srgbClr val="F1B8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125730" rIns="234696" bIns="125730" numCol="1" spcCol="1270" anchor="ctr" anchorCtr="0">
          <a:noAutofit/>
        </a:bodyPr>
        <a:lstStyle/>
        <a:p>
          <a:pPr lvl="0" algn="ctr" defTabSz="1466850">
            <a:lnSpc>
              <a:spcPct val="90000"/>
            </a:lnSpc>
            <a:spcBef>
              <a:spcPct val="0"/>
            </a:spcBef>
            <a:spcAft>
              <a:spcPct val="35000"/>
            </a:spcAft>
          </a:pPr>
          <a:r>
            <a:rPr lang="en-US" sz="3300" kern="1200" dirty="0" smtClean="0"/>
            <a:t>Capacity Building</a:t>
          </a:r>
          <a:endParaRPr lang="en-US" sz="3300" kern="1200" dirty="0"/>
        </a:p>
      </dsp:txBody>
      <dsp:txXfrm rot="10800000">
        <a:off x="2007110" y="3266948"/>
        <a:ext cx="5158358" cy="1257304"/>
      </dsp:txXfrm>
    </dsp:sp>
    <dsp:sp modelId="{508F4B8E-0359-47E4-B5E5-164438F7E601}">
      <dsp:nvSpPr>
        <dsp:cNvPr id="0" name=""/>
        <dsp:cNvSpPr/>
      </dsp:nvSpPr>
      <dsp:spPr>
        <a:xfrm>
          <a:off x="1064131" y="3266948"/>
          <a:ext cx="1257304" cy="1257304"/>
        </a:xfrm>
        <a:prstGeom prst="ellipse">
          <a:avLst/>
        </a:prstGeom>
        <a:blipFill>
          <a:blip xmlns:r="http://schemas.openxmlformats.org/officeDocument/2006/relationships" r:embed="rId3" cstate="prin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248B1-5613-4543-B842-57BE6DEFB25F}">
      <dsp:nvSpPr>
        <dsp:cNvPr id="0" name=""/>
        <dsp:cNvSpPr/>
      </dsp:nvSpPr>
      <dsp:spPr>
        <a:xfrm>
          <a:off x="689641" y="0"/>
          <a:ext cx="5783517" cy="4902200"/>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smtClean="0">
            <a:latin typeface="Verdana" charset="0"/>
          </a:endParaRPr>
        </a:p>
        <a:p>
          <a:pPr lvl="0" algn="ctr" defTabSz="1422400">
            <a:lnSpc>
              <a:spcPct val="90000"/>
            </a:lnSpc>
            <a:spcBef>
              <a:spcPct val="0"/>
            </a:spcBef>
            <a:spcAft>
              <a:spcPct val="35000"/>
            </a:spcAft>
          </a:pPr>
          <a:r>
            <a:rPr lang="en-US" sz="3200" b="1" kern="1200" dirty="0" smtClean="0">
              <a:latin typeface="Verdana" charset="0"/>
            </a:rPr>
            <a:t>Academic</a:t>
          </a:r>
        </a:p>
        <a:p>
          <a:pPr lvl="0" algn="ctr" defTabSz="1422400">
            <a:lnSpc>
              <a:spcPct val="90000"/>
            </a:lnSpc>
            <a:spcBef>
              <a:spcPct val="0"/>
            </a:spcBef>
            <a:spcAft>
              <a:spcPct val="35000"/>
            </a:spcAft>
          </a:pPr>
          <a:r>
            <a:rPr lang="en-US" sz="3200" b="1" kern="1200" dirty="0" smtClean="0">
              <a:latin typeface="Verdana" charset="0"/>
            </a:rPr>
            <a:t>Skills </a:t>
          </a:r>
        </a:p>
        <a:p>
          <a:pPr lvl="0" algn="ctr" defTabSz="1422400">
            <a:lnSpc>
              <a:spcPct val="90000"/>
            </a:lnSpc>
            <a:spcBef>
              <a:spcPct val="0"/>
            </a:spcBef>
            <a:spcAft>
              <a:spcPct val="35000"/>
            </a:spcAft>
          </a:pPr>
          <a:r>
            <a:rPr lang="en-US" sz="3200" b="1" kern="1200" dirty="0" smtClean="0">
              <a:latin typeface="Verdana" charset="0"/>
            </a:rPr>
            <a:t>5-7 Years</a:t>
          </a:r>
          <a:endParaRPr lang="en-US" sz="3200" b="1" kern="1200" dirty="0"/>
        </a:p>
      </dsp:txBody>
      <dsp:txXfrm>
        <a:off x="2063226" y="367665"/>
        <a:ext cx="3036346" cy="833374"/>
      </dsp:txXfrm>
    </dsp:sp>
    <dsp:sp modelId="{79BBB6B8-F0A1-4DC6-AC93-D8A1F4EB92B3}">
      <dsp:nvSpPr>
        <dsp:cNvPr id="0" name=""/>
        <dsp:cNvSpPr/>
      </dsp:nvSpPr>
      <dsp:spPr>
        <a:xfrm>
          <a:off x="1846352" y="1982921"/>
          <a:ext cx="3470095" cy="249243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Everyday </a:t>
          </a:r>
        </a:p>
        <a:p>
          <a:pPr lvl="0" algn="ctr" defTabSz="1422400">
            <a:lnSpc>
              <a:spcPct val="90000"/>
            </a:lnSpc>
            <a:spcBef>
              <a:spcPct val="0"/>
            </a:spcBef>
            <a:spcAft>
              <a:spcPct val="35000"/>
            </a:spcAft>
          </a:pPr>
          <a:r>
            <a:rPr lang="en-US" sz="3200" b="1" kern="1200" dirty="0" smtClean="0"/>
            <a:t>Talk </a:t>
          </a:r>
        </a:p>
        <a:p>
          <a:pPr lvl="0" algn="ctr" defTabSz="1422400">
            <a:lnSpc>
              <a:spcPct val="90000"/>
            </a:lnSpc>
            <a:spcBef>
              <a:spcPct val="0"/>
            </a:spcBef>
            <a:spcAft>
              <a:spcPct val="35000"/>
            </a:spcAft>
          </a:pPr>
          <a:r>
            <a:rPr lang="en-US" sz="3200" b="1" kern="1200" dirty="0" smtClean="0"/>
            <a:t>1-3 Years</a:t>
          </a:r>
          <a:endParaRPr lang="en-US" sz="3200" b="1" kern="1200" dirty="0"/>
        </a:p>
      </dsp:txBody>
      <dsp:txXfrm>
        <a:off x="2354535" y="2606030"/>
        <a:ext cx="2453728" cy="1246218"/>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4719" cy="465614"/>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a:defRPr sz="1200" b="0">
                <a:latin typeface="Arial" charset="0"/>
                <a:ea typeface="+mn-ea"/>
              </a:defRPr>
            </a:lvl1pPr>
          </a:lstStyle>
          <a:p>
            <a:pPr>
              <a:defRPr/>
            </a:pPr>
            <a:endParaRPr lang="en-US"/>
          </a:p>
        </p:txBody>
      </p:sp>
      <p:sp>
        <p:nvSpPr>
          <p:cNvPr id="4099" name="Rectangle 3"/>
          <p:cNvSpPr>
            <a:spLocks noGrp="1" noChangeArrowheads="1"/>
          </p:cNvSpPr>
          <p:nvPr>
            <p:ph type="dt" idx="1"/>
          </p:nvPr>
        </p:nvSpPr>
        <p:spPr bwMode="auto">
          <a:xfrm>
            <a:off x="3979930" y="0"/>
            <a:ext cx="3044719" cy="465614"/>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algn="r">
              <a:defRPr sz="1200" b="0">
                <a:latin typeface="Arial" charset="0"/>
                <a:ea typeface="+mn-ea"/>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84275" y="698500"/>
            <a:ext cx="46577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702628" y="4423331"/>
            <a:ext cx="5621020" cy="4190524"/>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45045"/>
            <a:ext cx="3044719" cy="465614"/>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a:defRPr sz="1200" b="0">
                <a:latin typeface="Arial" charset="0"/>
                <a:ea typeface="+mn-ea"/>
              </a:defRPr>
            </a:lvl1pPr>
          </a:lstStyle>
          <a:p>
            <a:pPr>
              <a:defRPr/>
            </a:pPr>
            <a:endParaRPr lang="en-US"/>
          </a:p>
        </p:txBody>
      </p:sp>
      <p:sp>
        <p:nvSpPr>
          <p:cNvPr id="4103" name="Rectangle 7"/>
          <p:cNvSpPr>
            <a:spLocks noGrp="1" noChangeArrowheads="1"/>
          </p:cNvSpPr>
          <p:nvPr>
            <p:ph type="sldNum" sz="quarter" idx="5"/>
          </p:nvPr>
        </p:nvSpPr>
        <p:spPr bwMode="auto">
          <a:xfrm>
            <a:off x="3979930" y="8845045"/>
            <a:ext cx="3044719" cy="465614"/>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algn="r">
              <a:defRPr sz="1200" b="0"/>
            </a:lvl1pPr>
          </a:lstStyle>
          <a:p>
            <a:fld id="{45F884DA-4ABC-514B-95E9-4BD25BE3335E}" type="slidenum">
              <a:rPr lang="en-US"/>
              <a:pPr/>
              <a:t>‹#›</a:t>
            </a:fld>
            <a:endParaRPr lang="en-US"/>
          </a:p>
        </p:txBody>
      </p:sp>
    </p:spTree>
    <p:extLst>
      <p:ext uri="{BB962C8B-B14F-4D97-AF65-F5344CB8AC3E}">
        <p14:creationId xmlns:p14="http://schemas.microsoft.com/office/powerpoint/2010/main" val="7593790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F884DA-4ABC-514B-95E9-4BD25BE3335E}" type="slidenum">
              <a:rPr lang="en-US" smtClean="0"/>
              <a:pPr/>
              <a:t>1</a:t>
            </a:fld>
            <a:endParaRPr lang="en-US"/>
          </a:p>
        </p:txBody>
      </p:sp>
    </p:spTree>
    <p:extLst>
      <p:ext uri="{BB962C8B-B14F-4D97-AF65-F5344CB8AC3E}">
        <p14:creationId xmlns:p14="http://schemas.microsoft.com/office/powerpoint/2010/main" val="4044992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How many EL students regularly</a:t>
            </a:r>
            <a:r>
              <a:rPr lang="en-US" baseline="0" dirty="0" smtClean="0"/>
              <a:t> attend your program?</a:t>
            </a:r>
          </a:p>
          <a:p>
            <a:endParaRPr lang="en-US" baseline="0" dirty="0" smtClean="0"/>
          </a:p>
          <a:p>
            <a:r>
              <a:rPr lang="en-US" baseline="0" dirty="0" smtClean="0"/>
              <a:t>Just a few</a:t>
            </a:r>
          </a:p>
          <a:p>
            <a:r>
              <a:rPr lang="en-US" baseline="0" dirty="0" smtClean="0"/>
              <a:t>About a third</a:t>
            </a:r>
          </a:p>
          <a:p>
            <a:r>
              <a:rPr lang="en-US" baseline="0" dirty="0" smtClean="0"/>
              <a:t>A half</a:t>
            </a:r>
          </a:p>
          <a:p>
            <a:r>
              <a:rPr lang="en-US" baseline="0" dirty="0" smtClean="0"/>
              <a:t>More than half</a:t>
            </a:r>
          </a:p>
          <a:p>
            <a:r>
              <a:rPr lang="en-US" baseline="0" dirty="0" smtClean="0"/>
              <a:t>No se!</a:t>
            </a:r>
          </a:p>
          <a:p>
            <a:endParaRPr lang="en-US" baseline="0" dirty="0" smtClean="0"/>
          </a:p>
          <a:p>
            <a:r>
              <a:rPr lang="en-US" baseline="0" dirty="0" smtClean="0"/>
              <a:t>Major languages spoken</a:t>
            </a:r>
          </a:p>
          <a:p>
            <a:r>
              <a:rPr lang="en-US" baseline="0" dirty="0" smtClean="0"/>
              <a:t>Spanish</a:t>
            </a:r>
          </a:p>
          <a:p>
            <a:r>
              <a:rPr lang="en-US" baseline="0" dirty="0" smtClean="0"/>
              <a:t>Spanish plus Asian languages</a:t>
            </a:r>
          </a:p>
          <a:p>
            <a:r>
              <a:rPr lang="en-US" baseline="0" dirty="0" smtClean="0"/>
              <a:t>Other dominant (write in chatbox)</a:t>
            </a:r>
          </a:p>
          <a:p>
            <a:r>
              <a:rPr lang="en-US" baseline="0" dirty="0" smtClean="0"/>
              <a:t>Mix of 5 or more</a:t>
            </a:r>
          </a:p>
          <a:p>
            <a:endParaRPr lang="en-US" dirty="0" smtClean="0"/>
          </a:p>
          <a:p>
            <a:endParaRPr lang="en-US" dirty="0" smtClean="0"/>
          </a:p>
          <a:p>
            <a:endParaRPr lang="en-US" dirty="0" smtClean="0"/>
          </a:p>
          <a:p>
            <a:r>
              <a:rPr lang="en-US" dirty="0">
                <a:solidFill>
                  <a:schemeClr val="bg1"/>
                </a:solidFill>
                <a:latin typeface="Verdana" pitchFamily="34" charset="0"/>
              </a:rPr>
              <a:t>Your EL students’</a:t>
            </a:r>
          </a:p>
          <a:p>
            <a:pPr marL="466801" indent="-466801">
              <a:buFont typeface="Arial" pitchFamily="34" charset="0"/>
              <a:buChar char="•"/>
            </a:pPr>
            <a:r>
              <a:rPr lang="en-US" dirty="0">
                <a:solidFill>
                  <a:schemeClr val="bg1"/>
                </a:solidFill>
                <a:latin typeface="Verdana" pitchFamily="34" charset="0"/>
              </a:rPr>
              <a:t>Home language(s)</a:t>
            </a:r>
          </a:p>
          <a:p>
            <a:pPr marL="466801" indent="-466801">
              <a:buFont typeface="Arial" pitchFamily="34" charset="0"/>
              <a:buChar char="•"/>
            </a:pPr>
            <a:r>
              <a:rPr lang="en-US" dirty="0">
                <a:solidFill>
                  <a:schemeClr val="bg1"/>
                </a:solidFill>
                <a:latin typeface="Verdana" pitchFamily="34" charset="0"/>
              </a:rPr>
              <a:t>Demographics</a:t>
            </a:r>
          </a:p>
          <a:p>
            <a:pPr marL="466801" indent="-466801">
              <a:buFont typeface="Arial" pitchFamily="34" charset="0"/>
              <a:buChar char="•"/>
            </a:pPr>
            <a:r>
              <a:rPr lang="en-US" dirty="0">
                <a:solidFill>
                  <a:schemeClr val="bg1"/>
                </a:solidFill>
                <a:latin typeface="Verdana" pitchFamily="34" charset="0"/>
              </a:rPr>
              <a:t>Ability in English</a:t>
            </a:r>
          </a:p>
          <a:p>
            <a:pPr marL="466801" indent="-466801">
              <a:buFont typeface="Arial" pitchFamily="34" charset="0"/>
              <a:buChar char="•"/>
            </a:pPr>
            <a:r>
              <a:rPr lang="en-US" dirty="0">
                <a:solidFill>
                  <a:schemeClr val="bg1"/>
                </a:solidFill>
                <a:latin typeface="Verdana" pitchFamily="34" charset="0"/>
              </a:rPr>
              <a:t>Major challenges</a:t>
            </a:r>
          </a:p>
          <a:p>
            <a:endParaRPr lang="en-US" dirty="0" smtClean="0"/>
          </a:p>
          <a:p>
            <a:endParaRPr lang="en-US"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defRPr>
            </a:lvl1pPr>
            <a:lvl2pPr marL="758552" indent="-291751" eaLnBrk="0" hangingPunct="0">
              <a:defRPr b="1">
                <a:solidFill>
                  <a:schemeClr val="tx1"/>
                </a:solidFill>
                <a:latin typeface="Arial" charset="0"/>
                <a:ea typeface="ＭＳ Ｐゴシック" charset="0"/>
              </a:defRPr>
            </a:lvl2pPr>
            <a:lvl3pPr marL="1167003" indent="-233401" eaLnBrk="0" hangingPunct="0">
              <a:defRPr b="1">
                <a:solidFill>
                  <a:schemeClr val="tx1"/>
                </a:solidFill>
                <a:latin typeface="Arial" charset="0"/>
                <a:ea typeface="ＭＳ Ｐゴシック" charset="0"/>
              </a:defRPr>
            </a:lvl3pPr>
            <a:lvl4pPr marL="1633804" indent="-233401" eaLnBrk="0" hangingPunct="0">
              <a:defRPr b="1">
                <a:solidFill>
                  <a:schemeClr val="tx1"/>
                </a:solidFill>
                <a:latin typeface="Arial" charset="0"/>
                <a:ea typeface="ＭＳ Ｐゴシック" charset="0"/>
              </a:defRPr>
            </a:lvl4pPr>
            <a:lvl5pPr marL="2100605" indent="-233401" eaLnBrk="0" hangingPunct="0">
              <a:defRPr b="1">
                <a:solidFill>
                  <a:schemeClr val="tx1"/>
                </a:solidFill>
                <a:latin typeface="Arial" charset="0"/>
                <a:ea typeface="ＭＳ Ｐゴシック" charset="0"/>
              </a:defRPr>
            </a:lvl5pPr>
            <a:lvl6pPr marL="2567407" indent="-233401" eaLnBrk="0" fontAlgn="base" hangingPunct="0">
              <a:spcBef>
                <a:spcPct val="0"/>
              </a:spcBef>
              <a:spcAft>
                <a:spcPct val="0"/>
              </a:spcAft>
              <a:defRPr b="1">
                <a:solidFill>
                  <a:schemeClr val="tx1"/>
                </a:solidFill>
                <a:latin typeface="Arial" charset="0"/>
                <a:ea typeface="ＭＳ Ｐゴシック" charset="0"/>
              </a:defRPr>
            </a:lvl6pPr>
            <a:lvl7pPr marL="3034208" indent="-233401" eaLnBrk="0" fontAlgn="base" hangingPunct="0">
              <a:spcBef>
                <a:spcPct val="0"/>
              </a:spcBef>
              <a:spcAft>
                <a:spcPct val="0"/>
              </a:spcAft>
              <a:defRPr b="1">
                <a:solidFill>
                  <a:schemeClr val="tx1"/>
                </a:solidFill>
                <a:latin typeface="Arial" charset="0"/>
                <a:ea typeface="ＭＳ Ｐゴシック" charset="0"/>
              </a:defRPr>
            </a:lvl7pPr>
            <a:lvl8pPr marL="3501009" indent="-233401" eaLnBrk="0" fontAlgn="base" hangingPunct="0">
              <a:spcBef>
                <a:spcPct val="0"/>
              </a:spcBef>
              <a:spcAft>
                <a:spcPct val="0"/>
              </a:spcAft>
              <a:defRPr b="1">
                <a:solidFill>
                  <a:schemeClr val="tx1"/>
                </a:solidFill>
                <a:latin typeface="Arial" charset="0"/>
                <a:ea typeface="ＭＳ Ｐゴシック" charset="0"/>
              </a:defRPr>
            </a:lvl8pPr>
            <a:lvl9pPr marL="3967810" indent="-233401"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49B3A73F-4640-094C-9AC0-E84FF3D64373}" type="slidenum">
              <a:rPr lang="en-US" b="0"/>
              <a:pPr eaLnBrk="1" hangingPunct="1"/>
              <a:t>10</a:t>
            </a:fld>
            <a:endParaRPr lang="en-US"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552" indent="-291751" eaLnBrk="0" hangingPunct="0">
              <a:defRPr>
                <a:solidFill>
                  <a:schemeClr val="tx1"/>
                </a:solidFill>
                <a:latin typeface="Arial" charset="0"/>
              </a:defRPr>
            </a:lvl2pPr>
            <a:lvl3pPr marL="1167003" indent="-233401" eaLnBrk="0" hangingPunct="0">
              <a:defRPr>
                <a:solidFill>
                  <a:schemeClr val="tx1"/>
                </a:solidFill>
                <a:latin typeface="Arial" charset="0"/>
              </a:defRPr>
            </a:lvl3pPr>
            <a:lvl4pPr marL="1633804" indent="-233401" eaLnBrk="0" hangingPunct="0">
              <a:defRPr>
                <a:solidFill>
                  <a:schemeClr val="tx1"/>
                </a:solidFill>
                <a:latin typeface="Arial" charset="0"/>
              </a:defRPr>
            </a:lvl4pPr>
            <a:lvl5pPr marL="2100605" indent="-233401" eaLnBrk="0" hangingPunct="0">
              <a:defRPr>
                <a:solidFill>
                  <a:schemeClr val="tx1"/>
                </a:solidFill>
                <a:latin typeface="Arial" charset="0"/>
              </a:defRPr>
            </a:lvl5pPr>
            <a:lvl6pPr marL="2567407" indent="-233401" eaLnBrk="0" fontAlgn="base" hangingPunct="0">
              <a:spcBef>
                <a:spcPct val="0"/>
              </a:spcBef>
              <a:spcAft>
                <a:spcPct val="0"/>
              </a:spcAft>
              <a:defRPr>
                <a:solidFill>
                  <a:schemeClr val="tx1"/>
                </a:solidFill>
                <a:latin typeface="Arial" charset="0"/>
              </a:defRPr>
            </a:lvl6pPr>
            <a:lvl7pPr marL="3034208" indent="-233401" eaLnBrk="0" fontAlgn="base" hangingPunct="0">
              <a:spcBef>
                <a:spcPct val="0"/>
              </a:spcBef>
              <a:spcAft>
                <a:spcPct val="0"/>
              </a:spcAft>
              <a:defRPr>
                <a:solidFill>
                  <a:schemeClr val="tx1"/>
                </a:solidFill>
                <a:latin typeface="Arial" charset="0"/>
              </a:defRPr>
            </a:lvl7pPr>
            <a:lvl8pPr marL="3501009" indent="-233401" eaLnBrk="0" fontAlgn="base" hangingPunct="0">
              <a:spcBef>
                <a:spcPct val="0"/>
              </a:spcBef>
              <a:spcAft>
                <a:spcPct val="0"/>
              </a:spcAft>
              <a:defRPr>
                <a:solidFill>
                  <a:schemeClr val="tx1"/>
                </a:solidFill>
                <a:latin typeface="Arial" charset="0"/>
              </a:defRPr>
            </a:lvl8pPr>
            <a:lvl9pPr marL="3967810" indent="-233401" eaLnBrk="0" fontAlgn="base" hangingPunct="0">
              <a:spcBef>
                <a:spcPct val="0"/>
              </a:spcBef>
              <a:spcAft>
                <a:spcPct val="0"/>
              </a:spcAft>
              <a:defRPr>
                <a:solidFill>
                  <a:schemeClr val="tx1"/>
                </a:solidFill>
                <a:latin typeface="Arial" charset="0"/>
              </a:defRPr>
            </a:lvl9pPr>
          </a:lstStyle>
          <a:p>
            <a:pPr eaLnBrk="1" hangingPunct="1"/>
            <a:fld id="{3C3A6DA5-AC38-41EE-8F20-5C7378D5B2B1}" type="slidenum">
              <a:rPr lang="en-US" smtClean="0"/>
              <a:pPr eaLnBrk="1" hangingPunct="1"/>
              <a:t>11</a:t>
            </a:fld>
            <a:endParaRPr lang="en-US" smtClean="0"/>
          </a:p>
        </p:txBody>
      </p:sp>
      <p:sp>
        <p:nvSpPr>
          <p:cNvPr id="63491" name="Rectangle 2"/>
          <p:cNvSpPr>
            <a:spLocks noGrp="1" noRo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b="1" u="sng" smtClean="0"/>
              <a:t>3 minutes</a:t>
            </a:r>
          </a:p>
          <a:p>
            <a:pPr eaLnBrk="1" hangingPunct="1"/>
            <a:endParaRPr lang="en-US" b="1" u="sng" smtClean="0"/>
          </a:p>
          <a:p>
            <a:pPr eaLnBrk="1" hangingPunct="1"/>
            <a:endParaRPr lang="en-US" b="1" u="sng" smtClean="0"/>
          </a:p>
          <a:p>
            <a:pPr eaLnBrk="1" hangingPunct="1"/>
            <a:r>
              <a:rPr lang="en-US" b="1" u="sng" smtClean="0"/>
              <a:t>Mention handout for your reference</a:t>
            </a:r>
          </a:p>
          <a:p>
            <a:pPr eaLnBrk="1" hangingPunct="1"/>
            <a:r>
              <a:rPr lang="en-US" b="1" u="sng" smtClean="0"/>
              <a:t>ELLs are the fastest growing segment of school age children.  As students and as language learners they have distinct needs that are NOT likely to be met at home </a:t>
            </a:r>
          </a:p>
          <a:p>
            <a:pPr eaLnBrk="1" hangingPunct="1"/>
            <a:endParaRPr lang="en-US" b="1" u="sng" smtClean="0"/>
          </a:p>
          <a:p>
            <a:pPr eaLnBrk="1" hangingPunct="1"/>
            <a:r>
              <a:rPr lang="en-US" b="1" u="sng" smtClean="0"/>
              <a:t>MORE In CA than in any other state</a:t>
            </a:r>
          </a:p>
          <a:p>
            <a:pPr eaLnBrk="1" hangingPunct="1"/>
            <a:endParaRPr lang="en-US" b="1" u="sng" smtClean="0"/>
          </a:p>
          <a:p>
            <a:pPr eaLnBrk="1" hangingPunct="1"/>
            <a:r>
              <a:rPr lang="en-US" b="1" u="sng" smtClean="0"/>
              <a:t>BUT– if you look at the #’s, </a:t>
            </a:r>
            <a:r>
              <a:rPr lang="en-US" smtClean="0"/>
              <a:t>-24.4% of all students enrolled in K-12 settings are LEP in California (about 1 in every 5).  In kindergarten, this rises to 50% (1 in 2).  There is a lower % of LEP students in higher grades (by grade 12, it is only 11%).  It has been theorized that this decrease is due to dropout rates.  -- (caveat– why not reclassified– have a stat ready if I’m planning to make this point)</a:t>
            </a:r>
          </a:p>
          <a:p>
            <a:pPr eaLnBrk="1" hangingPunct="1"/>
            <a:r>
              <a:rPr lang="en-US" smtClean="0"/>
              <a:t>-majority of ELs are from monolingual communities (not getting practice time at home or in school!)</a:t>
            </a:r>
          </a:p>
          <a:p>
            <a:pPr eaLnBrk="1" hangingPunct="1"/>
            <a:r>
              <a:rPr lang="en-US" smtClean="0"/>
              <a:t>-Nationwide, there has been a 72% increase in the total # of LEP students from 1993-2003.  </a:t>
            </a:r>
          </a:p>
          <a:p>
            <a:pPr eaLnBrk="1" hangingPunct="1"/>
            <a:r>
              <a:rPr lang="en-US" smtClean="0"/>
              <a:t>-14 states with 200%+ growth from 1993-2003 (a 10 year period)</a:t>
            </a:r>
          </a:p>
          <a:p>
            <a:pPr eaLnBrk="1" hangingPunct="1"/>
            <a:endParaRPr lang="en-US" smtClean="0"/>
          </a:p>
          <a:p>
            <a:pPr eaLnBrk="1" hangingPunct="1"/>
            <a:r>
              <a:rPr lang="en-US" smtClean="0"/>
              <a:t>Transition: -Important to think of ELL population as heterogeneous and having diverse needs.  In CA only 85% are Latino/a, within that there are many different kinds of Latino/a, not blanket.</a:t>
            </a:r>
          </a:p>
          <a:p>
            <a:pPr eaLnBrk="1" hangingPunct="1"/>
            <a:endParaRPr lang="en-US" smtClean="0"/>
          </a:p>
          <a:p>
            <a:pPr eaLnBrk="1" hangingPunct="1"/>
            <a:r>
              <a:rPr lang="en-US" smtClean="0"/>
              <a:t>Sources:</a:t>
            </a:r>
          </a:p>
          <a:p>
            <a:pPr eaLnBrk="1" hangingPunct="1"/>
            <a:endParaRPr lang="en-US" smtClean="0"/>
          </a:p>
          <a:p>
            <a:pPr eaLnBrk="1" hangingPunct="1"/>
            <a:r>
              <a:rPr lang="en-US" smtClean="0"/>
              <a:t>Top languages (CA= CDE; US=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10:34-10:35</a:t>
            </a:r>
          </a:p>
          <a:p>
            <a:endParaRPr lang="en-US" dirty="0" smtClean="0"/>
          </a:p>
          <a:p>
            <a:r>
              <a:rPr lang="en-US" dirty="0" smtClean="0"/>
              <a:t>I </a:t>
            </a:r>
            <a:r>
              <a:rPr lang="en-US" dirty="0"/>
              <a:t>want to talk a little about why it</a:t>
            </a:r>
            <a:r>
              <a:rPr lang="ja-JP" altLang="en-US" dirty="0"/>
              <a:t>’</a:t>
            </a:r>
            <a:r>
              <a:rPr lang="en-US" dirty="0"/>
              <a:t>s important to help you build your capacity to work with English Language Learners.  You are all probably familiar with education research studies that state:  READ SLIDE.  It</a:t>
            </a:r>
            <a:r>
              <a:rPr lang="ja-JP" altLang="en-US" dirty="0"/>
              <a:t>’</a:t>
            </a:r>
            <a:r>
              <a:rPr lang="en-US" dirty="0"/>
              <a:t>s clear that these are challenges that we all struggle with and strive to remedy.  But there is also an additional challenge I</a:t>
            </a:r>
            <a:r>
              <a:rPr lang="ja-JP" altLang="en-US" dirty="0"/>
              <a:t>’</a:t>
            </a:r>
            <a:r>
              <a:rPr lang="en-US" dirty="0"/>
              <a:t>d like to discuss.</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defRPr>
            </a:lvl1pPr>
            <a:lvl2pPr marL="758552" indent="-291751" eaLnBrk="0" hangingPunct="0">
              <a:defRPr b="1">
                <a:solidFill>
                  <a:schemeClr val="tx1"/>
                </a:solidFill>
                <a:latin typeface="Arial" charset="0"/>
                <a:ea typeface="ＭＳ Ｐゴシック" charset="0"/>
              </a:defRPr>
            </a:lvl2pPr>
            <a:lvl3pPr marL="1167003" indent="-233401" eaLnBrk="0" hangingPunct="0">
              <a:defRPr b="1">
                <a:solidFill>
                  <a:schemeClr val="tx1"/>
                </a:solidFill>
                <a:latin typeface="Arial" charset="0"/>
                <a:ea typeface="ＭＳ Ｐゴシック" charset="0"/>
              </a:defRPr>
            </a:lvl3pPr>
            <a:lvl4pPr marL="1633804" indent="-233401" eaLnBrk="0" hangingPunct="0">
              <a:defRPr b="1">
                <a:solidFill>
                  <a:schemeClr val="tx1"/>
                </a:solidFill>
                <a:latin typeface="Arial" charset="0"/>
                <a:ea typeface="ＭＳ Ｐゴシック" charset="0"/>
              </a:defRPr>
            </a:lvl4pPr>
            <a:lvl5pPr marL="2100605" indent="-233401" eaLnBrk="0" hangingPunct="0">
              <a:defRPr b="1">
                <a:solidFill>
                  <a:schemeClr val="tx1"/>
                </a:solidFill>
                <a:latin typeface="Arial" charset="0"/>
                <a:ea typeface="ＭＳ Ｐゴシック" charset="0"/>
              </a:defRPr>
            </a:lvl5pPr>
            <a:lvl6pPr marL="2567407" indent="-233401" eaLnBrk="0" fontAlgn="base" hangingPunct="0">
              <a:spcBef>
                <a:spcPct val="0"/>
              </a:spcBef>
              <a:spcAft>
                <a:spcPct val="0"/>
              </a:spcAft>
              <a:defRPr b="1">
                <a:solidFill>
                  <a:schemeClr val="tx1"/>
                </a:solidFill>
                <a:latin typeface="Arial" charset="0"/>
                <a:ea typeface="ＭＳ Ｐゴシック" charset="0"/>
              </a:defRPr>
            </a:lvl6pPr>
            <a:lvl7pPr marL="3034208" indent="-233401" eaLnBrk="0" fontAlgn="base" hangingPunct="0">
              <a:spcBef>
                <a:spcPct val="0"/>
              </a:spcBef>
              <a:spcAft>
                <a:spcPct val="0"/>
              </a:spcAft>
              <a:defRPr b="1">
                <a:solidFill>
                  <a:schemeClr val="tx1"/>
                </a:solidFill>
                <a:latin typeface="Arial" charset="0"/>
                <a:ea typeface="ＭＳ Ｐゴシック" charset="0"/>
              </a:defRPr>
            </a:lvl7pPr>
            <a:lvl8pPr marL="3501009" indent="-233401" eaLnBrk="0" fontAlgn="base" hangingPunct="0">
              <a:spcBef>
                <a:spcPct val="0"/>
              </a:spcBef>
              <a:spcAft>
                <a:spcPct val="0"/>
              </a:spcAft>
              <a:defRPr b="1">
                <a:solidFill>
                  <a:schemeClr val="tx1"/>
                </a:solidFill>
                <a:latin typeface="Arial" charset="0"/>
                <a:ea typeface="ＭＳ Ｐゴシック" charset="0"/>
              </a:defRPr>
            </a:lvl8pPr>
            <a:lvl9pPr marL="3967810" indent="-233401"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19ED88A9-768B-BB4F-94C5-0DC5F3A4FFE2}" type="slidenum">
              <a:rPr lang="en-US" b="0"/>
              <a:pPr eaLnBrk="1" hangingPunct="1"/>
              <a:t>12</a:t>
            </a:fld>
            <a:endParaRPr lang="en-US"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defRPr>
            </a:lvl1pPr>
            <a:lvl2pPr marL="758552" indent="-291751" eaLnBrk="0" hangingPunct="0">
              <a:defRPr b="1">
                <a:solidFill>
                  <a:schemeClr val="tx1"/>
                </a:solidFill>
                <a:latin typeface="Arial" charset="0"/>
                <a:ea typeface="ＭＳ Ｐゴシック" charset="0"/>
              </a:defRPr>
            </a:lvl2pPr>
            <a:lvl3pPr marL="1167003" indent="-233401" eaLnBrk="0" hangingPunct="0">
              <a:defRPr b="1">
                <a:solidFill>
                  <a:schemeClr val="tx1"/>
                </a:solidFill>
                <a:latin typeface="Arial" charset="0"/>
                <a:ea typeface="ＭＳ Ｐゴシック" charset="0"/>
              </a:defRPr>
            </a:lvl3pPr>
            <a:lvl4pPr marL="1633804" indent="-233401" eaLnBrk="0" hangingPunct="0">
              <a:defRPr b="1">
                <a:solidFill>
                  <a:schemeClr val="tx1"/>
                </a:solidFill>
                <a:latin typeface="Arial" charset="0"/>
                <a:ea typeface="ＭＳ Ｐゴシック" charset="0"/>
              </a:defRPr>
            </a:lvl4pPr>
            <a:lvl5pPr marL="2100605" indent="-233401" eaLnBrk="0" hangingPunct="0">
              <a:defRPr b="1">
                <a:solidFill>
                  <a:schemeClr val="tx1"/>
                </a:solidFill>
                <a:latin typeface="Arial" charset="0"/>
                <a:ea typeface="ＭＳ Ｐゴシック" charset="0"/>
              </a:defRPr>
            </a:lvl5pPr>
            <a:lvl6pPr marL="2567407" indent="-233401" eaLnBrk="0" fontAlgn="base" hangingPunct="0">
              <a:spcBef>
                <a:spcPct val="0"/>
              </a:spcBef>
              <a:spcAft>
                <a:spcPct val="0"/>
              </a:spcAft>
              <a:defRPr b="1">
                <a:solidFill>
                  <a:schemeClr val="tx1"/>
                </a:solidFill>
                <a:latin typeface="Arial" charset="0"/>
                <a:ea typeface="ＭＳ Ｐゴシック" charset="0"/>
              </a:defRPr>
            </a:lvl6pPr>
            <a:lvl7pPr marL="3034208" indent="-233401" eaLnBrk="0" fontAlgn="base" hangingPunct="0">
              <a:spcBef>
                <a:spcPct val="0"/>
              </a:spcBef>
              <a:spcAft>
                <a:spcPct val="0"/>
              </a:spcAft>
              <a:defRPr b="1">
                <a:solidFill>
                  <a:schemeClr val="tx1"/>
                </a:solidFill>
                <a:latin typeface="Arial" charset="0"/>
                <a:ea typeface="ＭＳ Ｐゴシック" charset="0"/>
              </a:defRPr>
            </a:lvl7pPr>
            <a:lvl8pPr marL="3501009" indent="-233401" eaLnBrk="0" fontAlgn="base" hangingPunct="0">
              <a:spcBef>
                <a:spcPct val="0"/>
              </a:spcBef>
              <a:spcAft>
                <a:spcPct val="0"/>
              </a:spcAft>
              <a:defRPr b="1">
                <a:solidFill>
                  <a:schemeClr val="tx1"/>
                </a:solidFill>
                <a:latin typeface="Arial" charset="0"/>
                <a:ea typeface="ＭＳ Ｐゴシック" charset="0"/>
              </a:defRPr>
            </a:lvl8pPr>
            <a:lvl9pPr marL="3967810" indent="-233401"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57F2DF3C-B6CC-3049-9717-2CD94028C895}" type="slidenum">
              <a:rPr lang="en-US" b="0"/>
              <a:pPr eaLnBrk="1" hangingPunct="1"/>
              <a:t>13</a:t>
            </a:fld>
            <a:endParaRPr lang="en-US" b="0"/>
          </a:p>
        </p:txBody>
      </p:sp>
      <p:sp>
        <p:nvSpPr>
          <p:cNvPr id="54275" name="Rectangle 7"/>
          <p:cNvSpPr txBox="1">
            <a:spLocks noGrp="1" noChangeArrowheads="1"/>
          </p:cNvSpPr>
          <p:nvPr/>
        </p:nvSpPr>
        <p:spPr bwMode="auto">
          <a:xfrm>
            <a:off x="3981556" y="8846661"/>
            <a:ext cx="3044719" cy="46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60" tIns="46680" rIns="93360" bIns="46680" anchor="b"/>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fld id="{9CC7114B-1897-3A49-A5D0-83FEAFDDD55A}" type="slidenum">
              <a:rPr lang="en-US" sz="1200">
                <a:latin typeface="Times New Roman" charset="0"/>
              </a:rPr>
              <a:pPr algn="r"/>
              <a:t>13</a:t>
            </a:fld>
            <a:endParaRPr lang="en-US" sz="1200">
              <a:latin typeface="Times New Roman"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xfrm>
            <a:off x="936837" y="4423331"/>
            <a:ext cx="5152602" cy="41905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10:35-10:37</a:t>
            </a:r>
          </a:p>
          <a:p>
            <a:endParaRPr lang="en-US" dirty="0" smtClean="0"/>
          </a:p>
          <a:p>
            <a:r>
              <a:rPr lang="en-US" dirty="0" smtClean="0"/>
              <a:t>Academic </a:t>
            </a:r>
            <a:r>
              <a:rPr lang="en-US" dirty="0"/>
              <a:t>English – non-fiction, lots of vocab, comprehension, cultural underpinnings – 7 </a:t>
            </a:r>
            <a:r>
              <a:rPr lang="en-US" dirty="0" err="1"/>
              <a:t>yrs</a:t>
            </a:r>
            <a:r>
              <a:rPr lang="en-US" dirty="0"/>
              <a:t> PLUS school conventions, expectations, language </a:t>
            </a:r>
            <a:endParaRPr lang="en-US" dirty="0" smtClean="0"/>
          </a:p>
          <a:p>
            <a:endParaRPr lang="en-US" dirty="0" smtClean="0"/>
          </a:p>
          <a:p>
            <a:r>
              <a:rPr lang="en-US" dirty="0" smtClean="0"/>
              <a:t>Conversational English 1-3 years</a:t>
            </a:r>
          </a:p>
          <a:p>
            <a:r>
              <a:rPr lang="en-US" dirty="0" smtClean="0"/>
              <a:t>Academic English 5-7 years</a:t>
            </a:r>
          </a:p>
          <a:p>
            <a:endParaRPr lang="en-US" dirty="0" smtClean="0"/>
          </a:p>
          <a:p>
            <a:r>
              <a:rPr lang="en-US" dirty="0" smtClean="0"/>
              <a:t>This</a:t>
            </a:r>
            <a:r>
              <a:rPr lang="en-US" baseline="0" dirty="0" smtClean="0"/>
              <a:t> is why we have such issues helping ELL students– 7 years is a long time!</a:t>
            </a:r>
          </a:p>
          <a:p>
            <a:endParaRPr lang="en-US" baseline="0" dirty="0" smtClean="0"/>
          </a:p>
          <a:p>
            <a:r>
              <a:rPr lang="en-US" baseline="0" dirty="0" smtClean="0"/>
              <a:t>Discuss each, 2 distinct but overlapping skill sets.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defRPr>
            </a:lvl1pPr>
            <a:lvl2pPr marL="758552" indent="-291751" eaLnBrk="0" hangingPunct="0">
              <a:defRPr b="1">
                <a:solidFill>
                  <a:schemeClr val="tx1"/>
                </a:solidFill>
                <a:latin typeface="Arial" charset="0"/>
                <a:ea typeface="ＭＳ Ｐゴシック" charset="0"/>
              </a:defRPr>
            </a:lvl2pPr>
            <a:lvl3pPr marL="1167003" indent="-233401" eaLnBrk="0" hangingPunct="0">
              <a:defRPr b="1">
                <a:solidFill>
                  <a:schemeClr val="tx1"/>
                </a:solidFill>
                <a:latin typeface="Arial" charset="0"/>
                <a:ea typeface="ＭＳ Ｐゴシック" charset="0"/>
              </a:defRPr>
            </a:lvl3pPr>
            <a:lvl4pPr marL="1633804" indent="-233401" eaLnBrk="0" hangingPunct="0">
              <a:defRPr b="1">
                <a:solidFill>
                  <a:schemeClr val="tx1"/>
                </a:solidFill>
                <a:latin typeface="Arial" charset="0"/>
                <a:ea typeface="ＭＳ Ｐゴシック" charset="0"/>
              </a:defRPr>
            </a:lvl4pPr>
            <a:lvl5pPr marL="2100605" indent="-233401" eaLnBrk="0" hangingPunct="0">
              <a:defRPr b="1">
                <a:solidFill>
                  <a:schemeClr val="tx1"/>
                </a:solidFill>
                <a:latin typeface="Arial" charset="0"/>
                <a:ea typeface="ＭＳ Ｐゴシック" charset="0"/>
              </a:defRPr>
            </a:lvl5pPr>
            <a:lvl6pPr marL="2567407" indent="-233401" eaLnBrk="0" fontAlgn="base" hangingPunct="0">
              <a:spcBef>
                <a:spcPct val="0"/>
              </a:spcBef>
              <a:spcAft>
                <a:spcPct val="0"/>
              </a:spcAft>
              <a:defRPr b="1">
                <a:solidFill>
                  <a:schemeClr val="tx1"/>
                </a:solidFill>
                <a:latin typeface="Arial" charset="0"/>
                <a:ea typeface="ＭＳ Ｐゴシック" charset="0"/>
              </a:defRPr>
            </a:lvl6pPr>
            <a:lvl7pPr marL="3034208" indent="-233401" eaLnBrk="0" fontAlgn="base" hangingPunct="0">
              <a:spcBef>
                <a:spcPct val="0"/>
              </a:spcBef>
              <a:spcAft>
                <a:spcPct val="0"/>
              </a:spcAft>
              <a:defRPr b="1">
                <a:solidFill>
                  <a:schemeClr val="tx1"/>
                </a:solidFill>
                <a:latin typeface="Arial" charset="0"/>
                <a:ea typeface="ＭＳ Ｐゴシック" charset="0"/>
              </a:defRPr>
            </a:lvl7pPr>
            <a:lvl8pPr marL="3501009" indent="-233401" eaLnBrk="0" fontAlgn="base" hangingPunct="0">
              <a:spcBef>
                <a:spcPct val="0"/>
              </a:spcBef>
              <a:spcAft>
                <a:spcPct val="0"/>
              </a:spcAft>
              <a:defRPr b="1">
                <a:solidFill>
                  <a:schemeClr val="tx1"/>
                </a:solidFill>
                <a:latin typeface="Arial" charset="0"/>
                <a:ea typeface="ＭＳ Ｐゴシック" charset="0"/>
              </a:defRPr>
            </a:lvl8pPr>
            <a:lvl9pPr marL="3967810" indent="-233401"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F937599F-6850-884C-A13D-06D85B9A7244}" type="slidenum">
              <a:rPr lang="en-US" b="0"/>
              <a:pPr eaLnBrk="1" hangingPunct="1"/>
              <a:t>14</a:t>
            </a:fld>
            <a:endParaRPr lang="en-US" b="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10:37-10:38</a:t>
            </a:r>
          </a:p>
          <a:p>
            <a:endParaRPr lang="en-US" dirty="0" smtClean="0"/>
          </a:p>
          <a:p>
            <a:r>
              <a:rPr lang="en-US" dirty="0" smtClean="0"/>
              <a:t>As </a:t>
            </a:r>
            <a:r>
              <a:rPr lang="en-US" dirty="0"/>
              <a:t>students progress in language learning, they will appear to backslide, making mistakes they </a:t>
            </a:r>
            <a:r>
              <a:rPr lang="en-US" dirty="0" err="1"/>
              <a:t>didn</a:t>
            </a:r>
            <a:r>
              <a:rPr lang="ja-JP" altLang="en-US" dirty="0"/>
              <a:t>’</a:t>
            </a:r>
            <a:r>
              <a:rPr lang="en-US" dirty="0"/>
              <a:t>t before.  This is part of the learning process.  They learn something new and test it with what they know.</a:t>
            </a:r>
          </a:p>
          <a:p>
            <a:endParaRPr lang="en-US" dirty="0"/>
          </a:p>
          <a:p>
            <a:r>
              <a:rPr lang="en-US" dirty="0"/>
              <a:t>I went to the movies, </a:t>
            </a:r>
            <a:r>
              <a:rPr lang="en-US" dirty="0" err="1"/>
              <a:t>grandmom</a:t>
            </a:r>
            <a:r>
              <a:rPr lang="ja-JP" altLang="en-US" dirty="0"/>
              <a:t>’</a:t>
            </a:r>
            <a:r>
              <a:rPr lang="en-US" dirty="0"/>
              <a:t>s, the store.  I </a:t>
            </a:r>
            <a:r>
              <a:rPr lang="en-US" dirty="0" err="1"/>
              <a:t>goed</a:t>
            </a:r>
            <a:r>
              <a:rPr lang="en-US" dirty="0"/>
              <a:t> to the movies, </a:t>
            </a:r>
            <a:r>
              <a:rPr lang="en-US" dirty="0" err="1"/>
              <a:t>granmom</a:t>
            </a:r>
            <a:r>
              <a:rPr lang="ja-JP" altLang="en-US" dirty="0"/>
              <a:t>’</a:t>
            </a:r>
            <a:r>
              <a:rPr lang="en-US" dirty="0"/>
              <a:t>s, store….  Keep up the communication.  Don</a:t>
            </a:r>
            <a:r>
              <a:rPr lang="ja-JP" altLang="en-US" dirty="0"/>
              <a:t>’</a:t>
            </a:r>
            <a:r>
              <a:rPr lang="en-US" dirty="0"/>
              <a:t>t worry.  These errors are a good thing – it means they are learning!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F884DA-4ABC-514B-95E9-4BD25BE3335E}" type="slidenum">
              <a:rPr lang="en-US" smtClean="0"/>
              <a:pPr/>
              <a:t>15</a:t>
            </a:fld>
            <a:endParaRPr lang="en-US"/>
          </a:p>
        </p:txBody>
      </p:sp>
    </p:spTree>
    <p:extLst>
      <p:ext uri="{BB962C8B-B14F-4D97-AF65-F5344CB8AC3E}">
        <p14:creationId xmlns:p14="http://schemas.microsoft.com/office/powerpoint/2010/main" val="4219059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6188" indent="-286995" eaLnBrk="0" hangingPunct="0">
              <a:defRPr>
                <a:solidFill>
                  <a:schemeClr val="tx1"/>
                </a:solidFill>
                <a:latin typeface="Arial" charset="0"/>
              </a:defRPr>
            </a:lvl2pPr>
            <a:lvl3pPr marL="1147981" indent="-229596" eaLnBrk="0" hangingPunct="0">
              <a:defRPr>
                <a:solidFill>
                  <a:schemeClr val="tx1"/>
                </a:solidFill>
                <a:latin typeface="Arial" charset="0"/>
              </a:defRPr>
            </a:lvl3pPr>
            <a:lvl4pPr marL="1607173" indent="-229596" eaLnBrk="0" hangingPunct="0">
              <a:defRPr>
                <a:solidFill>
                  <a:schemeClr val="tx1"/>
                </a:solidFill>
                <a:latin typeface="Arial" charset="0"/>
              </a:defRPr>
            </a:lvl4pPr>
            <a:lvl5pPr marL="2066365" indent="-229596" eaLnBrk="0" hangingPunct="0">
              <a:defRPr>
                <a:solidFill>
                  <a:schemeClr val="tx1"/>
                </a:solidFill>
                <a:latin typeface="Arial" charset="0"/>
              </a:defRPr>
            </a:lvl5pPr>
            <a:lvl6pPr marL="2525558" indent="-229596" eaLnBrk="0" fontAlgn="base" hangingPunct="0">
              <a:spcBef>
                <a:spcPct val="0"/>
              </a:spcBef>
              <a:spcAft>
                <a:spcPct val="0"/>
              </a:spcAft>
              <a:defRPr>
                <a:solidFill>
                  <a:schemeClr val="tx1"/>
                </a:solidFill>
                <a:latin typeface="Arial" charset="0"/>
              </a:defRPr>
            </a:lvl6pPr>
            <a:lvl7pPr marL="2984751" indent="-229596" eaLnBrk="0" fontAlgn="base" hangingPunct="0">
              <a:spcBef>
                <a:spcPct val="0"/>
              </a:spcBef>
              <a:spcAft>
                <a:spcPct val="0"/>
              </a:spcAft>
              <a:defRPr>
                <a:solidFill>
                  <a:schemeClr val="tx1"/>
                </a:solidFill>
                <a:latin typeface="Arial" charset="0"/>
              </a:defRPr>
            </a:lvl7pPr>
            <a:lvl8pPr marL="3443942" indent="-229596" eaLnBrk="0" fontAlgn="base" hangingPunct="0">
              <a:spcBef>
                <a:spcPct val="0"/>
              </a:spcBef>
              <a:spcAft>
                <a:spcPct val="0"/>
              </a:spcAft>
              <a:defRPr>
                <a:solidFill>
                  <a:schemeClr val="tx1"/>
                </a:solidFill>
                <a:latin typeface="Arial" charset="0"/>
              </a:defRPr>
            </a:lvl8pPr>
            <a:lvl9pPr marL="3903135" indent="-229596" eaLnBrk="0" fontAlgn="base" hangingPunct="0">
              <a:spcBef>
                <a:spcPct val="0"/>
              </a:spcBef>
              <a:spcAft>
                <a:spcPct val="0"/>
              </a:spcAft>
              <a:defRPr>
                <a:solidFill>
                  <a:schemeClr val="tx1"/>
                </a:solidFill>
                <a:latin typeface="Arial" charset="0"/>
              </a:defRPr>
            </a:lvl9pPr>
          </a:lstStyle>
          <a:p>
            <a:pPr eaLnBrk="1" hangingPunct="1"/>
            <a:fld id="{268AA2B0-B71B-4E10-BD3B-0D3B85839394}" type="slidenum">
              <a:rPr lang="en-US"/>
              <a:pPr eaLnBrk="1" hangingPunct="1"/>
              <a:t>16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buFontTx/>
              <a:buChar char="•"/>
            </a:pPr>
            <a:r>
              <a:rPr lang="en-US" smtClean="0"/>
              <a:t>Afterschool, by its very nature, is a great place for kids to be if they are learning English.  </a:t>
            </a:r>
          </a:p>
          <a:p>
            <a:pPr eaLnBrk="1" hangingPunct="1">
              <a:buFontTx/>
              <a:buChar char="•"/>
            </a:pPr>
            <a:r>
              <a:rPr lang="en-US" smtClean="0"/>
              <a:t>It’s relationship-oriented, it’s nurturing, there are lots of opportunities to talk, there are activities that interest and motivate kids to communicate, and there are natural examples of authentic language.   </a:t>
            </a:r>
          </a:p>
          <a:p>
            <a:pPr eaLnBrk="1" hangingPunct="1">
              <a:buFontTx/>
              <a:buChar char="•"/>
            </a:pPr>
            <a:r>
              <a:rPr lang="en-US" smtClean="0"/>
              <a:t>Your programs and your staff, regardless of their background, can do things that will help students learn English faster and better. Learn techniques, strategies for activities/projects, and supports for working with language learners and learning:  There are lots of ways to support language learning and there are things that everyone can do – minimizing the negatives that hamper learning (criticizing all the time, being incomprehensible, isolating language learners) and adding positives that help (using gestures, motivating and engaging kids in things they love to do).</a:t>
            </a:r>
          </a:p>
          <a:p>
            <a:pPr eaLnBrk="1" hangingPunct="1">
              <a:buFontTx/>
              <a:buChar char="•"/>
            </a:pPr>
            <a:r>
              <a:rPr lang="en-US" smtClean="0"/>
              <a:t> </a:t>
            </a:r>
          </a:p>
          <a:p>
            <a:pPr eaLnBrk="1" hangingPunct="1">
              <a:buFontTx/>
              <a:buChar char="•"/>
            </a:pPr>
            <a:r>
              <a:rPr lang="en-US" smtClean="0"/>
              <a:t>I am going to share with you now a couple of key points for staff to keep in mind as they plan for and interact with ELLs.  These points underlie all of the activity ideas and strategies I will over in this segment and in Part II on </a:t>
            </a:r>
            <a:r>
              <a:rPr lang="en-US" b="1" smtClean="0"/>
              <a:t>(December 4</a:t>
            </a:r>
            <a:r>
              <a:rPr lang="en-US" b="1" baseline="30000" smtClean="0"/>
              <a:t>th</a:t>
            </a:r>
            <a:r>
              <a:rPr lang="en-US" b="1" smtClean="0"/>
              <a:t>)</a:t>
            </a:r>
          </a:p>
          <a:p>
            <a:pPr eaLnBrk="1" hangingPunct="1"/>
            <a:endParaRPr lang="en-US" b="1" smtClean="0"/>
          </a:p>
          <a:p>
            <a:pPr eaLnBrk="1" hangingPunct="1"/>
            <a:endParaRPr lang="en-US" b="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6188" indent="-286995" eaLnBrk="0" hangingPunct="0">
              <a:defRPr>
                <a:solidFill>
                  <a:schemeClr val="tx1"/>
                </a:solidFill>
                <a:latin typeface="Arial" charset="0"/>
              </a:defRPr>
            </a:lvl2pPr>
            <a:lvl3pPr marL="1147981" indent="-229596" eaLnBrk="0" hangingPunct="0">
              <a:defRPr>
                <a:solidFill>
                  <a:schemeClr val="tx1"/>
                </a:solidFill>
                <a:latin typeface="Arial" charset="0"/>
              </a:defRPr>
            </a:lvl3pPr>
            <a:lvl4pPr marL="1607173" indent="-229596" eaLnBrk="0" hangingPunct="0">
              <a:defRPr>
                <a:solidFill>
                  <a:schemeClr val="tx1"/>
                </a:solidFill>
                <a:latin typeface="Arial" charset="0"/>
              </a:defRPr>
            </a:lvl4pPr>
            <a:lvl5pPr marL="2066365" indent="-229596" eaLnBrk="0" hangingPunct="0">
              <a:defRPr>
                <a:solidFill>
                  <a:schemeClr val="tx1"/>
                </a:solidFill>
                <a:latin typeface="Arial" charset="0"/>
              </a:defRPr>
            </a:lvl5pPr>
            <a:lvl6pPr marL="2525558" indent="-229596" eaLnBrk="0" fontAlgn="base" hangingPunct="0">
              <a:spcBef>
                <a:spcPct val="0"/>
              </a:spcBef>
              <a:spcAft>
                <a:spcPct val="0"/>
              </a:spcAft>
              <a:defRPr>
                <a:solidFill>
                  <a:schemeClr val="tx1"/>
                </a:solidFill>
                <a:latin typeface="Arial" charset="0"/>
              </a:defRPr>
            </a:lvl6pPr>
            <a:lvl7pPr marL="2984751" indent="-229596" eaLnBrk="0" fontAlgn="base" hangingPunct="0">
              <a:spcBef>
                <a:spcPct val="0"/>
              </a:spcBef>
              <a:spcAft>
                <a:spcPct val="0"/>
              </a:spcAft>
              <a:defRPr>
                <a:solidFill>
                  <a:schemeClr val="tx1"/>
                </a:solidFill>
                <a:latin typeface="Arial" charset="0"/>
              </a:defRPr>
            </a:lvl7pPr>
            <a:lvl8pPr marL="3443942" indent="-229596" eaLnBrk="0" fontAlgn="base" hangingPunct="0">
              <a:spcBef>
                <a:spcPct val="0"/>
              </a:spcBef>
              <a:spcAft>
                <a:spcPct val="0"/>
              </a:spcAft>
              <a:defRPr>
                <a:solidFill>
                  <a:schemeClr val="tx1"/>
                </a:solidFill>
                <a:latin typeface="Arial" charset="0"/>
              </a:defRPr>
            </a:lvl8pPr>
            <a:lvl9pPr marL="3903135" indent="-229596" eaLnBrk="0" fontAlgn="base" hangingPunct="0">
              <a:spcBef>
                <a:spcPct val="0"/>
              </a:spcBef>
              <a:spcAft>
                <a:spcPct val="0"/>
              </a:spcAft>
              <a:defRPr>
                <a:solidFill>
                  <a:schemeClr val="tx1"/>
                </a:solidFill>
                <a:latin typeface="Arial" charset="0"/>
              </a:defRPr>
            </a:lvl9pPr>
          </a:lstStyle>
          <a:p>
            <a:pPr eaLnBrk="1" hangingPunct="1"/>
            <a:fld id="{F1468159-B050-4024-B283-8CBDA6DBCEBA}" type="slidenum">
              <a:rPr lang="en-US"/>
              <a:pPr eaLnBrk="1" hangingPunct="1"/>
              <a:t>17</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lnSpc>
                <a:spcPct val="80000"/>
              </a:lnSpc>
              <a:buFontTx/>
              <a:buChar char="•"/>
            </a:pPr>
            <a:r>
              <a:rPr lang="en-US" sz="800" b="1"/>
              <a:t> </a:t>
            </a:r>
            <a:r>
              <a:rPr lang="en-US" sz="800"/>
              <a:t>Language is a way we share our thoughts, feelings, needs, and it’s a way for us to share information and learn. </a:t>
            </a:r>
          </a:p>
          <a:p>
            <a:pPr eaLnBrk="1" hangingPunct="1">
              <a:lnSpc>
                <a:spcPct val="80000"/>
              </a:lnSpc>
              <a:buFontTx/>
              <a:buChar char="•"/>
            </a:pPr>
            <a:r>
              <a:rPr lang="en-US" sz="800"/>
              <a:t>We can communicate without language: miming, people who can’t speak, children, violence, etc…   </a:t>
            </a:r>
          </a:p>
          <a:p>
            <a:pPr eaLnBrk="1" hangingPunct="1">
              <a:lnSpc>
                <a:spcPct val="80000"/>
              </a:lnSpc>
              <a:buFontTx/>
              <a:buChar char="•"/>
            </a:pPr>
            <a:r>
              <a:rPr lang="en-US" sz="800"/>
              <a:t>For most, language is our primary communication means.</a:t>
            </a:r>
          </a:p>
          <a:p>
            <a:pPr eaLnBrk="1" hangingPunct="1">
              <a:lnSpc>
                <a:spcPct val="80000"/>
              </a:lnSpc>
              <a:buFontTx/>
              <a:buChar char="•"/>
            </a:pPr>
            <a:endParaRPr lang="en-US" sz="800"/>
          </a:p>
          <a:p>
            <a:pPr eaLnBrk="1" hangingPunct="1">
              <a:lnSpc>
                <a:spcPct val="80000"/>
              </a:lnSpc>
              <a:buFontTx/>
              <a:buChar char="•"/>
            </a:pPr>
            <a:r>
              <a:rPr lang="en-US" sz="800"/>
              <a:t>Language is a code, or a system made up of a group of rules that include: sounds words sentences and norms</a:t>
            </a:r>
          </a:p>
          <a:p>
            <a:pPr eaLnBrk="1" hangingPunct="1">
              <a:lnSpc>
                <a:spcPct val="80000"/>
              </a:lnSpc>
              <a:buFontTx/>
              <a:buChar char="•"/>
            </a:pPr>
            <a:r>
              <a:rPr lang="en-US" sz="800"/>
              <a:t>We know what works and what doesn’t work.  Although we may not be conscious of all the choices we are making, we are following the ‘rules’ of our language.    </a:t>
            </a:r>
          </a:p>
          <a:p>
            <a:pPr eaLnBrk="1" hangingPunct="1">
              <a:lnSpc>
                <a:spcPct val="80000"/>
              </a:lnSpc>
              <a:buFontTx/>
              <a:buChar char="•"/>
            </a:pPr>
            <a:endParaRPr lang="en-US" sz="800"/>
          </a:p>
          <a:p>
            <a:pPr eaLnBrk="1" hangingPunct="1">
              <a:lnSpc>
                <a:spcPct val="80000"/>
              </a:lnSpc>
              <a:buFontTx/>
              <a:buChar char="•"/>
            </a:pPr>
            <a:r>
              <a:rPr lang="en-US" sz="800"/>
              <a:t>Try This!</a:t>
            </a:r>
          </a:p>
          <a:p>
            <a:pPr lvl="2" eaLnBrk="1" hangingPunct="1">
              <a:lnSpc>
                <a:spcPct val="80000"/>
              </a:lnSpc>
              <a:buFontTx/>
              <a:buChar char="•"/>
            </a:pPr>
            <a:r>
              <a:rPr lang="en-US" sz="800"/>
              <a:t>  Make words into opposits by adding “in” but sometimes that changes.  </a:t>
            </a:r>
          </a:p>
          <a:p>
            <a:pPr lvl="2" eaLnBrk="1" hangingPunct="1">
              <a:lnSpc>
                <a:spcPct val="80000"/>
              </a:lnSpc>
            </a:pPr>
            <a:r>
              <a:rPr lang="en-US" sz="800" b="1"/>
              <a:t>ACTIVITY</a:t>
            </a:r>
          </a:p>
          <a:p>
            <a:pPr lvl="2" eaLnBrk="1" hangingPunct="1">
              <a:lnSpc>
                <a:spcPct val="80000"/>
              </a:lnSpc>
              <a:buFontTx/>
              <a:buChar char="•"/>
            </a:pPr>
            <a:r>
              <a:rPr lang="en-US" sz="800"/>
              <a:t>Try this!</a:t>
            </a:r>
          </a:p>
          <a:p>
            <a:pPr lvl="2" eaLnBrk="1" hangingPunct="1">
              <a:lnSpc>
                <a:spcPct val="80000"/>
              </a:lnSpc>
              <a:buFontTx/>
              <a:buChar char="•"/>
            </a:pPr>
            <a:r>
              <a:rPr lang="en-US" sz="800"/>
              <a:t>Choose what goes in front of the word</a:t>
            </a:r>
          </a:p>
          <a:p>
            <a:pPr lvl="2" eaLnBrk="1" hangingPunct="1">
              <a:lnSpc>
                <a:spcPct val="80000"/>
              </a:lnSpc>
              <a:buFontTx/>
              <a:buChar char="•"/>
            </a:pPr>
            <a:r>
              <a:rPr lang="en-US" sz="800"/>
              <a:t>What pattern are you following?  </a:t>
            </a:r>
          </a:p>
          <a:p>
            <a:pPr lvl="2" eaLnBrk="1" hangingPunct="1">
              <a:lnSpc>
                <a:spcPct val="80000"/>
              </a:lnSpc>
              <a:buFontTx/>
              <a:buChar char="•"/>
            </a:pPr>
            <a:r>
              <a:rPr lang="en-US" sz="800"/>
              <a:t>Again, we are not always aware of the rules we are following, but you know when something doesn’t fit.  You know that it’s not “inlegal”.  So you can give feedback or help out a student who isn’t sure which one is correct.</a:t>
            </a:r>
          </a:p>
          <a:p>
            <a:pPr lvl="2" eaLnBrk="1" hangingPunct="1">
              <a:lnSpc>
                <a:spcPct val="80000"/>
              </a:lnSpc>
              <a:buFontTx/>
              <a:buChar char="•"/>
            </a:pPr>
            <a:endParaRPr lang="en-US" sz="800"/>
          </a:p>
          <a:p>
            <a:pPr lvl="2" eaLnBrk="1" hangingPunct="1">
              <a:lnSpc>
                <a:spcPct val="80000"/>
              </a:lnSpc>
            </a:pPr>
            <a:r>
              <a:rPr lang="en-US" sz="800"/>
              <a:t>In the same way, we know:</a:t>
            </a:r>
          </a:p>
          <a:p>
            <a:pPr lvl="2" eaLnBrk="1" hangingPunct="1">
              <a:lnSpc>
                <a:spcPct val="80000"/>
              </a:lnSpc>
              <a:buFontTx/>
              <a:buChar char="•"/>
            </a:pPr>
            <a:r>
              <a:rPr lang="en-US" sz="800"/>
              <a:t>How to make new words (friend, friendly, unfriendly) </a:t>
            </a:r>
          </a:p>
          <a:p>
            <a:pPr lvl="2" eaLnBrk="1" hangingPunct="1">
              <a:lnSpc>
                <a:spcPct val="80000"/>
              </a:lnSpc>
              <a:buFontTx/>
              <a:buChar char="•"/>
            </a:pPr>
            <a:r>
              <a:rPr lang="en-US" sz="800"/>
              <a:t>How to combine words together ("Peg walked to the new store." Not "Peg walk store new") </a:t>
            </a:r>
          </a:p>
          <a:p>
            <a:pPr lvl="2" eaLnBrk="1" hangingPunct="1">
              <a:lnSpc>
                <a:spcPct val="80000"/>
              </a:lnSpc>
              <a:buFontTx/>
              <a:buChar char="•"/>
            </a:pPr>
            <a:r>
              <a:rPr lang="en-US" sz="800"/>
              <a:t>Social norms and what word combinations are best in what situations ("Would you mind moving your foot?" could quickly change to "Get off my foot, please!" if the first request got no results.)</a:t>
            </a:r>
          </a:p>
          <a:p>
            <a:pPr lvl="2" eaLnBrk="1" hangingPunct="1">
              <a:lnSpc>
                <a:spcPct val="80000"/>
              </a:lnSpc>
              <a:buFontTx/>
              <a:buChar char="•"/>
            </a:pPr>
            <a:endParaRPr lang="en-US" sz="800"/>
          </a:p>
          <a:p>
            <a:pPr lvl="2" eaLnBrk="1" hangingPunct="1">
              <a:lnSpc>
                <a:spcPct val="80000"/>
              </a:lnSpc>
              <a:buFontTx/>
              <a:buChar char="•"/>
            </a:pPr>
            <a:r>
              <a:rPr lang="en-US" sz="800"/>
              <a:t>This is what we do innately for our first language. This is what you’re acquiring if your language learner.  </a:t>
            </a:r>
          </a:p>
          <a:p>
            <a:pPr lvl="2" eaLnBrk="1" hangingPunct="1">
              <a:lnSpc>
                <a:spcPct val="80000"/>
              </a:lnSpc>
            </a:pPr>
            <a:endParaRPr lang="en-US" sz="800" b="1"/>
          </a:p>
          <a:p>
            <a:pPr lvl="2" eaLnBrk="1" hangingPunct="1">
              <a:lnSpc>
                <a:spcPct val="80000"/>
              </a:lnSpc>
              <a:buFontTx/>
              <a:buChar char="•"/>
            </a:pPr>
            <a:r>
              <a:rPr lang="en-US" sz="800"/>
              <a:t>Kids are fully aware that they must constantly navigate between all these rules every time they open their mouths.  </a:t>
            </a:r>
          </a:p>
          <a:p>
            <a:pPr lvl="2" eaLnBrk="1" hangingPunct="1">
              <a:lnSpc>
                <a:spcPct val="80000"/>
              </a:lnSpc>
              <a:buFontTx/>
              <a:buChar char="•"/>
            </a:pPr>
            <a:endParaRPr lang="en-US" sz="800"/>
          </a:p>
          <a:p>
            <a:pPr lvl="2" eaLnBrk="1" hangingPunct="1">
              <a:lnSpc>
                <a:spcPct val="80000"/>
              </a:lnSpc>
              <a:buFontTx/>
              <a:buChar char="•"/>
            </a:pPr>
            <a:r>
              <a:rPr lang="en-US" sz="800"/>
              <a:t>Staff can help by tapping what they know about langauge.  The activity we just did to find the pattern, anyone can do.  Great way to explore the language and talk!  Language learners and English-speaking kids alike!</a:t>
            </a:r>
          </a:p>
          <a:p>
            <a:pPr lvl="2" eaLnBrk="1" hangingPunct="1">
              <a:lnSpc>
                <a:spcPct val="80000"/>
              </a:lnSpc>
              <a:buFontTx/>
              <a:buChar char="•"/>
            </a:pPr>
            <a:endParaRPr lang="en-US" sz="800"/>
          </a:p>
          <a:p>
            <a:pPr lvl="2" eaLnBrk="1" hangingPunct="1">
              <a:lnSpc>
                <a:spcPct val="80000"/>
              </a:lnSpc>
              <a:buFontTx/>
              <a:buChar char="•"/>
            </a:pPr>
            <a:r>
              <a:rPr lang="en-US" sz="800"/>
              <a:t>Language is complex and language learners will make mistakes.  But with practice they will get better.  Let’s move onto how to help kids practice more.</a:t>
            </a:r>
          </a:p>
          <a:p>
            <a:pPr eaLnBrk="1" hangingPunct="1">
              <a:lnSpc>
                <a:spcPct val="80000"/>
              </a:lnSpc>
              <a:buFontTx/>
              <a:buChar char="•"/>
            </a:pPr>
            <a:endParaRPr lang="en-US"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10:38-10:40</a:t>
            </a:r>
          </a:p>
          <a:p>
            <a:endParaRPr lang="en-US" dirty="0" smtClean="0"/>
          </a:p>
          <a:p>
            <a:r>
              <a:rPr lang="en-US" dirty="0" smtClean="0"/>
              <a:t>Go</a:t>
            </a:r>
            <a:r>
              <a:rPr lang="en-US" baseline="0" dirty="0" smtClean="0"/>
              <a:t> through stages.</a:t>
            </a:r>
          </a:p>
          <a:p>
            <a:endParaRPr lang="en-US" baseline="0" dirty="0" smtClean="0"/>
          </a:p>
          <a:p>
            <a:r>
              <a:rPr lang="en-US" baseline="0" dirty="0" smtClean="0"/>
              <a:t>If time ask ELL learners or people who have traveled to another country what they experienced learning another language– try to focus comments to first words, stages you went through, etc.</a:t>
            </a:r>
            <a:endParaRPr lang="en-US" dirty="0" smtClean="0"/>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F884DA-4ABC-514B-95E9-4BD25BE3335E}" type="slidenum">
              <a:rPr lang="en-US" smtClean="0"/>
              <a:pPr/>
              <a:t>19</a:t>
            </a:fld>
            <a:endParaRPr lang="en-US"/>
          </a:p>
        </p:txBody>
      </p:sp>
    </p:spTree>
    <p:extLst>
      <p:ext uri="{BB962C8B-B14F-4D97-AF65-F5344CB8AC3E}">
        <p14:creationId xmlns:p14="http://schemas.microsoft.com/office/powerpoint/2010/main" val="205336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8552" indent="-291751" eaLnBrk="0" hangingPunct="0">
              <a:defRPr>
                <a:solidFill>
                  <a:schemeClr val="tx1"/>
                </a:solidFill>
                <a:latin typeface="Arial" charset="0"/>
              </a:defRPr>
            </a:lvl2pPr>
            <a:lvl3pPr marL="1167003" indent="-233401" eaLnBrk="0" hangingPunct="0">
              <a:defRPr>
                <a:solidFill>
                  <a:schemeClr val="tx1"/>
                </a:solidFill>
                <a:latin typeface="Arial" charset="0"/>
              </a:defRPr>
            </a:lvl3pPr>
            <a:lvl4pPr marL="1633804" indent="-233401" eaLnBrk="0" hangingPunct="0">
              <a:defRPr>
                <a:solidFill>
                  <a:schemeClr val="tx1"/>
                </a:solidFill>
                <a:latin typeface="Arial" charset="0"/>
              </a:defRPr>
            </a:lvl4pPr>
            <a:lvl5pPr marL="2100605" indent="-233401" eaLnBrk="0" hangingPunct="0">
              <a:defRPr>
                <a:solidFill>
                  <a:schemeClr val="tx1"/>
                </a:solidFill>
                <a:latin typeface="Arial" charset="0"/>
              </a:defRPr>
            </a:lvl5pPr>
            <a:lvl6pPr marL="2567407" indent="-233401" eaLnBrk="0" fontAlgn="base" hangingPunct="0">
              <a:spcBef>
                <a:spcPct val="0"/>
              </a:spcBef>
              <a:spcAft>
                <a:spcPct val="0"/>
              </a:spcAft>
              <a:defRPr>
                <a:solidFill>
                  <a:schemeClr val="tx1"/>
                </a:solidFill>
                <a:latin typeface="Arial" charset="0"/>
              </a:defRPr>
            </a:lvl6pPr>
            <a:lvl7pPr marL="3034208" indent="-233401" eaLnBrk="0" fontAlgn="base" hangingPunct="0">
              <a:spcBef>
                <a:spcPct val="0"/>
              </a:spcBef>
              <a:spcAft>
                <a:spcPct val="0"/>
              </a:spcAft>
              <a:defRPr>
                <a:solidFill>
                  <a:schemeClr val="tx1"/>
                </a:solidFill>
                <a:latin typeface="Arial" charset="0"/>
              </a:defRPr>
            </a:lvl7pPr>
            <a:lvl8pPr marL="3501009" indent="-233401" eaLnBrk="0" fontAlgn="base" hangingPunct="0">
              <a:spcBef>
                <a:spcPct val="0"/>
              </a:spcBef>
              <a:spcAft>
                <a:spcPct val="0"/>
              </a:spcAft>
              <a:defRPr>
                <a:solidFill>
                  <a:schemeClr val="tx1"/>
                </a:solidFill>
                <a:latin typeface="Arial" charset="0"/>
              </a:defRPr>
            </a:lvl8pPr>
            <a:lvl9pPr marL="3967810" indent="-233401" eaLnBrk="0" fontAlgn="base" hangingPunct="0">
              <a:spcBef>
                <a:spcPct val="0"/>
              </a:spcBef>
              <a:spcAft>
                <a:spcPct val="0"/>
              </a:spcAft>
              <a:defRPr>
                <a:solidFill>
                  <a:schemeClr val="tx1"/>
                </a:solidFill>
                <a:latin typeface="Arial" charset="0"/>
              </a:defRPr>
            </a:lvl9pPr>
          </a:lstStyle>
          <a:p>
            <a:pPr eaLnBrk="1" hangingPunct="1"/>
            <a:fld id="{4446FCA0-0306-4A4B-B98E-24DA5FD1D9F7}" type="slidenum">
              <a:rPr lang="en-US" smtClean="0"/>
              <a:pPr eaLnBrk="1" hangingPunct="1"/>
              <a:t>2</a:t>
            </a:fld>
            <a:endParaRPr lang="en-US" smtClean="0"/>
          </a:p>
        </p:txBody>
      </p:sp>
      <p:sp>
        <p:nvSpPr>
          <p:cNvPr id="37891" name="Rectangle 2"/>
          <p:cNvSpPr>
            <a:spLocks noGrp="1" noRot="1" noChangeAspect="1" noChangeArrowheads="1" noTextEdit="1"/>
          </p:cNvSpPr>
          <p:nvPr>
            <p:ph type="sldImg"/>
          </p:nvPr>
        </p:nvSpPr>
        <p:spPr>
          <a:xfrm>
            <a:off x="1185863" y="698500"/>
            <a:ext cx="4659312" cy="3494088"/>
          </a:xfrm>
          <a:ln/>
        </p:spPr>
      </p:sp>
      <p:sp>
        <p:nvSpPr>
          <p:cNvPr id="37892" name="Rectangle 3"/>
          <p:cNvSpPr>
            <a:spLocks noGrp="1" noChangeArrowheads="1"/>
          </p:cNvSpPr>
          <p:nvPr>
            <p:ph type="body" idx="1"/>
          </p:nvPr>
        </p:nvSpPr>
        <p:spPr>
          <a:xfrm>
            <a:off x="702628" y="4425558"/>
            <a:ext cx="5621020" cy="4188615"/>
          </a:xfrm>
          <a:noFill/>
        </p:spPr>
        <p:txBody>
          <a:bodyPr/>
          <a:lstStyle/>
          <a:p>
            <a:pPr eaLnBrk="1" hangingPunct="1"/>
            <a:r>
              <a:rPr lang="en-US" smtClean="0"/>
              <a:t>School/a/s background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44D0A36C-2275-4AA3-A1EA-8607FE4926C4}" type="slidenum">
              <a:rPr lang="en-US"/>
              <a:pPr/>
              <a:t>20</a:t>
            </a:fld>
            <a:endParaRPr lang="en-US"/>
          </a:p>
        </p:txBody>
      </p:sp>
      <p:sp>
        <p:nvSpPr>
          <p:cNvPr id="114690" name="Rectangle 7"/>
          <p:cNvSpPr txBox="1">
            <a:spLocks noGrp="1" noChangeArrowheads="1"/>
          </p:cNvSpPr>
          <p:nvPr/>
        </p:nvSpPr>
        <p:spPr bwMode="auto">
          <a:xfrm>
            <a:off x="3979930" y="8844753"/>
            <a:ext cx="3044719" cy="46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0" tIns="47001" rIns="94000" bIns="47001" anchor="b"/>
          <a:lstStyle>
            <a:lvl1pPr defTabSz="920750">
              <a:defRPr>
                <a:solidFill>
                  <a:schemeClr val="tx1"/>
                </a:solidFill>
                <a:latin typeface="Arial" charset="0"/>
              </a:defRPr>
            </a:lvl1pPr>
            <a:lvl2pPr marL="742950" indent="-285750" defTabSz="920750">
              <a:defRPr>
                <a:solidFill>
                  <a:schemeClr val="tx1"/>
                </a:solidFill>
                <a:latin typeface="Arial" charset="0"/>
              </a:defRPr>
            </a:lvl2pPr>
            <a:lvl3pPr marL="1143000" indent="-228600" defTabSz="920750">
              <a:defRPr>
                <a:solidFill>
                  <a:schemeClr val="tx1"/>
                </a:solidFill>
                <a:latin typeface="Arial" charset="0"/>
              </a:defRPr>
            </a:lvl3pPr>
            <a:lvl4pPr marL="1600200" indent="-228600" defTabSz="920750">
              <a:defRPr>
                <a:solidFill>
                  <a:schemeClr val="tx1"/>
                </a:solidFill>
                <a:latin typeface="Arial" charset="0"/>
              </a:defRPr>
            </a:lvl4pPr>
            <a:lvl5pPr marL="2057400" indent="-228600" defTabSz="920750">
              <a:defRPr>
                <a:solidFill>
                  <a:schemeClr val="tx1"/>
                </a:solidFill>
                <a:latin typeface="Arial" charset="0"/>
              </a:defRPr>
            </a:lvl5pPr>
            <a:lvl6pPr marL="2514600" indent="-228600" defTabSz="920750" fontAlgn="base">
              <a:spcBef>
                <a:spcPct val="0"/>
              </a:spcBef>
              <a:spcAft>
                <a:spcPct val="0"/>
              </a:spcAft>
              <a:defRPr>
                <a:solidFill>
                  <a:schemeClr val="tx1"/>
                </a:solidFill>
                <a:latin typeface="Arial" charset="0"/>
              </a:defRPr>
            </a:lvl6pPr>
            <a:lvl7pPr marL="2971800" indent="-228600" defTabSz="920750" fontAlgn="base">
              <a:spcBef>
                <a:spcPct val="0"/>
              </a:spcBef>
              <a:spcAft>
                <a:spcPct val="0"/>
              </a:spcAft>
              <a:defRPr>
                <a:solidFill>
                  <a:schemeClr val="tx1"/>
                </a:solidFill>
                <a:latin typeface="Arial" charset="0"/>
              </a:defRPr>
            </a:lvl7pPr>
            <a:lvl8pPr marL="3429000" indent="-228600" defTabSz="920750" fontAlgn="base">
              <a:spcBef>
                <a:spcPct val="0"/>
              </a:spcBef>
              <a:spcAft>
                <a:spcPct val="0"/>
              </a:spcAft>
              <a:defRPr>
                <a:solidFill>
                  <a:schemeClr val="tx1"/>
                </a:solidFill>
                <a:latin typeface="Arial" charset="0"/>
              </a:defRPr>
            </a:lvl8pPr>
            <a:lvl9pPr marL="3886200" indent="-228600" defTabSz="920750" fontAlgn="base">
              <a:spcBef>
                <a:spcPct val="0"/>
              </a:spcBef>
              <a:spcAft>
                <a:spcPct val="0"/>
              </a:spcAft>
              <a:defRPr>
                <a:solidFill>
                  <a:schemeClr val="tx1"/>
                </a:solidFill>
                <a:latin typeface="Arial" charset="0"/>
              </a:defRPr>
            </a:lvl9pPr>
          </a:lstStyle>
          <a:p>
            <a:pPr algn="r"/>
            <a:fld id="{CD042080-6638-4479-BD76-A253F3D6A64F}" type="slidenum">
              <a:rPr lang="en-US" sz="1200"/>
              <a:pPr algn="r"/>
              <a:t>20</a:t>
            </a:fld>
            <a:endParaRPr lang="en-US" sz="1200"/>
          </a:p>
        </p:txBody>
      </p:sp>
      <p:sp>
        <p:nvSpPr>
          <p:cNvPr id="114691" name="Rectangle 7"/>
          <p:cNvSpPr txBox="1">
            <a:spLocks noGrp="1" noChangeArrowheads="1"/>
          </p:cNvSpPr>
          <p:nvPr/>
        </p:nvSpPr>
        <p:spPr bwMode="auto">
          <a:xfrm>
            <a:off x="3979930" y="8843164"/>
            <a:ext cx="3044719" cy="46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1" tIns="46538" rIns="93071" bIns="46538" anchor="b"/>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fontAlgn="base">
              <a:spcBef>
                <a:spcPct val="0"/>
              </a:spcBef>
              <a:spcAft>
                <a:spcPct val="0"/>
              </a:spcAft>
              <a:defRPr>
                <a:solidFill>
                  <a:schemeClr val="tx1"/>
                </a:solidFill>
                <a:latin typeface="Arial" charset="0"/>
              </a:defRPr>
            </a:lvl6pPr>
            <a:lvl7pPr marL="2971800" indent="-228600" defTabSz="908050" fontAlgn="base">
              <a:spcBef>
                <a:spcPct val="0"/>
              </a:spcBef>
              <a:spcAft>
                <a:spcPct val="0"/>
              </a:spcAft>
              <a:defRPr>
                <a:solidFill>
                  <a:schemeClr val="tx1"/>
                </a:solidFill>
                <a:latin typeface="Arial" charset="0"/>
              </a:defRPr>
            </a:lvl7pPr>
            <a:lvl8pPr marL="3429000" indent="-228600" defTabSz="908050" fontAlgn="base">
              <a:spcBef>
                <a:spcPct val="0"/>
              </a:spcBef>
              <a:spcAft>
                <a:spcPct val="0"/>
              </a:spcAft>
              <a:defRPr>
                <a:solidFill>
                  <a:schemeClr val="tx1"/>
                </a:solidFill>
                <a:latin typeface="Arial" charset="0"/>
              </a:defRPr>
            </a:lvl8pPr>
            <a:lvl9pPr marL="3886200" indent="-228600" defTabSz="908050" fontAlgn="base">
              <a:spcBef>
                <a:spcPct val="0"/>
              </a:spcBef>
              <a:spcAft>
                <a:spcPct val="0"/>
              </a:spcAft>
              <a:defRPr>
                <a:solidFill>
                  <a:schemeClr val="tx1"/>
                </a:solidFill>
                <a:latin typeface="Arial" charset="0"/>
              </a:defRPr>
            </a:lvl9pPr>
          </a:lstStyle>
          <a:p>
            <a:pPr algn="r"/>
            <a:fld id="{4D932E87-1149-4637-A61D-B7986DE97C3B}" type="slidenum">
              <a:rPr lang="en-US" sz="1200">
                <a:latin typeface="Verdana" pitchFamily="34" charset="0"/>
              </a:rPr>
              <a:pPr algn="r"/>
              <a:t>20</a:t>
            </a:fld>
            <a:endParaRPr lang="en-US" sz="1200">
              <a:latin typeface="Verdana" pitchFamily="34" charset="0"/>
            </a:endParaRPr>
          </a:p>
        </p:txBody>
      </p:sp>
      <p:sp>
        <p:nvSpPr>
          <p:cNvPr id="114692" name="Rectangle 2"/>
          <p:cNvSpPr>
            <a:spLocks noGrp="1" noRot="1" noChangeAspect="1" noChangeArrowheads="1" noTextEdit="1"/>
          </p:cNvSpPr>
          <p:nvPr>
            <p:ph type="sldImg"/>
          </p:nvPr>
        </p:nvSpPr>
        <p:spPr>
          <a:xfrm>
            <a:off x="665163" y="311150"/>
            <a:ext cx="3449637" cy="2586038"/>
          </a:xfrm>
          <a:ln/>
        </p:spPr>
      </p:sp>
      <p:sp>
        <p:nvSpPr>
          <p:cNvPr id="114693" name="Rectangle 3"/>
          <p:cNvSpPr>
            <a:spLocks noGrp="1" noChangeArrowheads="1"/>
          </p:cNvSpPr>
          <p:nvPr>
            <p:ph type="body" idx="1"/>
          </p:nvPr>
        </p:nvSpPr>
        <p:spPr>
          <a:xfrm>
            <a:off x="702628" y="3361707"/>
            <a:ext cx="5621020" cy="4188615"/>
          </a:xfrm>
        </p:spPr>
        <p:txBody>
          <a:bodyPr lIns="93071" tIns="46538" rIns="93071" bIns="46538"/>
          <a:lstStyle/>
          <a:p>
            <a:pPr lvl="1" algn="r">
              <a:lnSpc>
                <a:spcPct val="80000"/>
              </a:lnSpc>
            </a:pPr>
            <a:r>
              <a:rPr lang="en-US" sz="1000" b="1" u="sng"/>
              <a:t>5 Minutes</a:t>
            </a:r>
          </a:p>
          <a:p>
            <a:pPr>
              <a:lnSpc>
                <a:spcPct val="80000"/>
              </a:lnSpc>
            </a:pPr>
            <a:r>
              <a:rPr lang="en-US" sz="1000" b="1" u="sng"/>
              <a:t>Activity Directions: Describe and Draw</a:t>
            </a:r>
          </a:p>
          <a:p>
            <a:pPr>
              <a:lnSpc>
                <a:spcPct val="80000"/>
              </a:lnSpc>
            </a:pPr>
            <a:endParaRPr lang="en-US" sz="1000" b="1"/>
          </a:p>
          <a:p>
            <a:pPr>
              <a:lnSpc>
                <a:spcPct val="80000"/>
              </a:lnSpc>
            </a:pPr>
            <a:endParaRPr lang="en-US" sz="1000" b="1"/>
          </a:p>
          <a:p>
            <a:pPr>
              <a:lnSpc>
                <a:spcPct val="80000"/>
              </a:lnSpc>
            </a:pPr>
            <a:r>
              <a:rPr lang="en-US" sz="1000" b="1"/>
              <a:t>[ask]</a:t>
            </a:r>
          </a:p>
          <a:p>
            <a:pPr>
              <a:lnSpc>
                <a:spcPct val="80000"/>
              </a:lnSpc>
              <a:buFontTx/>
              <a:buChar char="•"/>
            </a:pPr>
            <a:r>
              <a:rPr lang="en-US" sz="1000"/>
              <a:t>What language skills were used in this activity?</a:t>
            </a:r>
          </a:p>
          <a:p>
            <a:pPr>
              <a:lnSpc>
                <a:spcPct val="80000"/>
              </a:lnSpc>
              <a:buFontTx/>
              <a:buChar char="•"/>
            </a:pPr>
            <a:r>
              <a:rPr lang="en-US" sz="1000"/>
              <a:t>What academic skills did these activities support.</a:t>
            </a:r>
          </a:p>
          <a:p>
            <a:pPr>
              <a:lnSpc>
                <a:spcPct val="80000"/>
              </a:lnSpc>
            </a:pPr>
            <a:endParaRPr lang="en-US" sz="1000"/>
          </a:p>
          <a:p>
            <a:pPr>
              <a:lnSpc>
                <a:spcPct val="80000"/>
              </a:lnSpc>
            </a:pPr>
            <a:r>
              <a:rPr lang="en-US" sz="1000" b="1"/>
              <a:t>Talking Points</a:t>
            </a:r>
          </a:p>
          <a:p>
            <a:pPr>
              <a:lnSpc>
                <a:spcPct val="80000"/>
              </a:lnSpc>
              <a:buFontTx/>
              <a:buChar char="•"/>
            </a:pPr>
            <a:r>
              <a:rPr lang="en-US" sz="1000"/>
              <a:t>This is an example of an activity that engages learners, gets them practicing language, without being a language activity.  Kids are using language in meaningful ways, to do a task, or solve a problem.  And in doing so, they are learning – they are learning language, building academic skills,  learning about culture and communication, and developing their abilities to work in teams, cooperate, collaborate, problem solve, and more.</a:t>
            </a:r>
          </a:p>
          <a:p>
            <a:pPr>
              <a:lnSpc>
                <a:spcPct val="80000"/>
              </a:lnSpc>
              <a:buFontTx/>
              <a:buChar char="•"/>
            </a:pPr>
            <a:endParaRPr lang="en-US" sz="1000"/>
          </a:p>
          <a:p>
            <a:pPr>
              <a:lnSpc>
                <a:spcPct val="80000"/>
              </a:lnSpc>
              <a:buFontTx/>
              <a:buChar char="•"/>
            </a:pPr>
            <a:r>
              <a:rPr lang="en-US" sz="1000"/>
              <a:t>This approach to language development is one that fits and is doable in ALL afterschool programs.  </a:t>
            </a:r>
          </a:p>
          <a:p>
            <a:pPr>
              <a:lnSpc>
                <a:spcPct val="80000"/>
              </a:lnSpc>
              <a:buFontTx/>
              <a:buChar char="•"/>
            </a:pPr>
            <a:endParaRPr lang="en-US"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9930" y="8844753"/>
            <a:ext cx="3044719" cy="46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60" tIns="46680" rIns="93360" bIns="46680" anchor="b"/>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fld id="{857A51FF-E288-405C-81CB-F1B021E2C8A6}" type="slidenum">
              <a:rPr lang="en-US" sz="1200" b="0"/>
              <a:pPr algn="r" eaLnBrk="1" hangingPunct="1"/>
              <a:t>21</a:t>
            </a:fld>
            <a:endParaRPr lang="en-US" sz="1200" b="0"/>
          </a:p>
        </p:txBody>
      </p:sp>
      <p:sp>
        <p:nvSpPr>
          <p:cNvPr id="61443" name="Rectangle 2"/>
          <p:cNvSpPr>
            <a:spLocks noGrp="1" noRot="1" noChangeAspect="1" noChangeArrowheads="1" noTextEdit="1"/>
          </p:cNvSpPr>
          <p:nvPr>
            <p:ph type="sldImg"/>
          </p:nvPr>
        </p:nvSpPr>
        <p:spPr>
          <a:xfrm>
            <a:off x="1187450" y="698500"/>
            <a:ext cx="4656138" cy="3490913"/>
          </a:xfrm>
          <a:ln/>
        </p:spPr>
      </p:sp>
      <p:sp>
        <p:nvSpPr>
          <p:cNvPr id="61444" name="Rectangle 3"/>
          <p:cNvSpPr>
            <a:spLocks noGrp="1" noChangeArrowheads="1"/>
          </p:cNvSpPr>
          <p:nvPr>
            <p:ph type="body" idx="1"/>
          </p:nvPr>
        </p:nvSpPr>
        <p:spPr>
          <a:xfrm>
            <a:off x="702628" y="4425558"/>
            <a:ext cx="5621020" cy="41886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a:p>
            <a:pPr eaLnBrk="1" hangingPunct="1"/>
            <a:r>
              <a:rPr lang="en-US" b="1" dirty="0" smtClean="0">
                <a:latin typeface="Arial" pitchFamily="34" charset="0"/>
              </a:rPr>
              <a:t>how could activity ‘slides’ have been ratcheted up or down for different English proficiency levels and/or grades?</a:t>
            </a:r>
          </a:p>
          <a:p>
            <a:pPr eaLnBrk="1" hangingPunct="1">
              <a:buFontTx/>
              <a:buChar char="•"/>
            </a:pPr>
            <a:r>
              <a:rPr lang="en-US" b="1" dirty="0" smtClean="0">
                <a:latin typeface="Arial" pitchFamily="34" charset="0"/>
              </a:rPr>
              <a:t>To stay on time, you probably want to just talk through this slide, rather than asking the teachers.</a:t>
            </a:r>
          </a:p>
          <a:p>
            <a:pPr eaLnBrk="1" hangingPunct="1"/>
            <a:endParaRPr lang="en-US" b="1" dirty="0" smtClean="0">
              <a:latin typeface="Arial" pitchFamily="34" charset="0"/>
            </a:endParaRPr>
          </a:p>
          <a:p>
            <a:pPr eaLnBrk="1" hangingPunct="1"/>
            <a:r>
              <a:rPr lang="en-US" b="1" dirty="0" smtClean="0">
                <a:latin typeface="Arial" pitchFamily="34" charset="0"/>
              </a:rPr>
              <a:t>Talking Points:</a:t>
            </a:r>
            <a:r>
              <a:rPr lang="en-US" dirty="0" smtClean="0">
                <a:latin typeface="Arial" pitchFamily="34" charset="0"/>
              </a:rPr>
              <a:t>											</a:t>
            </a:r>
          </a:p>
          <a:p>
            <a:pPr eaLnBrk="1" hangingPunct="1">
              <a:buFontTx/>
              <a:buChar char="-"/>
            </a:pPr>
            <a:r>
              <a:rPr lang="en-US" dirty="0" smtClean="0">
                <a:latin typeface="Arial" pitchFamily="34" charset="0"/>
              </a:rPr>
              <a:t>Here are some ideas on how to modify this activities for your students.</a:t>
            </a:r>
          </a:p>
          <a:p>
            <a:pPr eaLnBrk="1" hangingPunct="1">
              <a:buFontTx/>
              <a:buChar char="-"/>
            </a:pPr>
            <a:r>
              <a:rPr lang="en-US" dirty="0" smtClean="0">
                <a:latin typeface="Arial" pitchFamily="34" charset="0"/>
              </a:rPr>
              <a:t>GO through each point, think of both English language proficiency </a:t>
            </a:r>
            <a:r>
              <a:rPr lang="en-US" i="1" dirty="0" smtClean="0">
                <a:latin typeface="Arial" pitchFamily="34" charset="0"/>
              </a:rPr>
              <a:t>and</a:t>
            </a:r>
            <a:r>
              <a:rPr lang="en-US" dirty="0" smtClean="0">
                <a:latin typeface="Arial" pitchFamily="34" charset="0"/>
              </a:rPr>
              <a:t> grade level</a:t>
            </a:r>
          </a:p>
          <a:p>
            <a:pPr eaLnBrk="1" hangingPunct="1">
              <a:buFontTx/>
              <a:buChar char="-"/>
            </a:pPr>
            <a:endParaRPr lang="en-US" dirty="0" smtClean="0">
              <a:latin typeface="Arial" pitchFamily="34" charset="0"/>
            </a:endParaRPr>
          </a:p>
          <a:p>
            <a:pPr eaLnBrk="1" hangingPunct="1"/>
            <a:endParaRPr lang="en-US" b="1"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9930" y="8844753"/>
            <a:ext cx="3044719" cy="46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60" tIns="46680" rIns="93360" bIns="46680" anchor="b"/>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fld id="{857A51FF-E288-405C-81CB-F1B021E2C8A6}" type="slidenum">
              <a:rPr lang="en-US" sz="1200" b="0"/>
              <a:pPr algn="r" eaLnBrk="1" hangingPunct="1"/>
              <a:t>24</a:t>
            </a:fld>
            <a:endParaRPr lang="en-US" sz="1200" b="0"/>
          </a:p>
        </p:txBody>
      </p:sp>
      <p:sp>
        <p:nvSpPr>
          <p:cNvPr id="61443" name="Rectangle 2"/>
          <p:cNvSpPr>
            <a:spLocks noGrp="1" noRot="1" noChangeAspect="1" noChangeArrowheads="1" noTextEdit="1"/>
          </p:cNvSpPr>
          <p:nvPr>
            <p:ph type="sldImg"/>
          </p:nvPr>
        </p:nvSpPr>
        <p:spPr>
          <a:xfrm>
            <a:off x="1187450" y="698500"/>
            <a:ext cx="4656138" cy="3490913"/>
          </a:xfrm>
          <a:ln/>
        </p:spPr>
      </p:sp>
      <p:sp>
        <p:nvSpPr>
          <p:cNvPr id="61444" name="Rectangle 3"/>
          <p:cNvSpPr>
            <a:spLocks noGrp="1" noChangeArrowheads="1"/>
          </p:cNvSpPr>
          <p:nvPr>
            <p:ph type="body" idx="1"/>
          </p:nvPr>
        </p:nvSpPr>
        <p:spPr>
          <a:xfrm>
            <a:off x="702628" y="4425558"/>
            <a:ext cx="5621020" cy="41886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a:p>
            <a:pPr eaLnBrk="1" hangingPunct="1"/>
            <a:r>
              <a:rPr lang="en-US" b="1" dirty="0" smtClean="0">
                <a:latin typeface="Arial" pitchFamily="34" charset="0"/>
              </a:rPr>
              <a:t>how could activity ‘slides’ have been ratcheted up or down for different English proficiency levels and/or grades?</a:t>
            </a:r>
          </a:p>
          <a:p>
            <a:pPr eaLnBrk="1" hangingPunct="1">
              <a:buFontTx/>
              <a:buChar char="•"/>
            </a:pPr>
            <a:r>
              <a:rPr lang="en-US" b="1" dirty="0" smtClean="0">
                <a:latin typeface="Arial" pitchFamily="34" charset="0"/>
              </a:rPr>
              <a:t>To stay on time, you probably want to just talk through this slide, rather than asking the teachers.</a:t>
            </a:r>
          </a:p>
          <a:p>
            <a:pPr eaLnBrk="1" hangingPunct="1"/>
            <a:endParaRPr lang="en-US" b="1" dirty="0" smtClean="0">
              <a:latin typeface="Arial" pitchFamily="34" charset="0"/>
            </a:endParaRPr>
          </a:p>
          <a:p>
            <a:pPr eaLnBrk="1" hangingPunct="1"/>
            <a:r>
              <a:rPr lang="en-US" b="1" dirty="0" smtClean="0">
                <a:latin typeface="Arial" pitchFamily="34" charset="0"/>
              </a:rPr>
              <a:t>Talking Points:</a:t>
            </a:r>
            <a:r>
              <a:rPr lang="en-US" dirty="0" smtClean="0">
                <a:latin typeface="Arial" pitchFamily="34" charset="0"/>
              </a:rPr>
              <a:t>											</a:t>
            </a:r>
          </a:p>
          <a:p>
            <a:pPr eaLnBrk="1" hangingPunct="1">
              <a:buFontTx/>
              <a:buChar char="-"/>
            </a:pPr>
            <a:r>
              <a:rPr lang="en-US" dirty="0" smtClean="0">
                <a:latin typeface="Arial" pitchFamily="34" charset="0"/>
              </a:rPr>
              <a:t>Here are some ideas on how to modify this activities for your students.</a:t>
            </a:r>
          </a:p>
          <a:p>
            <a:pPr eaLnBrk="1" hangingPunct="1">
              <a:buFontTx/>
              <a:buChar char="-"/>
            </a:pPr>
            <a:r>
              <a:rPr lang="en-US" dirty="0" smtClean="0">
                <a:latin typeface="Arial" pitchFamily="34" charset="0"/>
              </a:rPr>
              <a:t>GO through each point, think of both English language proficiency </a:t>
            </a:r>
            <a:r>
              <a:rPr lang="en-US" i="1" dirty="0" smtClean="0">
                <a:latin typeface="Arial" pitchFamily="34" charset="0"/>
              </a:rPr>
              <a:t>and</a:t>
            </a:r>
            <a:r>
              <a:rPr lang="en-US" dirty="0" smtClean="0">
                <a:latin typeface="Arial" pitchFamily="34" charset="0"/>
              </a:rPr>
              <a:t> grade level</a:t>
            </a:r>
          </a:p>
          <a:p>
            <a:pPr eaLnBrk="1" hangingPunct="1">
              <a:buFontTx/>
              <a:buChar char="-"/>
            </a:pPr>
            <a:endParaRPr lang="en-US" dirty="0" smtClean="0">
              <a:latin typeface="Arial" pitchFamily="34" charset="0"/>
            </a:endParaRPr>
          </a:p>
          <a:p>
            <a:pPr eaLnBrk="1" hangingPunct="1"/>
            <a:endParaRPr lang="en-US" b="1"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9930" y="8844753"/>
            <a:ext cx="3044719" cy="46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60" tIns="46680" rIns="93360" bIns="46680" anchor="b"/>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fld id="{857A51FF-E288-405C-81CB-F1B021E2C8A6}" type="slidenum">
              <a:rPr lang="en-US" sz="1200" b="0"/>
              <a:pPr algn="r" eaLnBrk="1" hangingPunct="1"/>
              <a:t>26</a:t>
            </a:fld>
            <a:endParaRPr lang="en-US" sz="1200" b="0"/>
          </a:p>
        </p:txBody>
      </p:sp>
      <p:sp>
        <p:nvSpPr>
          <p:cNvPr id="61443" name="Rectangle 2"/>
          <p:cNvSpPr>
            <a:spLocks noGrp="1" noRot="1" noChangeAspect="1" noChangeArrowheads="1" noTextEdit="1"/>
          </p:cNvSpPr>
          <p:nvPr>
            <p:ph type="sldImg"/>
          </p:nvPr>
        </p:nvSpPr>
        <p:spPr>
          <a:xfrm>
            <a:off x="1187450" y="698500"/>
            <a:ext cx="4656138" cy="3490913"/>
          </a:xfrm>
          <a:ln/>
        </p:spPr>
      </p:sp>
      <p:sp>
        <p:nvSpPr>
          <p:cNvPr id="61444" name="Rectangle 3"/>
          <p:cNvSpPr>
            <a:spLocks noGrp="1" noChangeArrowheads="1"/>
          </p:cNvSpPr>
          <p:nvPr>
            <p:ph type="body" idx="1"/>
          </p:nvPr>
        </p:nvSpPr>
        <p:spPr>
          <a:xfrm>
            <a:off x="702628" y="4425558"/>
            <a:ext cx="5621020" cy="41886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a:p>
            <a:pPr eaLnBrk="1" hangingPunct="1"/>
            <a:r>
              <a:rPr lang="en-US" b="1" dirty="0" smtClean="0">
                <a:latin typeface="Arial" pitchFamily="34" charset="0"/>
              </a:rPr>
              <a:t>how could activity ‘slides’ have been ratcheted up or down for different English proficiency levels and/or grades?</a:t>
            </a:r>
          </a:p>
          <a:p>
            <a:pPr eaLnBrk="1" hangingPunct="1">
              <a:buFontTx/>
              <a:buChar char="•"/>
            </a:pPr>
            <a:r>
              <a:rPr lang="en-US" b="1" dirty="0" smtClean="0">
                <a:latin typeface="Arial" pitchFamily="34" charset="0"/>
              </a:rPr>
              <a:t>To stay on time, you probably want to just talk through this slide, rather than asking the teachers.</a:t>
            </a:r>
          </a:p>
          <a:p>
            <a:pPr eaLnBrk="1" hangingPunct="1"/>
            <a:endParaRPr lang="en-US" b="1" dirty="0" smtClean="0">
              <a:latin typeface="Arial" pitchFamily="34" charset="0"/>
            </a:endParaRPr>
          </a:p>
          <a:p>
            <a:pPr eaLnBrk="1" hangingPunct="1"/>
            <a:r>
              <a:rPr lang="en-US" b="1" dirty="0" smtClean="0">
                <a:latin typeface="Arial" pitchFamily="34" charset="0"/>
              </a:rPr>
              <a:t>Talking Points:</a:t>
            </a:r>
            <a:r>
              <a:rPr lang="en-US" dirty="0" smtClean="0">
                <a:latin typeface="Arial" pitchFamily="34" charset="0"/>
              </a:rPr>
              <a:t>											</a:t>
            </a:r>
          </a:p>
          <a:p>
            <a:pPr eaLnBrk="1" hangingPunct="1">
              <a:buFontTx/>
              <a:buChar char="-"/>
            </a:pPr>
            <a:r>
              <a:rPr lang="en-US" dirty="0" smtClean="0">
                <a:latin typeface="Arial" pitchFamily="34" charset="0"/>
              </a:rPr>
              <a:t>Here are some ideas on how to modify this activities for your students.</a:t>
            </a:r>
          </a:p>
          <a:p>
            <a:pPr eaLnBrk="1" hangingPunct="1">
              <a:buFontTx/>
              <a:buChar char="-"/>
            </a:pPr>
            <a:r>
              <a:rPr lang="en-US" dirty="0" smtClean="0">
                <a:latin typeface="Arial" pitchFamily="34" charset="0"/>
              </a:rPr>
              <a:t>GO through each point, think of both English language proficiency </a:t>
            </a:r>
            <a:r>
              <a:rPr lang="en-US" i="1" dirty="0" smtClean="0">
                <a:latin typeface="Arial" pitchFamily="34" charset="0"/>
              </a:rPr>
              <a:t>and</a:t>
            </a:r>
            <a:r>
              <a:rPr lang="en-US" dirty="0" smtClean="0">
                <a:latin typeface="Arial" pitchFamily="34" charset="0"/>
              </a:rPr>
              <a:t> grade level</a:t>
            </a:r>
          </a:p>
          <a:p>
            <a:pPr eaLnBrk="1" hangingPunct="1">
              <a:buFontTx/>
              <a:buChar char="-"/>
            </a:pPr>
            <a:endParaRPr lang="en-US" dirty="0" smtClean="0">
              <a:latin typeface="Arial" pitchFamily="34" charset="0"/>
            </a:endParaRPr>
          </a:p>
          <a:p>
            <a:pPr eaLnBrk="1" hangingPunct="1"/>
            <a:endParaRPr lang="en-US" b="1"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10:45-10:47</a:t>
            </a:r>
          </a:p>
          <a:p>
            <a:endParaRPr lang="en-US" dirty="0" smtClean="0"/>
          </a:p>
          <a:p>
            <a:r>
              <a:rPr lang="en-US" dirty="0" smtClean="0"/>
              <a:t>Summarize</a:t>
            </a:r>
            <a:r>
              <a:rPr lang="en-US" baseline="0" dirty="0" smtClean="0"/>
              <a:t> bullets on slide.</a:t>
            </a:r>
            <a:endParaRPr lang="en-US" dirty="0" smtClean="0"/>
          </a:p>
        </p:txBody>
      </p:sp>
      <p:sp>
        <p:nvSpPr>
          <p:cNvPr id="4" name="Slide Number Placeholder 3"/>
          <p:cNvSpPr>
            <a:spLocks noGrp="1"/>
          </p:cNvSpPr>
          <p:nvPr>
            <p:ph type="sldNum" sz="quarter" idx="10"/>
          </p:nvPr>
        </p:nvSpPr>
        <p:spPr/>
        <p:txBody>
          <a:bodyPr/>
          <a:lstStyle/>
          <a:p>
            <a:fld id="{45F884DA-4ABC-514B-95E9-4BD25BE3335E}" type="slidenum">
              <a:rPr lang="en-US" smtClean="0"/>
              <a:pPr/>
              <a:t>27</a:t>
            </a:fld>
            <a:endParaRPr lang="en-US"/>
          </a:p>
        </p:txBody>
      </p:sp>
    </p:spTree>
    <p:extLst>
      <p:ext uri="{BB962C8B-B14F-4D97-AF65-F5344CB8AC3E}">
        <p14:creationId xmlns:p14="http://schemas.microsoft.com/office/powerpoint/2010/main" val="4048330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F884DA-4ABC-514B-95E9-4BD25BE3335E}" type="slidenum">
              <a:rPr lang="en-US" smtClean="0"/>
              <a:pPr/>
              <a:t>28</a:t>
            </a:fld>
            <a:endParaRPr lang="en-US"/>
          </a:p>
        </p:txBody>
      </p:sp>
    </p:spTree>
    <p:extLst>
      <p:ext uri="{BB962C8B-B14F-4D97-AF65-F5344CB8AC3E}">
        <p14:creationId xmlns:p14="http://schemas.microsoft.com/office/powerpoint/2010/main" val="3649061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defRPr>
            </a:lvl1pPr>
            <a:lvl2pPr marL="758552" indent="-291751" eaLnBrk="0" hangingPunct="0">
              <a:defRPr b="1">
                <a:solidFill>
                  <a:schemeClr val="tx1"/>
                </a:solidFill>
                <a:latin typeface="Arial" charset="0"/>
                <a:ea typeface="ＭＳ Ｐゴシック" charset="0"/>
              </a:defRPr>
            </a:lvl2pPr>
            <a:lvl3pPr marL="1167003" indent="-233401" eaLnBrk="0" hangingPunct="0">
              <a:defRPr b="1">
                <a:solidFill>
                  <a:schemeClr val="tx1"/>
                </a:solidFill>
                <a:latin typeface="Arial" charset="0"/>
                <a:ea typeface="ＭＳ Ｐゴシック" charset="0"/>
              </a:defRPr>
            </a:lvl3pPr>
            <a:lvl4pPr marL="1633804" indent="-233401" eaLnBrk="0" hangingPunct="0">
              <a:defRPr b="1">
                <a:solidFill>
                  <a:schemeClr val="tx1"/>
                </a:solidFill>
                <a:latin typeface="Arial" charset="0"/>
                <a:ea typeface="ＭＳ Ｐゴシック" charset="0"/>
              </a:defRPr>
            </a:lvl4pPr>
            <a:lvl5pPr marL="2100605" indent="-233401" eaLnBrk="0" hangingPunct="0">
              <a:defRPr b="1">
                <a:solidFill>
                  <a:schemeClr val="tx1"/>
                </a:solidFill>
                <a:latin typeface="Arial" charset="0"/>
                <a:ea typeface="ＭＳ Ｐゴシック" charset="0"/>
              </a:defRPr>
            </a:lvl5pPr>
            <a:lvl6pPr marL="2567407" indent="-233401" eaLnBrk="0" fontAlgn="base" hangingPunct="0">
              <a:spcBef>
                <a:spcPct val="0"/>
              </a:spcBef>
              <a:spcAft>
                <a:spcPct val="0"/>
              </a:spcAft>
              <a:defRPr b="1">
                <a:solidFill>
                  <a:schemeClr val="tx1"/>
                </a:solidFill>
                <a:latin typeface="Arial" charset="0"/>
                <a:ea typeface="ＭＳ Ｐゴシック" charset="0"/>
              </a:defRPr>
            </a:lvl6pPr>
            <a:lvl7pPr marL="3034208" indent="-233401" eaLnBrk="0" fontAlgn="base" hangingPunct="0">
              <a:spcBef>
                <a:spcPct val="0"/>
              </a:spcBef>
              <a:spcAft>
                <a:spcPct val="0"/>
              </a:spcAft>
              <a:defRPr b="1">
                <a:solidFill>
                  <a:schemeClr val="tx1"/>
                </a:solidFill>
                <a:latin typeface="Arial" charset="0"/>
                <a:ea typeface="ＭＳ Ｐゴシック" charset="0"/>
              </a:defRPr>
            </a:lvl7pPr>
            <a:lvl8pPr marL="3501009" indent="-233401" eaLnBrk="0" fontAlgn="base" hangingPunct="0">
              <a:spcBef>
                <a:spcPct val="0"/>
              </a:spcBef>
              <a:spcAft>
                <a:spcPct val="0"/>
              </a:spcAft>
              <a:defRPr b="1">
                <a:solidFill>
                  <a:schemeClr val="tx1"/>
                </a:solidFill>
                <a:latin typeface="Arial" charset="0"/>
                <a:ea typeface="ＭＳ Ｐゴシック" charset="0"/>
              </a:defRPr>
            </a:lvl8pPr>
            <a:lvl9pPr marL="3967810" indent="-233401"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854FB8F0-D476-5948-AFCB-517030E592CB}" type="slidenum">
              <a:rPr lang="en-US" b="0"/>
              <a:pPr eaLnBrk="1" hangingPunct="1"/>
              <a:t>29</a:t>
            </a:fld>
            <a:endParaRPr lang="en-US" b="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F884DA-4ABC-514B-95E9-4BD25BE3335E}" type="slidenum">
              <a:rPr lang="en-US" smtClean="0"/>
              <a:pPr/>
              <a:t>30</a:t>
            </a:fld>
            <a:endParaRPr lang="en-US"/>
          </a:p>
        </p:txBody>
      </p:sp>
    </p:spTree>
    <p:extLst>
      <p:ext uri="{BB962C8B-B14F-4D97-AF65-F5344CB8AC3E}">
        <p14:creationId xmlns:p14="http://schemas.microsoft.com/office/powerpoint/2010/main" val="2899583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For example - discuss slide.</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defRPr>
            </a:lvl1pPr>
            <a:lvl2pPr marL="758552" indent="-291751" eaLnBrk="0" hangingPunct="0">
              <a:defRPr b="1">
                <a:solidFill>
                  <a:schemeClr val="tx1"/>
                </a:solidFill>
                <a:latin typeface="Arial" charset="0"/>
                <a:ea typeface="ＭＳ Ｐゴシック" charset="0"/>
              </a:defRPr>
            </a:lvl2pPr>
            <a:lvl3pPr marL="1167003" indent="-233401" eaLnBrk="0" hangingPunct="0">
              <a:defRPr b="1">
                <a:solidFill>
                  <a:schemeClr val="tx1"/>
                </a:solidFill>
                <a:latin typeface="Arial" charset="0"/>
                <a:ea typeface="ＭＳ Ｐゴシック" charset="0"/>
              </a:defRPr>
            </a:lvl3pPr>
            <a:lvl4pPr marL="1633804" indent="-233401" eaLnBrk="0" hangingPunct="0">
              <a:defRPr b="1">
                <a:solidFill>
                  <a:schemeClr val="tx1"/>
                </a:solidFill>
                <a:latin typeface="Arial" charset="0"/>
                <a:ea typeface="ＭＳ Ｐゴシック" charset="0"/>
              </a:defRPr>
            </a:lvl4pPr>
            <a:lvl5pPr marL="2100605" indent="-233401" eaLnBrk="0" hangingPunct="0">
              <a:defRPr b="1">
                <a:solidFill>
                  <a:schemeClr val="tx1"/>
                </a:solidFill>
                <a:latin typeface="Arial" charset="0"/>
                <a:ea typeface="ＭＳ Ｐゴシック" charset="0"/>
              </a:defRPr>
            </a:lvl5pPr>
            <a:lvl6pPr marL="2567407" indent="-233401" eaLnBrk="0" fontAlgn="base" hangingPunct="0">
              <a:spcBef>
                <a:spcPct val="0"/>
              </a:spcBef>
              <a:spcAft>
                <a:spcPct val="0"/>
              </a:spcAft>
              <a:defRPr b="1">
                <a:solidFill>
                  <a:schemeClr val="tx1"/>
                </a:solidFill>
                <a:latin typeface="Arial" charset="0"/>
                <a:ea typeface="ＭＳ Ｐゴシック" charset="0"/>
              </a:defRPr>
            </a:lvl6pPr>
            <a:lvl7pPr marL="3034208" indent="-233401" eaLnBrk="0" fontAlgn="base" hangingPunct="0">
              <a:spcBef>
                <a:spcPct val="0"/>
              </a:spcBef>
              <a:spcAft>
                <a:spcPct val="0"/>
              </a:spcAft>
              <a:defRPr b="1">
                <a:solidFill>
                  <a:schemeClr val="tx1"/>
                </a:solidFill>
                <a:latin typeface="Arial" charset="0"/>
                <a:ea typeface="ＭＳ Ｐゴシック" charset="0"/>
              </a:defRPr>
            </a:lvl7pPr>
            <a:lvl8pPr marL="3501009" indent="-233401" eaLnBrk="0" fontAlgn="base" hangingPunct="0">
              <a:spcBef>
                <a:spcPct val="0"/>
              </a:spcBef>
              <a:spcAft>
                <a:spcPct val="0"/>
              </a:spcAft>
              <a:defRPr b="1">
                <a:solidFill>
                  <a:schemeClr val="tx1"/>
                </a:solidFill>
                <a:latin typeface="Arial" charset="0"/>
                <a:ea typeface="ＭＳ Ｐゴシック" charset="0"/>
              </a:defRPr>
            </a:lvl8pPr>
            <a:lvl9pPr marL="3967810" indent="-233401"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854FB8F0-D476-5948-AFCB-517030E592CB}" type="slidenum">
              <a:rPr lang="en-US" b="0"/>
              <a:pPr eaLnBrk="1" hangingPunct="1"/>
              <a:t>31</a:t>
            </a:fld>
            <a:endParaRPr lang="en-US" b="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dirty="0" smtClean="0"/>
          </a:p>
          <a:p>
            <a:pPr lvl="1"/>
            <a:endParaRPr lang="en-US" dirty="0" smtClean="0"/>
          </a:p>
          <a:p>
            <a:pPr lvl="1"/>
            <a:r>
              <a:rPr lang="en-US" dirty="0" smtClean="0"/>
              <a:t>Review </a:t>
            </a:r>
            <a:r>
              <a:rPr lang="en-US" dirty="0"/>
              <a:t>current research on second language acquisition in the elementary grades</a:t>
            </a:r>
            <a:endParaRPr lang="en-US" sz="1800" dirty="0"/>
          </a:p>
          <a:p>
            <a:pPr lvl="1"/>
            <a:r>
              <a:rPr lang="en-US" dirty="0"/>
              <a:t>Discuss strategies for building cultural competence</a:t>
            </a:r>
            <a:endParaRPr lang="en-US" sz="1800" dirty="0"/>
          </a:p>
          <a:p>
            <a:pPr lvl="1"/>
            <a:r>
              <a:rPr lang="en-US" dirty="0"/>
              <a:t>Learn techniques for modifying existing centers to meet the needs of ELs</a:t>
            </a:r>
            <a:endParaRPr lang="en-US" sz="1800" dirty="0"/>
          </a:p>
          <a:p>
            <a:pPr lvl="1"/>
            <a:r>
              <a:rPr lang="en-US" dirty="0"/>
              <a:t>Take away ideas for centers that boost academic language and literacy</a:t>
            </a:r>
            <a:endParaRPr lang="en-US" sz="1800" dirty="0"/>
          </a:p>
          <a:p>
            <a:pPr algn="r" eaLnBrk="1" hangingPunct="1"/>
            <a:endParaRPr lang="en-US" dirty="0"/>
          </a:p>
        </p:txBody>
      </p:sp>
      <p:sp>
        <p:nvSpPr>
          <p:cNvPr id="44036" name="Slide Number Placeholder 3"/>
          <p:cNvSpPr txBox="1">
            <a:spLocks noGrp="1"/>
          </p:cNvSpPr>
          <p:nvPr/>
        </p:nvSpPr>
        <p:spPr bwMode="auto">
          <a:xfrm>
            <a:off x="3979930" y="8845045"/>
            <a:ext cx="3044719" cy="46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60" tIns="46680" rIns="93360" bIns="46680" anchor="b"/>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fld id="{469C8B0D-8CCE-ED43-B19F-C7D816C81D01}" type="slidenum">
              <a:rPr lang="en-US" sz="1200"/>
              <a:pPr algn="r" eaLnBrk="1" hangingPunct="1"/>
              <a:t>32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9930" y="8845045"/>
            <a:ext cx="3044719" cy="46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60" tIns="46680" rIns="93360" bIns="46680" anchor="b"/>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fld id="{270DB4C5-4DCD-CB43-B604-91EB2182425E}" type="slidenum">
              <a:rPr lang="en-US" sz="1200"/>
              <a:pPr algn="r" eaLnBrk="1" hangingPunct="1"/>
              <a:t>3</a:t>
            </a:fld>
            <a:endParaRPr lang="en-US" sz="1200"/>
          </a:p>
        </p:txBody>
      </p:sp>
      <p:sp>
        <p:nvSpPr>
          <p:cNvPr id="41987" name="Slide Image Placeholder 1"/>
          <p:cNvSpPr>
            <a:spLocks noGrp="1" noRot="1" noChangeAspect="1" noTextEdit="1"/>
          </p:cNvSpPr>
          <p:nvPr>
            <p:ph type="sldImg"/>
          </p:nvPr>
        </p:nvSpPr>
        <p:spPr>
          <a:ln/>
        </p:spPr>
      </p:sp>
      <p:sp>
        <p:nvSpPr>
          <p:cNvPr id="4198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1 min</a:t>
            </a:r>
          </a:p>
          <a:p>
            <a:pPr eaLnBrk="1" hangingPunct="1"/>
            <a:endParaRPr lang="en-US" dirty="0"/>
          </a:p>
          <a:p>
            <a:pPr eaLnBrk="1" hangingPunct="1"/>
            <a:endParaRPr lang="en-US" dirty="0"/>
          </a:p>
        </p:txBody>
      </p:sp>
      <p:sp>
        <p:nvSpPr>
          <p:cNvPr id="41989" name="Slide Number Placeholder 3"/>
          <p:cNvSpPr txBox="1">
            <a:spLocks noGrp="1"/>
          </p:cNvSpPr>
          <p:nvPr/>
        </p:nvSpPr>
        <p:spPr bwMode="auto">
          <a:xfrm>
            <a:off x="3979930" y="8845045"/>
            <a:ext cx="3044719" cy="46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60" tIns="46680" rIns="93360" bIns="46680" anchor="b"/>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fld id="{CD1CCCCD-B531-4D43-8796-5629DC143D3B}" type="slidenum">
              <a:rPr lang="en-US" sz="1200"/>
              <a:pPr algn="r" eaLnBrk="1" hangingPunct="1"/>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F884DA-4ABC-514B-95E9-4BD25BE3335E}" type="slidenum">
              <a:rPr lang="en-US" smtClean="0"/>
              <a:pPr/>
              <a:t>33</a:t>
            </a:fld>
            <a:endParaRPr lang="en-US"/>
          </a:p>
        </p:txBody>
      </p:sp>
    </p:spTree>
    <p:extLst>
      <p:ext uri="{BB962C8B-B14F-4D97-AF65-F5344CB8AC3E}">
        <p14:creationId xmlns:p14="http://schemas.microsoft.com/office/powerpoint/2010/main" val="1208528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ChangeArrowheads="1" noTextEdit="1"/>
          </p:cNvSpPr>
          <p:nvPr>
            <p:ph type="sldImg"/>
          </p:nvPr>
        </p:nvSpPr>
        <p:spPr>
          <a:xfrm>
            <a:off x="1187450" y="698500"/>
            <a:ext cx="4659313" cy="3494088"/>
          </a:xfrm>
          <a:ln/>
        </p:spPr>
      </p:sp>
      <p:sp>
        <p:nvSpPr>
          <p:cNvPr id="12288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0" indent="-230180"/>
            <a:r>
              <a:rPr lang="en-US"/>
              <a:t>Evaluations and thank you</a:t>
            </a:r>
            <a:r>
              <a:rPr lang="ja-JP" altLang="en-US"/>
              <a:t>’</a:t>
            </a:r>
            <a:r>
              <a:rPr lang="en-US" altLang="ja-JP"/>
              <a:t>s</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F884DA-4ABC-514B-95E9-4BD25BE3335E}" type="slidenum">
              <a:rPr lang="en-US" smtClean="0"/>
              <a:pPr/>
              <a:t>35</a:t>
            </a:fld>
            <a:endParaRPr lang="en-US"/>
          </a:p>
        </p:txBody>
      </p:sp>
    </p:spTree>
    <p:extLst>
      <p:ext uri="{BB962C8B-B14F-4D97-AF65-F5344CB8AC3E}">
        <p14:creationId xmlns:p14="http://schemas.microsoft.com/office/powerpoint/2010/main" val="2898149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8552" indent="-291751" eaLnBrk="0" hangingPunct="0">
              <a:defRPr>
                <a:solidFill>
                  <a:schemeClr val="tx1"/>
                </a:solidFill>
                <a:latin typeface="Arial" charset="0"/>
              </a:defRPr>
            </a:lvl2pPr>
            <a:lvl3pPr marL="1167003" indent="-233401" eaLnBrk="0" hangingPunct="0">
              <a:defRPr>
                <a:solidFill>
                  <a:schemeClr val="tx1"/>
                </a:solidFill>
                <a:latin typeface="Arial" charset="0"/>
              </a:defRPr>
            </a:lvl3pPr>
            <a:lvl4pPr marL="1633804" indent="-233401" eaLnBrk="0" hangingPunct="0">
              <a:defRPr>
                <a:solidFill>
                  <a:schemeClr val="tx1"/>
                </a:solidFill>
                <a:latin typeface="Arial" charset="0"/>
              </a:defRPr>
            </a:lvl4pPr>
            <a:lvl5pPr marL="2100605" indent="-233401" eaLnBrk="0" hangingPunct="0">
              <a:defRPr>
                <a:solidFill>
                  <a:schemeClr val="tx1"/>
                </a:solidFill>
                <a:latin typeface="Arial" charset="0"/>
              </a:defRPr>
            </a:lvl5pPr>
            <a:lvl6pPr marL="2567407" indent="-233401" eaLnBrk="0" fontAlgn="base" hangingPunct="0">
              <a:spcBef>
                <a:spcPct val="0"/>
              </a:spcBef>
              <a:spcAft>
                <a:spcPct val="0"/>
              </a:spcAft>
              <a:defRPr>
                <a:solidFill>
                  <a:schemeClr val="tx1"/>
                </a:solidFill>
                <a:latin typeface="Arial" charset="0"/>
              </a:defRPr>
            </a:lvl6pPr>
            <a:lvl7pPr marL="3034208" indent="-233401" eaLnBrk="0" fontAlgn="base" hangingPunct="0">
              <a:spcBef>
                <a:spcPct val="0"/>
              </a:spcBef>
              <a:spcAft>
                <a:spcPct val="0"/>
              </a:spcAft>
              <a:defRPr>
                <a:solidFill>
                  <a:schemeClr val="tx1"/>
                </a:solidFill>
                <a:latin typeface="Arial" charset="0"/>
              </a:defRPr>
            </a:lvl7pPr>
            <a:lvl8pPr marL="3501009" indent="-233401" eaLnBrk="0" fontAlgn="base" hangingPunct="0">
              <a:spcBef>
                <a:spcPct val="0"/>
              </a:spcBef>
              <a:spcAft>
                <a:spcPct val="0"/>
              </a:spcAft>
              <a:defRPr>
                <a:solidFill>
                  <a:schemeClr val="tx1"/>
                </a:solidFill>
                <a:latin typeface="Arial" charset="0"/>
              </a:defRPr>
            </a:lvl8pPr>
            <a:lvl9pPr marL="3967810" indent="-233401" eaLnBrk="0" fontAlgn="base" hangingPunct="0">
              <a:spcBef>
                <a:spcPct val="0"/>
              </a:spcBef>
              <a:spcAft>
                <a:spcPct val="0"/>
              </a:spcAft>
              <a:defRPr>
                <a:solidFill>
                  <a:schemeClr val="tx1"/>
                </a:solidFill>
                <a:latin typeface="Arial" charset="0"/>
              </a:defRPr>
            </a:lvl9pPr>
          </a:lstStyle>
          <a:p>
            <a:pPr eaLnBrk="1" hangingPunct="1"/>
            <a:fld id="{88F31536-C999-48EC-9886-227E428CC10F}" type="slidenum">
              <a:rPr lang="en-US" smtClean="0"/>
              <a:pPr eaLnBrk="1" hangingPunct="1"/>
              <a:t>4</a:t>
            </a:fld>
            <a:endParaRPr lang="en-US" smtClean="0"/>
          </a:p>
        </p:txBody>
      </p:sp>
      <p:sp>
        <p:nvSpPr>
          <p:cNvPr id="38915" name="Rectangle 7"/>
          <p:cNvSpPr txBox="1">
            <a:spLocks noGrp="1" noChangeArrowheads="1"/>
          </p:cNvSpPr>
          <p:nvPr/>
        </p:nvSpPr>
        <p:spPr bwMode="auto">
          <a:xfrm>
            <a:off x="3979930" y="8844753"/>
            <a:ext cx="3044719" cy="46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358" tIns="46679" rIns="93358" bIns="4667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A3E4D7B-83FD-46AD-8817-5CEE1F73C294}" type="slidenum">
              <a:rPr lang="en-US" sz="1200">
                <a:ea typeface="ＭＳ Ｐゴシック" pitchFamily="34" charset="-128"/>
              </a:rPr>
              <a:pPr algn="r" eaLnBrk="1" hangingPunct="1"/>
              <a:t>4</a:t>
            </a:fld>
            <a:endParaRPr lang="en-US" sz="1200">
              <a:ea typeface="ＭＳ Ｐゴシック" pitchFamily="34" charset="-128"/>
            </a:endParaRPr>
          </a:p>
        </p:txBody>
      </p:sp>
      <p:sp>
        <p:nvSpPr>
          <p:cNvPr id="38916" name="Rectangle 7"/>
          <p:cNvSpPr txBox="1">
            <a:spLocks noGrp="1" noChangeArrowheads="1"/>
          </p:cNvSpPr>
          <p:nvPr/>
        </p:nvSpPr>
        <p:spPr bwMode="auto">
          <a:xfrm>
            <a:off x="3979930" y="8844753"/>
            <a:ext cx="3044719" cy="46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8" tIns="46679" rIns="93358" bIns="4667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A496F82C-45CF-4942-8B1A-322856E75FD5}" type="slidenum">
              <a:rPr lang="en-US" sz="1200">
                <a:ea typeface="ＭＳ Ｐゴシック" pitchFamily="34" charset="-128"/>
              </a:rPr>
              <a:pPr algn="r"/>
              <a:t>4</a:t>
            </a:fld>
            <a:endParaRPr lang="en-US" sz="1200">
              <a:ea typeface="ＭＳ Ｐゴシック" pitchFamily="34" charset="-128"/>
            </a:endParaRPr>
          </a:p>
        </p:txBody>
      </p:sp>
      <p:sp>
        <p:nvSpPr>
          <p:cNvPr id="38917" name="Rectangle 7"/>
          <p:cNvSpPr txBox="1">
            <a:spLocks noGrp="1" noChangeArrowheads="1"/>
          </p:cNvSpPr>
          <p:nvPr/>
        </p:nvSpPr>
        <p:spPr bwMode="auto">
          <a:xfrm>
            <a:off x="3979930" y="8844753"/>
            <a:ext cx="3044719" cy="46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8" tIns="46679" rIns="93358" bIns="4667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6C2362E-AF51-4F45-8443-5FA37CDA7652}" type="slidenum">
              <a:rPr lang="en-US" sz="1200">
                <a:ea typeface="ＭＳ Ｐゴシック" pitchFamily="34" charset="-128"/>
              </a:rPr>
              <a:pPr algn="r" eaLnBrk="1" hangingPunct="1"/>
              <a:t>4</a:t>
            </a:fld>
            <a:endParaRPr lang="en-US" sz="1200">
              <a:ea typeface="ＭＳ Ｐゴシック" pitchFamily="34" charset="-128"/>
            </a:endParaRPr>
          </a:p>
        </p:txBody>
      </p:sp>
      <p:sp>
        <p:nvSpPr>
          <p:cNvPr id="38918" name="Rectangle 2"/>
          <p:cNvSpPr>
            <a:spLocks noGrp="1" noRot="1" noChangeAspect="1" noChangeArrowheads="1" noTextEdit="1"/>
          </p:cNvSpPr>
          <p:nvPr>
            <p:ph type="sldImg"/>
          </p:nvPr>
        </p:nvSpPr>
        <p:spPr>
          <a:xfrm>
            <a:off x="2566988" y="698500"/>
            <a:ext cx="3235325" cy="2427288"/>
          </a:xfrm>
          <a:ln/>
        </p:spPr>
      </p:sp>
      <p:sp>
        <p:nvSpPr>
          <p:cNvPr id="38919" name="Rectangle 3"/>
          <p:cNvSpPr>
            <a:spLocks noGrp="1" noChangeArrowheads="1"/>
          </p:cNvSpPr>
          <p:nvPr>
            <p:ph type="body" idx="1"/>
          </p:nvPr>
        </p:nvSpPr>
        <p:spPr>
          <a:xfrm>
            <a:off x="374084" y="3282195"/>
            <a:ext cx="6004863" cy="41854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8" tIns="46679" rIns="93358" bIns="46679"/>
          <a:lstStyle/>
          <a:p>
            <a:pPr eaLnBrk="1" hangingPunct="1">
              <a:spcBef>
                <a:spcPct val="0"/>
              </a:spcBef>
            </a:pPr>
            <a:endParaRPr lang="en-US"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884DA-4ABC-514B-95E9-4BD25BE3335E}" type="slidenum">
              <a:rPr lang="en-US" smtClean="0"/>
              <a:pPr/>
              <a:t>5</a:t>
            </a:fld>
            <a:endParaRPr lang="en-US"/>
          </a:p>
        </p:txBody>
      </p:sp>
    </p:spTree>
    <p:extLst>
      <p:ext uri="{BB962C8B-B14F-4D97-AF65-F5344CB8AC3E}">
        <p14:creationId xmlns:p14="http://schemas.microsoft.com/office/powerpoint/2010/main" val="3636931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dirty="0" smtClean="0"/>
          </a:p>
          <a:p>
            <a:pPr lvl="1"/>
            <a:endParaRPr lang="en-US" dirty="0" smtClean="0"/>
          </a:p>
          <a:p>
            <a:pPr lvl="1"/>
            <a:r>
              <a:rPr lang="en-US" dirty="0" smtClean="0"/>
              <a:t>Review </a:t>
            </a:r>
            <a:r>
              <a:rPr lang="en-US" dirty="0"/>
              <a:t>current research on second language acquisition in the elementary grades</a:t>
            </a:r>
            <a:endParaRPr lang="en-US" sz="1800" dirty="0"/>
          </a:p>
          <a:p>
            <a:pPr lvl="1"/>
            <a:r>
              <a:rPr lang="en-US" dirty="0"/>
              <a:t>Discuss strategies for building cultural competence</a:t>
            </a:r>
            <a:endParaRPr lang="en-US" sz="1800" dirty="0"/>
          </a:p>
          <a:p>
            <a:pPr lvl="1"/>
            <a:r>
              <a:rPr lang="en-US" dirty="0"/>
              <a:t>Learn techniques for modifying existing centers to meet the needs of ELs</a:t>
            </a:r>
            <a:endParaRPr lang="en-US" sz="1800" dirty="0"/>
          </a:p>
          <a:p>
            <a:pPr lvl="1"/>
            <a:r>
              <a:rPr lang="en-US" dirty="0"/>
              <a:t>Take away ideas for centers that boost academic language and literacy</a:t>
            </a:r>
            <a:endParaRPr lang="en-US" sz="1800" dirty="0"/>
          </a:p>
          <a:p>
            <a:pPr algn="r" eaLnBrk="1" hangingPunct="1"/>
            <a:endParaRPr lang="en-US" dirty="0"/>
          </a:p>
        </p:txBody>
      </p:sp>
      <p:sp>
        <p:nvSpPr>
          <p:cNvPr id="44036" name="Slide Number Placeholder 3"/>
          <p:cNvSpPr txBox="1">
            <a:spLocks noGrp="1"/>
          </p:cNvSpPr>
          <p:nvPr/>
        </p:nvSpPr>
        <p:spPr bwMode="auto">
          <a:xfrm>
            <a:off x="3979930" y="8845045"/>
            <a:ext cx="3044719" cy="46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60" tIns="46680" rIns="93360" bIns="46680" anchor="b"/>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fld id="{469C8B0D-8CCE-ED43-B19F-C7D816C81D01}" type="slidenum">
              <a:rPr lang="en-US" sz="1200"/>
              <a:pPr algn="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b="1" u="sng" dirty="0" smtClean="0"/>
              <a:t>10:19-10:26 (slides 6-7)</a:t>
            </a:r>
            <a:endParaRPr lang="en-US" b="1" u="sng" dirty="0"/>
          </a:p>
          <a:p>
            <a:pPr eaLnBrk="1" hangingPunct="1"/>
            <a:r>
              <a:rPr lang="en-US" dirty="0"/>
              <a:t>Go over rules</a:t>
            </a:r>
          </a:p>
          <a:p>
            <a:pPr eaLnBrk="1" hangingPunct="1"/>
            <a:r>
              <a:rPr lang="en-US" dirty="0"/>
              <a:t>Then have everyone say the words</a:t>
            </a:r>
          </a:p>
          <a:p>
            <a:pPr eaLnBrk="1" hangingPunct="1"/>
            <a:r>
              <a:rPr lang="en-US" dirty="0"/>
              <a:t>Then do corresponding activities for words, soliciting them from Spanish speakers</a:t>
            </a:r>
          </a:p>
          <a:p>
            <a:pPr eaLnBrk="1" hangingPunct="1"/>
            <a:r>
              <a:rPr lang="en-US" dirty="0"/>
              <a:t>(make an origami animal such as a </a:t>
            </a:r>
            <a:r>
              <a:rPr lang="en-US" dirty="0" err="1"/>
              <a:t>piggie</a:t>
            </a:r>
            <a:r>
              <a:rPr lang="en-US" dirty="0"/>
              <a:t>: http://</a:t>
            </a:r>
            <a:r>
              <a:rPr lang="en-US" dirty="0" err="1"/>
              <a:t>www.origami-instructions.com</a:t>
            </a:r>
            <a:r>
              <a:rPr lang="en-US" dirty="0"/>
              <a:t>/easy-origami-</a:t>
            </a:r>
            <a:r>
              <a:rPr lang="en-US" dirty="0" err="1"/>
              <a:t>piggy.html</a:t>
            </a:r>
            <a:r>
              <a:rPr lang="en-US" dirty="0"/>
              <a:t>)</a:t>
            </a:r>
          </a:p>
          <a:p>
            <a:pPr eaLnBrk="1" hangingPunct="1"/>
            <a:r>
              <a:rPr lang="en-US" dirty="0"/>
              <a:t>Then have them point to the words again.</a:t>
            </a:r>
          </a:p>
        </p:txBody>
      </p:sp>
      <p:sp>
        <p:nvSpPr>
          <p:cNvPr id="47108" name="Slide Number Placeholder 3"/>
          <p:cNvSpPr txBox="1">
            <a:spLocks noGrp="1"/>
          </p:cNvSpPr>
          <p:nvPr/>
        </p:nvSpPr>
        <p:spPr bwMode="auto">
          <a:xfrm>
            <a:off x="3979930" y="8845045"/>
            <a:ext cx="3044719" cy="46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60" tIns="46680" rIns="93360" bIns="46680" anchor="b"/>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fld id="{D0BA479C-2DB2-D842-97D3-F88365FAA237}" type="slidenum">
              <a:rPr lang="en-US" sz="1200" b="0"/>
              <a:pPr algn="r" eaLnBrk="1" hangingPunct="1"/>
              <a:t>7</a:t>
            </a:fld>
            <a:endParaRPr lang="en-US"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b="0" u="none" dirty="0" smtClean="0"/>
              <a:t>1:17-1:20</a:t>
            </a:r>
            <a:endParaRPr lang="en-US" b="0" u="none" dirty="0"/>
          </a:p>
          <a:p>
            <a:pPr algn="l" eaLnBrk="1" hangingPunct="1"/>
            <a:endParaRPr lang="en-US" b="0" u="none" dirty="0"/>
          </a:p>
          <a:p>
            <a:pPr algn="l" eaLnBrk="1" hangingPunct="1"/>
            <a:endParaRPr lang="en-US" b="1" u="sng" dirty="0"/>
          </a:p>
          <a:p>
            <a:pPr eaLnBrk="1" hangingPunct="1"/>
            <a:r>
              <a:rPr lang="en-US" b="1" u="sng" dirty="0"/>
              <a:t>Debrief Q: popcorn </a:t>
            </a:r>
            <a:r>
              <a:rPr lang="en-US" dirty="0"/>
              <a:t>– rate yourself 0-5 on activity 2 </a:t>
            </a:r>
          </a:p>
          <a:p>
            <a:pPr eaLnBrk="1" hangingPunct="1"/>
            <a:r>
              <a:rPr lang="en-US" dirty="0"/>
              <a:t>Rate yourself:  </a:t>
            </a:r>
            <a:r>
              <a:rPr lang="en-US" b="1" dirty="0"/>
              <a:t>understanding scale of 0 – 5?</a:t>
            </a:r>
            <a:r>
              <a:rPr lang="en-US" dirty="0"/>
              <a:t> (none to fine)  (using your fingers)</a:t>
            </a:r>
            <a:endParaRPr lang="en-US" b="1" dirty="0"/>
          </a:p>
          <a:p>
            <a:pPr eaLnBrk="1" hangingPunct="1"/>
            <a:r>
              <a:rPr lang="en-US" b="1" dirty="0"/>
              <a:t>2 – 3 feelings had </a:t>
            </a:r>
            <a:r>
              <a:rPr lang="en-US" dirty="0"/>
              <a:t>(bored, lost, curious, struggling, fine, amused, annoyed)  </a:t>
            </a:r>
            <a:endParaRPr lang="en-US" b="1" dirty="0"/>
          </a:p>
          <a:p>
            <a:pPr eaLnBrk="1" hangingPunct="1"/>
            <a:r>
              <a:rPr lang="en-US" b="1" dirty="0"/>
              <a:t>What helped you understand?</a:t>
            </a:r>
          </a:p>
          <a:p>
            <a:pPr eaLnBrk="1" hangingPunct="1"/>
            <a:r>
              <a:rPr lang="en-US" b="1" dirty="0"/>
              <a:t>People with 0 – 2 – what might have helped?</a:t>
            </a:r>
            <a:r>
              <a:rPr lang="en-US" dirty="0"/>
              <a:t> </a:t>
            </a:r>
          </a:p>
          <a:p>
            <a:pPr eaLnBrk="1" hangingPunct="1"/>
            <a:endParaRPr lang="en-US" dirty="0"/>
          </a:p>
          <a:p>
            <a:pPr eaLnBrk="1" hangingPunct="1"/>
            <a:r>
              <a:rPr lang="en-US" dirty="0"/>
              <a:t>-1: afterschool CAN help ELLs– interactive, peers/adults can help each other, more time to talk (classroom only 90 seconds talk time), great for tangible, fun projects</a:t>
            </a:r>
          </a:p>
          <a:p>
            <a:pPr eaLnBrk="1" hangingPunct="1"/>
            <a:endParaRPr lang="en-US" dirty="0"/>
          </a:p>
          <a:p>
            <a:pPr eaLnBrk="1" hangingPunct="1"/>
            <a:r>
              <a:rPr lang="en-US" dirty="0"/>
              <a:t>Doable, fun activity but stressed academic content of vocabulary words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454873-331B-44C9-8C89-B8CCACEFA024}" type="slidenum">
              <a:rPr lang="en-US"/>
              <a:pPr/>
              <a:t>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t>3 mins</a:t>
            </a:r>
          </a:p>
          <a:p>
            <a:pPr>
              <a:buFontTx/>
              <a:buChar char="•"/>
            </a:pPr>
            <a:endParaRPr lang="en-US"/>
          </a:p>
          <a:p>
            <a:pPr>
              <a:buFontTx/>
              <a:buChar char="•"/>
            </a:pPr>
            <a:endParaRPr lang="en-US"/>
          </a:p>
          <a:p>
            <a:pPr>
              <a:buFontTx/>
              <a:buChar char="•"/>
            </a:pPr>
            <a:r>
              <a:rPr lang="en-US"/>
              <a:t>Reflect on your experiences – what helped the most, what you wished you had had</a:t>
            </a:r>
          </a:p>
          <a:p>
            <a:pPr>
              <a:buFontTx/>
              <a:buChar char="•"/>
            </a:pPr>
            <a:endParaRPr lang="en-US"/>
          </a:p>
          <a:p>
            <a:pPr>
              <a:buFontTx/>
              <a:buChar char="•"/>
            </a:pPr>
            <a:r>
              <a:rPr lang="en-US"/>
              <a:t>Let’s rephrase these to what Luis and Min need to have to improve THEIR second language skills:</a:t>
            </a:r>
          </a:p>
          <a:p>
            <a:endParaRPr lang="en-US"/>
          </a:p>
          <a:p>
            <a:r>
              <a:rPr lang="en-US" b="1"/>
              <a:t>ACTIVITY</a:t>
            </a:r>
          </a:p>
          <a:p>
            <a:r>
              <a:rPr lang="en-US" b="1"/>
              <a:t>(small group or large group write in)</a:t>
            </a:r>
          </a:p>
          <a:p>
            <a:endParaRPr lang="en-US" b="1"/>
          </a:p>
          <a:p>
            <a:pPr>
              <a:buFontTx/>
              <a:buChar char="•"/>
            </a:pPr>
            <a:r>
              <a:rPr lang="en-US"/>
              <a:t>To summarize:</a:t>
            </a:r>
          </a:p>
          <a:p>
            <a:pPr lvl="1">
              <a:buFontTx/>
              <a:buChar char="•"/>
            </a:pPr>
            <a:r>
              <a:rPr lang="en-US"/>
              <a:t>learners need to hear the language being used, naturally, with context</a:t>
            </a:r>
          </a:p>
          <a:p>
            <a:pPr lvl="1">
              <a:buFontTx/>
              <a:buChar char="•"/>
            </a:pPr>
            <a:r>
              <a:rPr lang="en-US"/>
              <a:t>They need to have the opportunity to use it themselves.  Test out what they know, or think they know.  They need to make mistakes and get some feedback in a way that keeps with the third point listed here</a:t>
            </a:r>
          </a:p>
          <a:p>
            <a:pPr lvl="1">
              <a:buFontTx/>
              <a:buChar char="•"/>
            </a:pPr>
            <a:r>
              <a:rPr lang="en-US"/>
              <a:t>They need to feel safe to make those mistakes, to not worry about being embarrassed or someone loosing patience.</a:t>
            </a:r>
          </a:p>
          <a:p>
            <a:pPr lvl="1"/>
            <a:endParaRPr lang="en-US"/>
          </a:p>
          <a:p>
            <a:pPr lvl="1">
              <a:buFontTx/>
              <a:buChar char="•"/>
            </a:pPr>
            <a:r>
              <a:rPr lang="en-US"/>
              <a:t>Research shows us that more talking, listening and speaking, lead to faster language learning – and better listening and speaking lead to better reading and writing.  When kids know the language, they are in a better place to learn how to read and write in that language. </a:t>
            </a:r>
          </a:p>
          <a:p>
            <a:pPr lvl="1">
              <a:buFontTx/>
              <a:buChar char="•"/>
            </a:pPr>
            <a:endParaRPr lang="en-US"/>
          </a:p>
          <a:p>
            <a:pPr lvl="1">
              <a:buFontTx/>
              <a:buChar char="•"/>
            </a:pPr>
            <a:r>
              <a:rPr lang="en-US"/>
              <a:t>So, Luis and Min need to get the chance to talk.  How much time do you think ELLs get duirng the school day to talk – outside of recess or specifice English language classes?  90 seconds.  </a:t>
            </a:r>
          </a:p>
          <a:p>
            <a:pPr lvl="1">
              <a:buFontTx/>
              <a:buChar char="•"/>
            </a:pPr>
            <a:r>
              <a:rPr lang="en-US"/>
              <a:t>School-day teachers regularly acknowledge the challenge of giving more talk time to ELLs in their classrooms. </a:t>
            </a:r>
          </a:p>
          <a:p>
            <a:pPr lvl="1">
              <a:buFontTx/>
              <a:buChar char="•"/>
            </a:pPr>
            <a:r>
              <a:rPr lang="en-US"/>
              <a:t>What teachers and schools can use is a partner in supporting the English language development of their students. </a:t>
            </a:r>
          </a:p>
          <a:p>
            <a:pPr lvl="1">
              <a:buFontTx/>
              <a:buChar char="•"/>
            </a:pPr>
            <a:endParaRPr lang="en-US"/>
          </a:p>
          <a:p>
            <a:pPr lvl="1">
              <a:buFontTx/>
              <a:buChar char="•"/>
            </a:pPr>
            <a:r>
              <a:rPr lang="en-US"/>
              <a:t>Becky says – live in country where everyone speaks language</a:t>
            </a:r>
          </a:p>
          <a:p>
            <a:pPr lvl="1">
              <a:buFontTx/>
              <a:buChar char="•"/>
            </a:pPr>
            <a:r>
              <a:rPr lang="en-US"/>
              <a:t>Michael wished she wasn’t so afraid to make mistakes and embarrass herself</a:t>
            </a:r>
          </a:p>
          <a:p>
            <a:pPr lvl="1">
              <a:buFontTx/>
              <a:buChar char="•"/>
            </a:pPr>
            <a:r>
              <a:rPr lang="en-US"/>
              <a:t>Irit says encouragement </a:t>
            </a:r>
          </a:p>
          <a:p>
            <a:pPr lvl="1">
              <a:buFontTx/>
              <a:buChar cha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744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4911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4423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7030A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799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40206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4400">
                <a:solidFill>
                  <a:schemeClr val="bg1"/>
                </a:solidFill>
                <a:latin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bg1"/>
                </a:solidFill>
                <a:latin typeface="Verdana" pitchFamily="34" charset="0"/>
              </a:defRPr>
            </a:lvl1pPr>
            <a:lvl2pPr>
              <a:defRPr>
                <a:solidFill>
                  <a:schemeClr val="bg1"/>
                </a:solidFill>
                <a:latin typeface="Verdana" pitchFamily="34" charset="0"/>
              </a:defRPr>
            </a:lvl2pPr>
            <a:lvl3pPr>
              <a:defRPr>
                <a:solidFill>
                  <a:schemeClr val="bg1"/>
                </a:solidFill>
                <a:latin typeface="Verdana" pitchFamily="34" charset="0"/>
              </a:defRPr>
            </a:lvl3pPr>
            <a:lvl4pPr>
              <a:defRPr>
                <a:solidFill>
                  <a:schemeClr val="bg1"/>
                </a:solidFill>
                <a:latin typeface="Verdana" pitchFamily="34" charset="0"/>
              </a:defRPr>
            </a:lvl4pPr>
            <a:lvl5pPr>
              <a:defRPr>
                <a:solidFill>
                  <a:schemeClr val="bg1"/>
                </a:solidFill>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ChangeArrowheads="1"/>
          </p:cNvSpPr>
          <p:nvPr userDrawn="1"/>
        </p:nvSpPr>
        <p:spPr bwMode="auto">
          <a:xfrm>
            <a:off x="0" y="5867400"/>
            <a:ext cx="9144000" cy="990600"/>
          </a:xfrm>
          <a:prstGeom prst="rect">
            <a:avLst/>
          </a:prstGeom>
          <a:solidFill>
            <a:schemeClr val="accent6">
              <a:lumMod val="50000"/>
            </a:schemeClr>
          </a:solidFill>
          <a:ln>
            <a:noFill/>
          </a:ln>
          <a:extLst/>
        </p:spPr>
        <p:txBody>
          <a:bodyPr wrap="none" anchor="ctr"/>
          <a:lstStyle/>
          <a:p>
            <a:endParaRPr lang="en-US" sz="1600" b="0" dirty="0">
              <a:solidFill>
                <a:schemeClr val="bg1"/>
              </a:solidFill>
              <a:latin typeface="Verdana" pitchFamily="34" charset="0"/>
            </a:endParaRPr>
          </a:p>
        </p:txBody>
      </p:sp>
      <p:sp>
        <p:nvSpPr>
          <p:cNvPr id="6" name="Text Box 12"/>
          <p:cNvSpPr txBox="1">
            <a:spLocks noChangeArrowheads="1"/>
          </p:cNvSpPr>
          <p:nvPr userDrawn="1"/>
        </p:nvSpPr>
        <p:spPr bwMode="auto">
          <a:xfrm>
            <a:off x="1905000" y="6467475"/>
            <a:ext cx="6477000" cy="244475"/>
          </a:xfrm>
          <a:prstGeom prst="rect">
            <a:avLst/>
          </a:prstGeom>
          <a:noFill/>
          <a:ln w="9525">
            <a:noFill/>
            <a:miter lim="800000"/>
            <a:headEnd/>
            <a:tailEnd/>
          </a:ln>
        </p:spPr>
        <p:txBody>
          <a:bodyPr>
            <a:spAutoFit/>
          </a:bodyPr>
          <a:lstStyle/>
          <a:p>
            <a:pPr algn="ctr">
              <a:spcBef>
                <a:spcPct val="50000"/>
              </a:spcBef>
              <a:defRPr/>
            </a:pPr>
            <a:r>
              <a:rPr lang="en-US" sz="1000" b="0" dirty="0">
                <a:solidFill>
                  <a:schemeClr val="bg1">
                    <a:lumMod val="50000"/>
                  </a:schemeClr>
                </a:solidFill>
                <a:latin typeface="Verdana" pitchFamily="34" charset="0"/>
                <a:ea typeface="ＭＳ Ｐゴシック" pitchFamily="-111" charset="-128"/>
              </a:rPr>
              <a:t>www.afterschooled.org • Center for Afterschool Education, Foundations, Inc.</a:t>
            </a:r>
          </a:p>
        </p:txBody>
      </p:sp>
      <p:pic>
        <p:nvPicPr>
          <p:cNvPr id="7" name="Picture 13" descr="CAE_logo_horz_PMS1675_Foundations"/>
          <p:cNvPicPr>
            <a:picLocks noChangeAspect="1" noChangeArrowheads="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0" y="6013450"/>
            <a:ext cx="1524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
          <p:cNvSpPr txBox="1">
            <a:spLocks noChangeArrowheads="1"/>
          </p:cNvSpPr>
          <p:nvPr userDrawn="1"/>
        </p:nvSpPr>
        <p:spPr bwMode="auto">
          <a:xfrm>
            <a:off x="1905000" y="6178550"/>
            <a:ext cx="6629400" cy="274638"/>
          </a:xfrm>
          <a:prstGeom prst="rect">
            <a:avLst/>
          </a:prstGeom>
          <a:noFill/>
          <a:ln w="9525">
            <a:noFill/>
            <a:miter lim="800000"/>
            <a:headEnd/>
            <a:tailEnd/>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1200" dirty="0" smtClean="0">
                <a:solidFill>
                  <a:schemeClr val="bg1">
                    <a:lumMod val="50000"/>
                  </a:schemeClr>
                </a:solidFill>
                <a:latin typeface="Verdana" pitchFamily="34" charset="0"/>
              </a:rPr>
              <a:t>More </a:t>
            </a:r>
            <a:r>
              <a:rPr lang="en-US" sz="1200" dirty="0" smtClean="0">
                <a:solidFill>
                  <a:schemeClr val="bg1">
                    <a:lumMod val="50000"/>
                  </a:schemeClr>
                </a:solidFill>
                <a:latin typeface="Verdana" pitchFamily="34" charset="0"/>
              </a:rPr>
              <a:t>Than </a:t>
            </a:r>
            <a:r>
              <a:rPr lang="en-US" sz="1200" dirty="0" smtClean="0">
                <a:solidFill>
                  <a:schemeClr val="bg1">
                    <a:lumMod val="50000"/>
                  </a:schemeClr>
                </a:solidFill>
                <a:latin typeface="Verdana" pitchFamily="34" charset="0"/>
              </a:rPr>
              <a:t>Just Talk: Everyday English Language</a:t>
            </a:r>
            <a:r>
              <a:rPr lang="en-US" sz="1200" baseline="0" dirty="0" smtClean="0">
                <a:solidFill>
                  <a:schemeClr val="bg1">
                    <a:lumMod val="50000"/>
                  </a:schemeClr>
                </a:solidFill>
                <a:latin typeface="Verdana" pitchFamily="34" charset="0"/>
              </a:rPr>
              <a:t> Teaching</a:t>
            </a:r>
            <a:endParaRPr lang="en-US" sz="1200" dirty="0">
              <a:solidFill>
                <a:schemeClr val="bg1">
                  <a:lumMod val="50000"/>
                </a:schemeClr>
              </a:solidFill>
              <a:latin typeface="Verdana" pitchFamily="34" charset="0"/>
            </a:endParaRPr>
          </a:p>
        </p:txBody>
      </p:sp>
    </p:spTree>
    <p:extLst>
      <p:ext uri="{BB962C8B-B14F-4D97-AF65-F5344CB8AC3E}">
        <p14:creationId xmlns:p14="http://schemas.microsoft.com/office/powerpoint/2010/main" val="30372890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4400">
                <a:solidFill>
                  <a:schemeClr val="bg1"/>
                </a:solidFill>
                <a:latin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bg1"/>
                </a:solidFill>
                <a:latin typeface="Verdana" pitchFamily="34" charset="0"/>
              </a:defRPr>
            </a:lvl1pPr>
            <a:lvl2pPr>
              <a:defRPr>
                <a:solidFill>
                  <a:schemeClr val="bg1"/>
                </a:solidFill>
                <a:latin typeface="Verdana" pitchFamily="34" charset="0"/>
              </a:defRPr>
            </a:lvl2pPr>
            <a:lvl3pPr>
              <a:defRPr>
                <a:solidFill>
                  <a:schemeClr val="bg1"/>
                </a:solidFill>
                <a:latin typeface="Verdana" pitchFamily="34" charset="0"/>
              </a:defRPr>
            </a:lvl3pPr>
            <a:lvl4pPr>
              <a:defRPr>
                <a:solidFill>
                  <a:schemeClr val="bg1"/>
                </a:solidFill>
                <a:latin typeface="Verdana" pitchFamily="34" charset="0"/>
              </a:defRPr>
            </a:lvl4pPr>
            <a:lvl5pPr>
              <a:defRPr>
                <a:solidFill>
                  <a:schemeClr val="bg1"/>
                </a:solidFill>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ChangeArrowheads="1"/>
          </p:cNvSpPr>
          <p:nvPr userDrawn="1"/>
        </p:nvSpPr>
        <p:spPr bwMode="auto">
          <a:xfrm>
            <a:off x="0" y="5867400"/>
            <a:ext cx="9144000" cy="990600"/>
          </a:xfrm>
          <a:prstGeom prst="rect">
            <a:avLst/>
          </a:prstGeom>
          <a:solidFill>
            <a:schemeClr val="accent6">
              <a:lumMod val="50000"/>
            </a:schemeClr>
          </a:solidFill>
          <a:ln>
            <a:noFill/>
          </a:ln>
          <a:extLst/>
        </p:spPr>
        <p:txBody>
          <a:bodyPr wrap="none" anchor="ctr"/>
          <a:lstStyle/>
          <a:p>
            <a:endParaRPr lang="en-US" b="0"/>
          </a:p>
        </p:txBody>
      </p:sp>
      <p:sp>
        <p:nvSpPr>
          <p:cNvPr id="5" name="Rectangle 4"/>
          <p:cNvSpPr>
            <a:spLocks noChangeArrowheads="1"/>
          </p:cNvSpPr>
          <p:nvPr userDrawn="1"/>
        </p:nvSpPr>
        <p:spPr bwMode="auto">
          <a:xfrm>
            <a:off x="0" y="0"/>
            <a:ext cx="9144000" cy="990600"/>
          </a:xfrm>
          <a:prstGeom prst="rect">
            <a:avLst/>
          </a:prstGeom>
          <a:solidFill>
            <a:schemeClr val="accent6">
              <a:lumMod val="50000"/>
            </a:schemeClr>
          </a:solidFill>
          <a:ln>
            <a:noFill/>
          </a:ln>
          <a:extLst/>
        </p:spPr>
        <p:txBody>
          <a:bodyPr wrap="none" anchor="ctr"/>
          <a:lstStyle/>
          <a:p>
            <a:endParaRPr lang="en-US" b="0"/>
          </a:p>
        </p:txBody>
      </p:sp>
    </p:spTree>
    <p:extLst>
      <p:ext uri="{BB962C8B-B14F-4D97-AF65-F5344CB8AC3E}">
        <p14:creationId xmlns:p14="http://schemas.microsoft.com/office/powerpoint/2010/main" val="3661382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95566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8508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6726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0425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5392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827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9326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198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9577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2976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99002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9912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17962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699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582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279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17455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108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5527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0598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5585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0772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60523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15519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60944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038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83052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2269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76006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7030A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9516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2429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1763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71670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14580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59204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51843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9474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8369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05352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8080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566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57727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7927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0884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67520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48051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68138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95400"/>
            <a:ext cx="4038600" cy="4525963"/>
          </a:xfrm>
        </p:spPr>
        <p:txBody>
          <a:bodyPr/>
          <a:lstStyle/>
          <a:p>
            <a:pPr lvl="0"/>
            <a:endParaRPr lang="en-US" noProof="0" smtClean="0"/>
          </a:p>
        </p:txBody>
      </p:sp>
    </p:spTree>
    <p:extLst>
      <p:ext uri="{BB962C8B-B14F-4D97-AF65-F5344CB8AC3E}">
        <p14:creationId xmlns:p14="http://schemas.microsoft.com/office/powerpoint/2010/main" val="14279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610619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2954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295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40402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7136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4525963"/>
          </a:xfrm>
        </p:spPr>
        <p:txBody>
          <a:bodyPr/>
          <a:lstStyle/>
          <a:p>
            <a:pPr lvl="0"/>
            <a:endParaRPr lang="en-US" noProof="0"/>
          </a:p>
        </p:txBody>
      </p:sp>
    </p:spTree>
    <p:extLst>
      <p:ext uri="{BB962C8B-B14F-4D97-AF65-F5344CB8AC3E}">
        <p14:creationId xmlns:p14="http://schemas.microsoft.com/office/powerpoint/2010/main" val="148031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62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1682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964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4D70"/>
        </a:soli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auto">
          <a:xfrm>
            <a:off x="0" y="5029200"/>
            <a:ext cx="9144000" cy="1828800"/>
          </a:xfrm>
          <a:prstGeom prst="rect">
            <a:avLst/>
          </a:prstGeom>
          <a:solidFill>
            <a:srgbClr val="0030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0"/>
          </a:p>
        </p:txBody>
      </p:sp>
      <p:pic>
        <p:nvPicPr>
          <p:cNvPr id="1027" name="Picture 13" descr="CAE_logo_horz_PMS1675_Foundations"/>
          <p:cNvPicPr>
            <a:picLocks noChangeAspect="1" noChangeArrowheads="1"/>
          </p:cNvPicPr>
          <p:nvPr userDrawn="1"/>
        </p:nvPicPr>
        <p:blipFill>
          <a:blip r:embed="rId14">
            <a:extLst>
              <a:ext uri="{28A0092B-C50C-407E-A947-70E740481C1C}">
                <a14:useLocalDpi xmlns:a14="http://schemas.microsoft.com/office/drawing/2010/main" val="0"/>
              </a:ext>
            </a:extLst>
          </a:blip>
          <a:srcRect b="-16205"/>
          <a:stretch>
            <a:fillRect/>
          </a:stretch>
        </p:blipFill>
        <p:spPr bwMode="auto">
          <a:xfrm>
            <a:off x="381000" y="4876800"/>
            <a:ext cx="37179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030A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36676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4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4D70"/>
        </a:solidFill>
        <a:effectLst/>
      </p:bgPr>
    </p:bg>
    <p:spTree>
      <p:nvGrpSpPr>
        <p:cNvPr id="1" name=""/>
        <p:cNvGrpSpPr/>
        <p:nvPr/>
      </p:nvGrpSpPr>
      <p:grpSpPr>
        <a:xfrm>
          <a:off x="0" y="0"/>
          <a:ext cx="0" cy="0"/>
          <a:chOff x="0" y="0"/>
          <a:chExt cx="0" cy="0"/>
        </a:xfrm>
      </p:grpSpPr>
      <p:sp>
        <p:nvSpPr>
          <p:cNvPr id="2050" name="Rectangle 3"/>
          <p:cNvSpPr>
            <a:spLocks noChangeArrowheads="1"/>
          </p:cNvSpPr>
          <p:nvPr userDrawn="1"/>
        </p:nvSpPr>
        <p:spPr bwMode="auto">
          <a:xfrm>
            <a:off x="0" y="5029200"/>
            <a:ext cx="9144000" cy="1828800"/>
          </a:xfrm>
          <a:prstGeom prst="rect">
            <a:avLst/>
          </a:prstGeom>
          <a:solidFill>
            <a:srgbClr val="0030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728" r:id="rId7"/>
    <p:sldLayoutId id="2147483697" r:id="rId8"/>
    <p:sldLayoutId id="2147483698" r:id="rId9"/>
    <p:sldLayoutId id="2147483699" r:id="rId10"/>
    <p:sldLayoutId id="214748370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4D7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27"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4D70"/>
        </a:solidFill>
        <a:effectLst/>
      </p:bgPr>
    </p:bg>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0" y="0"/>
            <a:ext cx="9144000" cy="1219200"/>
          </a:xfrm>
          <a:prstGeom prst="rect">
            <a:avLst/>
          </a:prstGeom>
          <a:solidFill>
            <a:srgbClr val="0030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0"/>
          </a:p>
        </p:txBody>
      </p:sp>
      <p:sp>
        <p:nvSpPr>
          <p:cNvPr id="3075" name="Rectangle 3"/>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5"/>
          <p:cNvSpPr>
            <a:spLocks noChangeArrowheads="1"/>
          </p:cNvSpPr>
          <p:nvPr userDrawn="1"/>
        </p:nvSpPr>
        <p:spPr bwMode="auto">
          <a:xfrm>
            <a:off x="0" y="6096000"/>
            <a:ext cx="9144000" cy="762000"/>
          </a:xfrm>
          <a:prstGeom prst="rect">
            <a:avLst/>
          </a:prstGeom>
          <a:solidFill>
            <a:srgbClr val="F1B8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0"/>
          </a:p>
        </p:txBody>
      </p:sp>
      <p:sp>
        <p:nvSpPr>
          <p:cNvPr id="3078" name="Text Box 12"/>
          <p:cNvSpPr txBox="1">
            <a:spLocks noChangeArrowheads="1"/>
          </p:cNvSpPr>
          <p:nvPr userDrawn="1"/>
        </p:nvSpPr>
        <p:spPr bwMode="auto">
          <a:xfrm>
            <a:off x="1600200" y="6627813"/>
            <a:ext cx="6477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1000" b="0">
                <a:solidFill>
                  <a:srgbClr val="9A3B26"/>
                </a:solidFill>
                <a:latin typeface="Verdana" charset="0"/>
                <a:cs typeface="ＭＳ Ｐゴシック" charset="0"/>
              </a:rPr>
              <a:t>www.foundationsinc.org • Foundations, Inc.</a:t>
            </a:r>
          </a:p>
        </p:txBody>
      </p:sp>
      <p:sp>
        <p:nvSpPr>
          <p:cNvPr id="29704" name="Text Box 14"/>
          <p:cNvSpPr txBox="1">
            <a:spLocks noChangeArrowheads="1"/>
          </p:cNvSpPr>
          <p:nvPr userDrawn="1"/>
        </p:nvSpPr>
        <p:spPr bwMode="auto">
          <a:xfrm>
            <a:off x="-609600" y="6146800"/>
            <a:ext cx="10744200" cy="330200"/>
          </a:xfrm>
          <a:prstGeom prst="rect">
            <a:avLst/>
          </a:prstGeom>
          <a:noFill/>
          <a:ln w="9525">
            <a:noFill/>
            <a:miter lim="800000"/>
            <a:headEnd/>
            <a:tailEnd/>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ts val="600"/>
              </a:spcBef>
              <a:defRPr/>
            </a:pPr>
            <a:r>
              <a:rPr lang="en-US" sz="1200" dirty="0" smtClean="0">
                <a:solidFill>
                  <a:srgbClr val="9A3B26"/>
                </a:solidFill>
                <a:latin typeface="Verdana" pitchFamily="34" charset="0"/>
                <a:ea typeface="ＭＳ Ｐゴシック" pitchFamily="-111" charset="-128"/>
              </a:rPr>
              <a:t>ESL Strategies for Literacy Centers</a:t>
            </a:r>
          </a:p>
          <a:p>
            <a:pPr algn="ctr" eaLnBrk="1" hangingPunct="1">
              <a:spcBef>
                <a:spcPts val="600"/>
              </a:spcBef>
              <a:defRPr/>
            </a:pPr>
            <a:r>
              <a:rPr lang="en-US" sz="1200" dirty="0" smtClean="0">
                <a:solidFill>
                  <a:srgbClr val="9A3B26"/>
                </a:solidFill>
                <a:latin typeface="Verdana" pitchFamily="34" charset="0"/>
                <a:ea typeface="ＭＳ Ｐゴシック" pitchFamily="-111" charset="-128"/>
              </a:rPr>
              <a:t>Catch a Falling Reader, Part 2</a:t>
            </a: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ＭＳ Ｐゴシック" charset="0"/>
          <a:cs typeface="+mj-cs"/>
        </a:defRPr>
      </a:lvl1pPr>
      <a:lvl2pPr algn="ctr" rtl="0" eaLnBrk="0" fontAlgn="base" hangingPunct="0">
        <a:spcBef>
          <a:spcPct val="0"/>
        </a:spcBef>
        <a:spcAft>
          <a:spcPct val="0"/>
        </a:spcAft>
        <a:defRPr sz="4400">
          <a:solidFill>
            <a:schemeClr val="bg1"/>
          </a:solidFill>
          <a:latin typeface="Verdana" pitchFamily="34" charset="0"/>
          <a:ea typeface="ＭＳ Ｐゴシック" charset="0"/>
        </a:defRPr>
      </a:lvl2pPr>
      <a:lvl3pPr algn="ctr" rtl="0" eaLnBrk="0" fontAlgn="base" hangingPunct="0">
        <a:spcBef>
          <a:spcPct val="0"/>
        </a:spcBef>
        <a:spcAft>
          <a:spcPct val="0"/>
        </a:spcAft>
        <a:defRPr sz="4400">
          <a:solidFill>
            <a:schemeClr val="bg1"/>
          </a:solidFill>
          <a:latin typeface="Verdana" pitchFamily="34" charset="0"/>
          <a:ea typeface="ＭＳ Ｐゴシック" charset="0"/>
        </a:defRPr>
      </a:lvl3pPr>
      <a:lvl4pPr algn="ctr" rtl="0" eaLnBrk="0" fontAlgn="base" hangingPunct="0">
        <a:spcBef>
          <a:spcPct val="0"/>
        </a:spcBef>
        <a:spcAft>
          <a:spcPct val="0"/>
        </a:spcAft>
        <a:defRPr sz="4400">
          <a:solidFill>
            <a:schemeClr val="bg1"/>
          </a:solidFill>
          <a:latin typeface="Verdana" pitchFamily="34" charset="0"/>
          <a:ea typeface="ＭＳ Ｐゴシック" charset="0"/>
        </a:defRPr>
      </a:lvl4pPr>
      <a:lvl5pPr algn="ctr" rtl="0" eaLnBrk="0" fontAlgn="base" hangingPunct="0">
        <a:spcBef>
          <a:spcPct val="0"/>
        </a:spcBef>
        <a:spcAft>
          <a:spcPct val="0"/>
        </a:spcAft>
        <a:defRPr sz="4400">
          <a:solidFill>
            <a:schemeClr val="bg1"/>
          </a:solidFill>
          <a:latin typeface="Verdana" pitchFamily="34" charset="0"/>
          <a:ea typeface="ＭＳ Ｐゴシック" charset="0"/>
        </a:defRPr>
      </a:lvl5pPr>
      <a:lvl6pPr marL="457200" algn="ctr" rtl="0" fontAlgn="base">
        <a:spcBef>
          <a:spcPct val="0"/>
        </a:spcBef>
        <a:spcAft>
          <a:spcPct val="0"/>
        </a:spcAft>
        <a:defRPr sz="4400">
          <a:solidFill>
            <a:schemeClr val="bg1"/>
          </a:solidFill>
          <a:latin typeface="Verdana" pitchFamily="34" charset="0"/>
        </a:defRPr>
      </a:lvl6pPr>
      <a:lvl7pPr marL="914400" algn="ctr" rtl="0" fontAlgn="base">
        <a:spcBef>
          <a:spcPct val="0"/>
        </a:spcBef>
        <a:spcAft>
          <a:spcPct val="0"/>
        </a:spcAft>
        <a:defRPr sz="4400">
          <a:solidFill>
            <a:schemeClr val="bg1"/>
          </a:solidFill>
          <a:latin typeface="Verdana" pitchFamily="34" charset="0"/>
        </a:defRPr>
      </a:lvl7pPr>
      <a:lvl8pPr marL="1371600" algn="ctr" rtl="0" fontAlgn="base">
        <a:spcBef>
          <a:spcPct val="0"/>
        </a:spcBef>
        <a:spcAft>
          <a:spcPct val="0"/>
        </a:spcAft>
        <a:defRPr sz="4400">
          <a:solidFill>
            <a:schemeClr val="bg1"/>
          </a:solidFill>
          <a:latin typeface="Verdana" pitchFamily="34" charset="0"/>
        </a:defRPr>
      </a:lvl8pPr>
      <a:lvl9pPr marL="1828800" algn="ctr" rtl="0" fontAlgn="base">
        <a:spcBef>
          <a:spcPct val="0"/>
        </a:spcBef>
        <a:spcAft>
          <a:spcPct val="0"/>
        </a:spcAft>
        <a:defRPr sz="44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8600" y="5410200"/>
            <a:ext cx="3688484" cy="1140788"/>
          </a:xfrm>
          <a:prstGeom prst="rect">
            <a:avLst/>
          </a:prstGeom>
        </p:spPr>
      </p:pic>
      <p:sp>
        <p:nvSpPr>
          <p:cNvPr id="5" name="Text Box 5"/>
          <p:cNvSpPr txBox="1">
            <a:spLocks noChangeArrowheads="1"/>
          </p:cNvSpPr>
          <p:nvPr/>
        </p:nvSpPr>
        <p:spPr bwMode="auto">
          <a:xfrm>
            <a:off x="269441" y="685800"/>
            <a:ext cx="6142225"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400" dirty="0">
                <a:solidFill>
                  <a:schemeClr val="bg1"/>
                </a:solidFill>
                <a:latin typeface="Verdana" pitchFamily="34" charset="0"/>
              </a:rPr>
              <a:t>More </a:t>
            </a:r>
            <a:r>
              <a:rPr lang="en-US" sz="4400" dirty="0" smtClean="0">
                <a:solidFill>
                  <a:schemeClr val="bg1"/>
                </a:solidFill>
                <a:latin typeface="Verdana" pitchFamily="34" charset="0"/>
              </a:rPr>
              <a:t>Than </a:t>
            </a:r>
            <a:r>
              <a:rPr lang="en-US" sz="4400" dirty="0">
                <a:solidFill>
                  <a:schemeClr val="bg1"/>
                </a:solidFill>
                <a:latin typeface="Verdana" pitchFamily="34" charset="0"/>
              </a:rPr>
              <a:t>Just Talk: </a:t>
            </a:r>
            <a:r>
              <a:rPr lang="en-US" sz="4400" dirty="0" smtClean="0">
                <a:solidFill>
                  <a:schemeClr val="bg1"/>
                </a:solidFill>
                <a:latin typeface="Verdana" pitchFamily="34" charset="0"/>
              </a:rPr>
              <a:t>Everyday </a:t>
            </a:r>
            <a:r>
              <a:rPr lang="en-US" sz="4400" dirty="0">
                <a:solidFill>
                  <a:schemeClr val="bg1"/>
                </a:solidFill>
                <a:latin typeface="Verdana" pitchFamily="34" charset="0"/>
              </a:rPr>
              <a:t>English Language Teaching</a:t>
            </a: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83100" y="2895600"/>
            <a:ext cx="4193953" cy="3810000"/>
          </a:xfrm>
          <a:prstGeom prst="rect">
            <a:avLst/>
          </a:prstGeom>
        </p:spPr>
      </p:pic>
    </p:spTree>
    <p:extLst>
      <p:ext uri="{BB962C8B-B14F-4D97-AF65-F5344CB8AC3E}">
        <p14:creationId xmlns:p14="http://schemas.microsoft.com/office/powerpoint/2010/main" val="2136336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ChangeArrowheads="1"/>
          </p:cNvSpPr>
          <p:nvPr/>
        </p:nvSpPr>
        <p:spPr bwMode="auto">
          <a:xfrm>
            <a:off x="381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r>
              <a:rPr lang="en-US" sz="6000" dirty="0" smtClean="0">
                <a:solidFill>
                  <a:schemeClr val="bg1"/>
                </a:solidFill>
                <a:latin typeface="Verdana" charset="0"/>
              </a:rPr>
              <a:t>Poll</a:t>
            </a:r>
            <a:endParaRPr lang="en-US" sz="6000" dirty="0">
              <a:solidFill>
                <a:schemeClr val="bg1"/>
              </a:solidFill>
              <a:latin typeface="Verdana" charset="0"/>
            </a:endParaRPr>
          </a:p>
        </p:txBody>
      </p:sp>
      <p:sp>
        <p:nvSpPr>
          <p:cNvPr id="8" name="Rectangle 7"/>
          <p:cNvSpPr/>
          <p:nvPr/>
        </p:nvSpPr>
        <p:spPr>
          <a:xfrm>
            <a:off x="4572000" y="1451043"/>
            <a:ext cx="4495800" cy="2554545"/>
          </a:xfrm>
          <a:prstGeom prst="rect">
            <a:avLst/>
          </a:prstGeom>
        </p:spPr>
        <p:txBody>
          <a:bodyPr wrap="square">
            <a:spAutoFit/>
          </a:bodyPr>
          <a:lstStyle/>
          <a:p>
            <a:endParaRPr lang="en-US" sz="3200" b="0" dirty="0">
              <a:solidFill>
                <a:schemeClr val="bg1"/>
              </a:solidFill>
              <a:latin typeface="Verdana" pitchFamily="34" charset="0"/>
            </a:endParaRPr>
          </a:p>
          <a:p>
            <a:pPr marL="457200" indent="-457200">
              <a:buFont typeface="Arial" pitchFamily="34" charset="0"/>
              <a:buChar char="•"/>
            </a:pPr>
            <a:endParaRPr lang="en-US" sz="3200" b="0" dirty="0" smtClean="0">
              <a:solidFill>
                <a:schemeClr val="bg1"/>
              </a:solidFill>
              <a:latin typeface="Verdana" pitchFamily="34" charset="0"/>
            </a:endParaRPr>
          </a:p>
          <a:p>
            <a:pPr marL="914400" lvl="1" indent="-457200">
              <a:buFont typeface="Arial" pitchFamily="34" charset="0"/>
              <a:buChar char="•"/>
            </a:pPr>
            <a:endParaRPr lang="en-US" sz="3200" b="0" dirty="0" smtClean="0">
              <a:solidFill>
                <a:schemeClr val="bg1"/>
              </a:solidFill>
              <a:latin typeface="Verdana" pitchFamily="34" charset="0"/>
            </a:endParaRPr>
          </a:p>
          <a:p>
            <a:endParaRPr lang="en-US" sz="3200" b="0" dirty="0" smtClean="0">
              <a:solidFill>
                <a:schemeClr val="bg1"/>
              </a:solidFill>
              <a:latin typeface="Verdana" pitchFamily="34" charset="0"/>
            </a:endParaRPr>
          </a:p>
          <a:p>
            <a:endParaRPr lang="en-US" sz="3200" b="0" dirty="0">
              <a:solidFill>
                <a:schemeClr val="bg1"/>
              </a:solidFill>
              <a:latin typeface="Verdana" pitchFamily="34" charset="0"/>
            </a:endParaRPr>
          </a:p>
        </p:txBody>
      </p:sp>
      <p:sp>
        <p:nvSpPr>
          <p:cNvPr id="4" name="Rectangle 3"/>
          <p:cNvSpPr txBox="1">
            <a:spLocks noChangeArrowheads="1"/>
          </p:cNvSpPr>
          <p:nvPr/>
        </p:nvSpPr>
        <p:spPr>
          <a:xfrm>
            <a:off x="381000" y="1451043"/>
            <a:ext cx="6019800" cy="3962400"/>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Verdana" pitchFamily="34" charset="0"/>
                <a:ea typeface="ＭＳ Ｐゴシック" charset="0"/>
                <a:cs typeface="+mn-cs"/>
              </a:defRPr>
            </a:lvl1pPr>
            <a:lvl2pPr marL="742950" indent="-285750" algn="l" rtl="0" eaLnBrk="0" fontAlgn="base" hangingPunct="0">
              <a:spcBef>
                <a:spcPct val="20000"/>
              </a:spcBef>
              <a:spcAft>
                <a:spcPct val="0"/>
              </a:spcAft>
              <a:buChar char="–"/>
              <a:defRPr sz="2800">
                <a:solidFill>
                  <a:schemeClr val="bg1"/>
                </a:solidFill>
                <a:latin typeface="Verdana"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Verdana"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Verdana"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Verdana" pitchFamily="34" charset="0"/>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indent="-609600">
              <a:lnSpc>
                <a:spcPct val="90000"/>
              </a:lnSpc>
              <a:spcAft>
                <a:spcPct val="25000"/>
              </a:spcAft>
            </a:pPr>
            <a:endParaRPr lang="en-US" sz="3600" dirty="0" smtClean="0"/>
          </a:p>
          <a:p>
            <a:pPr marL="609600" indent="-609600">
              <a:lnSpc>
                <a:spcPct val="90000"/>
              </a:lnSpc>
              <a:spcAft>
                <a:spcPct val="25000"/>
              </a:spcAft>
            </a:pPr>
            <a:r>
              <a:rPr lang="en-US" sz="2800" b="0" dirty="0"/>
              <a:t>Name </a:t>
            </a:r>
            <a:r>
              <a:rPr lang="en-US" sz="2800" b="0" dirty="0" smtClean="0"/>
              <a:t>and </a:t>
            </a:r>
            <a:r>
              <a:rPr lang="en-US" sz="2800" b="0" dirty="0"/>
              <a:t>location of your </a:t>
            </a:r>
            <a:r>
              <a:rPr lang="en-US" sz="2800" b="0" dirty="0" smtClean="0"/>
              <a:t>program</a:t>
            </a:r>
            <a:endParaRPr lang="en-US" sz="2800" b="0" dirty="0"/>
          </a:p>
          <a:p>
            <a:pPr marL="609600" indent="-609600">
              <a:lnSpc>
                <a:spcPct val="90000"/>
              </a:lnSpc>
              <a:spcAft>
                <a:spcPct val="25000"/>
              </a:spcAft>
            </a:pPr>
            <a:r>
              <a:rPr lang="en-US" sz="2800" b="0" dirty="0" smtClean="0"/>
              <a:t>% of EL students who regularly attend</a:t>
            </a:r>
          </a:p>
          <a:p>
            <a:pPr marL="609600" indent="-609600">
              <a:lnSpc>
                <a:spcPct val="90000"/>
              </a:lnSpc>
              <a:spcAft>
                <a:spcPct val="25000"/>
              </a:spcAft>
            </a:pPr>
            <a:r>
              <a:rPr lang="en-US" sz="2800" b="0" dirty="0"/>
              <a:t>M</a:t>
            </a:r>
            <a:r>
              <a:rPr lang="en-US" sz="2800" b="0" dirty="0" smtClean="0"/>
              <a:t>ajor languages spoken</a:t>
            </a:r>
          </a:p>
          <a:p>
            <a:pPr marL="609600" indent="-609600">
              <a:lnSpc>
                <a:spcPct val="90000"/>
              </a:lnSpc>
              <a:spcAft>
                <a:spcPct val="25000"/>
              </a:spcAft>
            </a:pPr>
            <a:endParaRPr lang="en-US" dirty="0" smtClean="0"/>
          </a:p>
          <a:p>
            <a:pPr marL="609600" indent="-609600">
              <a:lnSpc>
                <a:spcPct val="90000"/>
              </a:lnSpc>
              <a:spcAft>
                <a:spcPct val="25000"/>
              </a:spcAft>
            </a:pPr>
            <a:endParaRPr lang="en-US" sz="3600" dirty="0"/>
          </a:p>
        </p:txBody>
      </p:sp>
      <p:pic>
        <p:nvPicPr>
          <p:cNvPr id="2050" name="Picture 2" descr="C:\Documents and Settings\jkobrin\Local Settings\Temp\MC900431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814" y="2397171"/>
            <a:ext cx="1870029" cy="18700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28600" y="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a:solidFill>
                  <a:schemeClr val="bg1"/>
                </a:solidFill>
                <a:latin typeface="Verdana" pitchFamily="34" charset="0"/>
              </a:rPr>
              <a:t>English Learners in California</a:t>
            </a:r>
          </a:p>
        </p:txBody>
      </p:sp>
      <p:graphicFrame>
        <p:nvGraphicFramePr>
          <p:cNvPr id="32814" name="Group 46"/>
          <p:cNvGraphicFramePr>
            <a:graphicFrameLocks noGrp="1"/>
          </p:cNvGraphicFramePr>
          <p:nvPr/>
        </p:nvGraphicFramePr>
        <p:xfrm>
          <a:off x="381000" y="1600200"/>
          <a:ext cx="8458200" cy="3727451"/>
        </p:xfrm>
        <a:graphic>
          <a:graphicData uri="http://schemas.openxmlformats.org/drawingml/2006/table">
            <a:tbl>
              <a:tblPr/>
              <a:tblGrid>
                <a:gridCol w="3962400"/>
                <a:gridCol w="2286000"/>
                <a:gridCol w="2209800"/>
              </a:tblGrid>
              <a:tr h="4572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Recent statistics </a:t>
                      </a:r>
                    </a:p>
                  </a:txBody>
                  <a:tcPr marT="45724" marB="45724" horzOverflow="overflow">
                    <a:lnL w="19050" cap="flat" cmpd="sng" algn="ctr">
                      <a:solidFill>
                        <a:srgbClr val="F1B821"/>
                      </a:solidFill>
                      <a:prstDash val="solid"/>
                      <a:round/>
                      <a:headEnd type="none" w="med" len="med"/>
                      <a:tailEnd type="none" w="med" len="med"/>
                    </a:lnL>
                    <a:lnR w="28575" cap="flat" cmpd="sng" algn="ctr">
                      <a:solidFill>
                        <a:srgbClr val="0068A2"/>
                      </a:solidFill>
                      <a:prstDash val="solid"/>
                      <a:round/>
                      <a:headEnd type="none" w="med" len="med"/>
                      <a:tailEnd type="none" w="med" len="med"/>
                    </a:lnR>
                    <a:lnT w="19050" cap="flat" cmpd="sng" algn="ctr">
                      <a:solidFill>
                        <a:srgbClr val="F1B821"/>
                      </a:solidFill>
                      <a:prstDash val="solid"/>
                      <a:round/>
                      <a:headEnd type="none" w="med" len="med"/>
                      <a:tailEnd type="none" w="med" len="med"/>
                    </a:lnT>
                    <a:lnB w="28575" cap="flat" cmpd="sng" algn="ctr">
                      <a:solidFill>
                        <a:srgbClr val="F1B82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California</a:t>
                      </a:r>
                    </a:p>
                  </a:txBody>
                  <a:tcPr marT="45724" marB="45724" horzOverflow="overflow">
                    <a:lnL w="28575" cap="flat" cmpd="sng" algn="ctr">
                      <a:solidFill>
                        <a:srgbClr val="0068A2"/>
                      </a:solidFill>
                      <a:prstDash val="solid"/>
                      <a:round/>
                      <a:headEnd type="none" w="med" len="med"/>
                      <a:tailEnd type="none" w="med" len="med"/>
                    </a:lnL>
                    <a:lnR w="28575" cap="flat" cmpd="sng" algn="ctr">
                      <a:solidFill>
                        <a:srgbClr val="0068A2"/>
                      </a:solidFill>
                      <a:prstDash val="solid"/>
                      <a:round/>
                      <a:headEnd type="none" w="med" len="med"/>
                      <a:tailEnd type="none" w="med" len="med"/>
                    </a:lnR>
                    <a:lnT w="19050" cap="flat" cmpd="sng" algn="ctr">
                      <a:solidFill>
                        <a:srgbClr val="F1B821"/>
                      </a:solidFill>
                      <a:prstDash val="solid"/>
                      <a:round/>
                      <a:headEnd type="none" w="med" len="med"/>
                      <a:tailEnd type="none" w="med" len="med"/>
                    </a:lnT>
                    <a:lnB w="28575" cap="flat" cmpd="sng" algn="ctr">
                      <a:solidFill>
                        <a:srgbClr val="F1B82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USA</a:t>
                      </a:r>
                    </a:p>
                  </a:txBody>
                  <a:tcPr marT="45724" marB="45724" horzOverflow="overflow">
                    <a:lnL w="28575" cap="flat" cmpd="sng" algn="ctr">
                      <a:solidFill>
                        <a:srgbClr val="0068A2"/>
                      </a:solidFill>
                      <a:prstDash val="solid"/>
                      <a:round/>
                      <a:headEnd type="none" w="med" len="med"/>
                      <a:tailEnd type="none" w="med" len="med"/>
                    </a:lnL>
                    <a:lnR w="19050" cap="flat" cmpd="sng" algn="ctr">
                      <a:solidFill>
                        <a:srgbClr val="F1B821"/>
                      </a:solidFill>
                      <a:prstDash val="solid"/>
                      <a:round/>
                      <a:headEnd type="none" w="med" len="med"/>
                      <a:tailEnd type="none" w="med" len="med"/>
                    </a:lnR>
                    <a:lnT w="19050" cap="flat" cmpd="sng" algn="ctr">
                      <a:solidFill>
                        <a:srgbClr val="F1B821"/>
                      </a:solidFill>
                      <a:prstDash val="solid"/>
                      <a:round/>
                      <a:headEnd type="none" w="med" len="med"/>
                      <a:tailEnd type="none" w="med" len="med"/>
                    </a:lnT>
                    <a:lnB w="28575" cap="flat" cmpd="sng" algn="ctr">
                      <a:solidFill>
                        <a:srgbClr val="F1B821"/>
                      </a:solidFill>
                      <a:prstDash val="solid"/>
                      <a:round/>
                      <a:headEnd type="none" w="med" len="med"/>
                      <a:tailEnd type="none" w="med" len="med"/>
                    </a:lnB>
                    <a:lnTlToBr>
                      <a:noFill/>
                    </a:lnTlToBr>
                    <a:lnBlToTr>
                      <a:noFill/>
                    </a:lnBlToTr>
                    <a:solidFill>
                      <a:srgbClr val="FFCC00"/>
                    </a:solidFill>
                  </a:tcPr>
                </a:tc>
              </a:tr>
              <a:tr h="10059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Children (5-17) speaking a language other than English at home</a:t>
                      </a:r>
                    </a:p>
                  </a:txBody>
                  <a:tcPr marT="45724" marB="45724" horzOverflow="overflow">
                    <a:lnL w="12700" cap="flat" cmpd="sng" algn="ctr">
                      <a:solidFill>
                        <a:srgbClr val="F1B821"/>
                      </a:solidFill>
                      <a:prstDash val="solid"/>
                      <a:round/>
                      <a:headEnd type="none" w="med" len="med"/>
                      <a:tailEnd type="none" w="med" len="med"/>
                    </a:lnL>
                    <a:lnR w="28575" cap="flat" cmpd="sng" algn="ctr">
                      <a:solidFill>
                        <a:srgbClr val="F1B821"/>
                      </a:solidFill>
                      <a:prstDash val="solid"/>
                      <a:round/>
                      <a:headEnd type="none" w="med" len="med"/>
                      <a:tailEnd type="none" w="med" len="med"/>
                    </a:lnR>
                    <a:lnT w="28575" cap="flat" cmpd="sng" algn="ctr">
                      <a:solidFill>
                        <a:srgbClr val="F1B821"/>
                      </a:solidFill>
                      <a:prstDash val="solid"/>
                      <a:round/>
                      <a:headEnd type="none" w="med" len="med"/>
                      <a:tailEnd type="none" w="med" len="med"/>
                    </a:lnT>
                    <a:lnB w="28575" cap="flat" cmpd="sng" algn="ctr">
                      <a:solidFill>
                        <a:srgbClr val="F1B82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44%</a:t>
                      </a:r>
                    </a:p>
                  </a:txBody>
                  <a:tcPr marT="45724" marB="45724" horzOverflow="overflow">
                    <a:lnL w="28575" cap="flat" cmpd="sng" algn="ctr">
                      <a:solidFill>
                        <a:srgbClr val="F1B821"/>
                      </a:solidFill>
                      <a:prstDash val="solid"/>
                      <a:round/>
                      <a:headEnd type="none" w="med" len="med"/>
                      <a:tailEnd type="none" w="med" len="med"/>
                    </a:lnL>
                    <a:lnR w="28575" cap="flat" cmpd="sng" algn="ctr">
                      <a:solidFill>
                        <a:srgbClr val="F1B821"/>
                      </a:solidFill>
                      <a:prstDash val="solid"/>
                      <a:round/>
                      <a:headEnd type="none" w="med" len="med"/>
                      <a:tailEnd type="none" w="med" len="med"/>
                    </a:lnR>
                    <a:lnT w="28575" cap="flat" cmpd="sng" algn="ctr">
                      <a:solidFill>
                        <a:srgbClr val="F1B821"/>
                      </a:solidFill>
                      <a:prstDash val="solid"/>
                      <a:round/>
                      <a:headEnd type="none" w="med" len="med"/>
                      <a:tailEnd type="none" w="med" len="med"/>
                    </a:lnT>
                    <a:lnB w="28575" cap="flat" cmpd="sng" algn="ctr">
                      <a:solidFill>
                        <a:srgbClr val="F1B82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ts val="1600"/>
                        </a:spcAft>
                        <a:buClrTx/>
                        <a:buSzTx/>
                        <a:buFont typeface="Wingdings" pitchFamily="2" charset="2"/>
                        <a:buNone/>
                        <a:tabLst/>
                      </a:pPr>
                      <a:r>
                        <a:rPr kumimoji="0" lang="en-US" sz="2000" b="1" i="0" u="none" strike="noStrike" cap="none" normalizeH="0" baseline="0" smtClean="0">
                          <a:ln>
                            <a:noFill/>
                          </a:ln>
                          <a:solidFill>
                            <a:schemeClr val="bg1"/>
                          </a:solidFill>
                          <a:effectLst/>
                          <a:latin typeface="Arial" charset="0"/>
                        </a:rPr>
                        <a:t>21%</a:t>
                      </a:r>
                    </a:p>
                  </a:txBody>
                  <a:tcPr marT="45724" marB="45724" horzOverflow="overflow">
                    <a:lnL w="28575" cap="flat" cmpd="sng" algn="ctr">
                      <a:solidFill>
                        <a:srgbClr val="F1B821"/>
                      </a:solidFill>
                      <a:prstDash val="solid"/>
                      <a:round/>
                      <a:headEnd type="none" w="med" len="med"/>
                      <a:tailEnd type="none" w="med" len="med"/>
                    </a:lnL>
                    <a:lnR w="12700" cap="flat" cmpd="sng" algn="ctr">
                      <a:solidFill>
                        <a:srgbClr val="F1B821"/>
                      </a:solidFill>
                      <a:prstDash val="solid"/>
                      <a:round/>
                      <a:headEnd type="none" w="med" len="med"/>
                      <a:tailEnd type="none" w="med" len="med"/>
                    </a:lnR>
                    <a:lnT w="28575" cap="flat" cmpd="sng" algn="ctr">
                      <a:solidFill>
                        <a:srgbClr val="F1B821"/>
                      </a:solidFill>
                      <a:prstDash val="solid"/>
                      <a:round/>
                      <a:headEnd type="none" w="med" len="med"/>
                      <a:tailEnd type="none" w="med" len="med"/>
                    </a:lnT>
                    <a:lnB w="28575" cap="flat" cmpd="sng" algn="ctr">
                      <a:solidFill>
                        <a:srgbClr val="F1B821"/>
                      </a:solidFill>
                      <a:prstDash val="solid"/>
                      <a:round/>
                      <a:headEnd type="none" w="med" len="med"/>
                      <a:tailEnd type="none" w="med" len="med"/>
                    </a:lnB>
                    <a:lnTlToBr>
                      <a:noFill/>
                    </a:lnTlToBr>
                    <a:lnBlToTr>
                      <a:noFill/>
                    </a:lnBlToTr>
                    <a:noFill/>
                  </a:tcPr>
                </a:tc>
              </a:tr>
              <a:tr h="701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Children of immigrants who live in low income families</a:t>
                      </a:r>
                    </a:p>
                  </a:txBody>
                  <a:tcPr marT="45724" marB="45724" horzOverflow="overflow">
                    <a:lnL w="12700" cap="flat" cmpd="sng" algn="ctr">
                      <a:solidFill>
                        <a:srgbClr val="F1B821"/>
                      </a:solidFill>
                      <a:prstDash val="solid"/>
                      <a:round/>
                      <a:headEnd type="none" w="med" len="med"/>
                      <a:tailEnd type="none" w="med" len="med"/>
                    </a:lnL>
                    <a:lnR w="28575" cap="flat" cmpd="sng" algn="ctr">
                      <a:solidFill>
                        <a:srgbClr val="F1B821"/>
                      </a:solidFill>
                      <a:prstDash val="solid"/>
                      <a:round/>
                      <a:headEnd type="none" w="med" len="med"/>
                      <a:tailEnd type="none" w="med" len="med"/>
                    </a:lnR>
                    <a:lnT w="28575" cap="flat" cmpd="sng" algn="ctr">
                      <a:solidFill>
                        <a:srgbClr val="F1B821"/>
                      </a:solidFill>
                      <a:prstDash val="solid"/>
                      <a:round/>
                      <a:headEnd type="none" w="med" len="med"/>
                      <a:tailEnd type="none" w="med" len="med"/>
                    </a:lnT>
                    <a:lnB w="28575" cap="flat" cmpd="sng" algn="ctr">
                      <a:solidFill>
                        <a:srgbClr val="F1B82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60%</a:t>
                      </a:r>
                    </a:p>
                  </a:txBody>
                  <a:tcPr marT="45724" marB="45724" horzOverflow="overflow">
                    <a:lnL w="28575" cap="flat" cmpd="sng" algn="ctr">
                      <a:solidFill>
                        <a:srgbClr val="F1B821"/>
                      </a:solidFill>
                      <a:prstDash val="solid"/>
                      <a:round/>
                      <a:headEnd type="none" w="med" len="med"/>
                      <a:tailEnd type="none" w="med" len="med"/>
                    </a:lnL>
                    <a:lnR w="28575" cap="flat" cmpd="sng" algn="ctr">
                      <a:solidFill>
                        <a:srgbClr val="F1B821"/>
                      </a:solidFill>
                      <a:prstDash val="solid"/>
                      <a:round/>
                      <a:headEnd type="none" w="med" len="med"/>
                      <a:tailEnd type="none" w="med" len="med"/>
                    </a:lnR>
                    <a:lnT w="28575" cap="flat" cmpd="sng" algn="ctr">
                      <a:solidFill>
                        <a:srgbClr val="F1B821"/>
                      </a:solidFill>
                      <a:prstDash val="solid"/>
                      <a:round/>
                      <a:headEnd type="none" w="med" len="med"/>
                      <a:tailEnd type="none" w="med" len="med"/>
                    </a:lnT>
                    <a:lnB w="28575" cap="flat" cmpd="sng" algn="ctr">
                      <a:solidFill>
                        <a:srgbClr val="F1B82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60%</a:t>
                      </a:r>
                    </a:p>
                  </a:txBody>
                  <a:tcPr marT="45724" marB="45724" horzOverflow="overflow">
                    <a:lnL w="28575" cap="flat" cmpd="sng" algn="ctr">
                      <a:solidFill>
                        <a:srgbClr val="F1B821"/>
                      </a:solidFill>
                      <a:prstDash val="solid"/>
                      <a:round/>
                      <a:headEnd type="none" w="med" len="med"/>
                      <a:tailEnd type="none" w="med" len="med"/>
                    </a:lnL>
                    <a:lnR w="12700" cap="flat" cmpd="sng" algn="ctr">
                      <a:solidFill>
                        <a:srgbClr val="F1B821"/>
                      </a:solidFill>
                      <a:prstDash val="solid"/>
                      <a:round/>
                      <a:headEnd type="none" w="med" len="med"/>
                      <a:tailEnd type="none" w="med" len="med"/>
                    </a:lnR>
                    <a:lnT w="28575" cap="flat" cmpd="sng" algn="ctr">
                      <a:solidFill>
                        <a:srgbClr val="F1B821"/>
                      </a:solidFill>
                      <a:prstDash val="solid"/>
                      <a:round/>
                      <a:headEnd type="none" w="med" len="med"/>
                      <a:tailEnd type="none" w="med" len="med"/>
                    </a:lnT>
                    <a:lnB w="28575" cap="flat" cmpd="sng" algn="ctr">
                      <a:solidFill>
                        <a:srgbClr val="F1B821"/>
                      </a:solidFill>
                      <a:prstDash val="solid"/>
                      <a:round/>
                      <a:headEnd type="none" w="med" len="med"/>
                      <a:tailEnd type="none" w="med" len="med"/>
                    </a:lnB>
                    <a:lnTlToBr>
                      <a:noFill/>
                    </a:lnTlToBr>
                    <a:lnBlToTr>
                      <a:noFill/>
                    </a:lnBlToTr>
                    <a:noFill/>
                  </a:tcPr>
                </a:tc>
              </a:tr>
              <a:tr h="8620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 of all students enrolled that are LEP, K-12</a:t>
                      </a:r>
                    </a:p>
                  </a:txBody>
                  <a:tcPr marT="45724" marB="45724" horzOverflow="overflow">
                    <a:lnL w="12700" cap="flat" cmpd="sng" algn="ctr">
                      <a:solidFill>
                        <a:srgbClr val="F1B821"/>
                      </a:solidFill>
                      <a:prstDash val="solid"/>
                      <a:round/>
                      <a:headEnd type="none" w="med" len="med"/>
                      <a:tailEnd type="none" w="med" len="med"/>
                    </a:lnL>
                    <a:lnR w="28575" cap="flat" cmpd="sng" algn="ctr">
                      <a:solidFill>
                        <a:srgbClr val="F1B821"/>
                      </a:solidFill>
                      <a:prstDash val="solid"/>
                      <a:round/>
                      <a:headEnd type="none" w="med" len="med"/>
                      <a:tailEnd type="none" w="med" len="med"/>
                    </a:lnR>
                    <a:lnT w="28575" cap="flat" cmpd="sng" algn="ctr">
                      <a:solidFill>
                        <a:srgbClr val="F1B821"/>
                      </a:solidFill>
                      <a:prstDash val="solid"/>
                      <a:round/>
                      <a:headEnd type="none" w="med" len="med"/>
                      <a:tailEnd type="none" w="med" len="med"/>
                    </a:lnT>
                    <a:lnB w="28575" cap="flat" cmpd="sng" algn="ctr">
                      <a:solidFill>
                        <a:srgbClr val="F1B82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24%</a:t>
                      </a:r>
                    </a:p>
                  </a:txBody>
                  <a:tcPr marT="45724" marB="45724" horzOverflow="overflow">
                    <a:lnL w="28575" cap="flat" cmpd="sng" algn="ctr">
                      <a:solidFill>
                        <a:srgbClr val="F1B821"/>
                      </a:solidFill>
                      <a:prstDash val="solid"/>
                      <a:round/>
                      <a:headEnd type="none" w="med" len="med"/>
                      <a:tailEnd type="none" w="med" len="med"/>
                    </a:lnL>
                    <a:lnR w="28575" cap="flat" cmpd="sng" algn="ctr">
                      <a:solidFill>
                        <a:srgbClr val="F1B821"/>
                      </a:solidFill>
                      <a:prstDash val="solid"/>
                      <a:round/>
                      <a:headEnd type="none" w="med" len="med"/>
                      <a:tailEnd type="none" w="med" len="med"/>
                    </a:lnR>
                    <a:lnT w="28575" cap="flat" cmpd="sng" algn="ctr">
                      <a:solidFill>
                        <a:srgbClr val="F1B821"/>
                      </a:solidFill>
                      <a:prstDash val="solid"/>
                      <a:round/>
                      <a:headEnd type="none" w="med" len="med"/>
                      <a:tailEnd type="none" w="med" len="med"/>
                    </a:lnT>
                    <a:lnB w="28575" cap="flat" cmpd="sng" algn="ctr">
                      <a:solidFill>
                        <a:srgbClr val="F1B82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ts val="1600"/>
                        </a:spcAft>
                        <a:buClrTx/>
                        <a:buSzTx/>
                        <a:buFont typeface="Wingdings" pitchFamily="2" charset="2"/>
                        <a:buNone/>
                        <a:tabLst/>
                      </a:pPr>
                      <a:r>
                        <a:rPr kumimoji="0" lang="en-US" sz="2000" b="1" i="0" u="none" strike="noStrike" cap="none" normalizeH="0" baseline="0" smtClean="0">
                          <a:ln>
                            <a:noFill/>
                          </a:ln>
                          <a:solidFill>
                            <a:srgbClr val="FF0000"/>
                          </a:solidFill>
                          <a:effectLst/>
                          <a:latin typeface="Arial" charset="0"/>
                        </a:rPr>
                        <a:t> </a:t>
                      </a:r>
                      <a:r>
                        <a:rPr kumimoji="0" lang="en-US" sz="2000" b="1" i="0" u="none" strike="noStrike" cap="none" normalizeH="0" baseline="0" smtClean="0">
                          <a:ln>
                            <a:noFill/>
                          </a:ln>
                          <a:solidFill>
                            <a:schemeClr val="bg1"/>
                          </a:solidFill>
                          <a:effectLst/>
                          <a:latin typeface="Arial" charset="0"/>
                        </a:rPr>
                        <a:t>8.5%</a:t>
                      </a:r>
                    </a:p>
                  </a:txBody>
                  <a:tcPr marT="45724" marB="45724" horzOverflow="overflow">
                    <a:lnL w="28575" cap="flat" cmpd="sng" algn="ctr">
                      <a:solidFill>
                        <a:srgbClr val="F1B821"/>
                      </a:solidFill>
                      <a:prstDash val="solid"/>
                      <a:round/>
                      <a:headEnd type="none" w="med" len="med"/>
                      <a:tailEnd type="none" w="med" len="med"/>
                    </a:lnL>
                    <a:lnR w="12700" cap="flat" cmpd="sng" algn="ctr">
                      <a:solidFill>
                        <a:srgbClr val="F1B821"/>
                      </a:solidFill>
                      <a:prstDash val="solid"/>
                      <a:round/>
                      <a:headEnd type="none" w="med" len="med"/>
                      <a:tailEnd type="none" w="med" len="med"/>
                    </a:lnR>
                    <a:lnT w="28575" cap="flat" cmpd="sng" algn="ctr">
                      <a:solidFill>
                        <a:srgbClr val="F1B821"/>
                      </a:solidFill>
                      <a:prstDash val="solid"/>
                      <a:round/>
                      <a:headEnd type="none" w="med" len="med"/>
                      <a:tailEnd type="none" w="med" len="med"/>
                    </a:lnT>
                    <a:lnB w="28575" cap="flat" cmpd="sng" algn="ctr">
                      <a:solidFill>
                        <a:srgbClr val="F1B821"/>
                      </a:solidFill>
                      <a:prstDash val="solid"/>
                      <a:round/>
                      <a:headEnd type="none" w="med" len="med"/>
                      <a:tailEnd type="none" w="med" len="med"/>
                    </a:lnB>
                    <a:lnTlToBr>
                      <a:noFill/>
                    </a:lnTlToBr>
                    <a:lnBlToTr>
                      <a:noFill/>
                    </a:lnBlToTr>
                    <a:noFill/>
                  </a:tcPr>
                </a:tc>
              </a:tr>
              <a:tr h="701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First languages spoken</a:t>
                      </a:r>
                    </a:p>
                  </a:txBody>
                  <a:tcPr marT="45724" marB="45724" horzOverflow="overflow">
                    <a:lnL w="12700" cap="flat" cmpd="sng" algn="ctr">
                      <a:solidFill>
                        <a:srgbClr val="F1B821"/>
                      </a:solidFill>
                      <a:prstDash val="solid"/>
                      <a:round/>
                      <a:headEnd type="none" w="med" len="med"/>
                      <a:tailEnd type="none" w="med" len="med"/>
                    </a:lnL>
                    <a:lnR w="28575" cap="flat" cmpd="sng" algn="ctr">
                      <a:solidFill>
                        <a:srgbClr val="F1B821"/>
                      </a:solidFill>
                      <a:prstDash val="solid"/>
                      <a:round/>
                      <a:headEnd type="none" w="med" len="med"/>
                      <a:tailEnd type="none" w="med" len="med"/>
                    </a:lnR>
                    <a:lnT w="28575" cap="flat" cmpd="sng" algn="ctr">
                      <a:solidFill>
                        <a:srgbClr val="F1B821"/>
                      </a:solidFill>
                      <a:prstDash val="solid"/>
                      <a:round/>
                      <a:headEnd type="none" w="med" len="med"/>
                      <a:tailEnd type="none" w="med" len="med"/>
                    </a:lnT>
                    <a:lnB w="28575" cap="flat" cmpd="sng" algn="ctr">
                      <a:solidFill>
                        <a:srgbClr val="F1B82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85% Spanish</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2% Vietnamese</a:t>
                      </a:r>
                    </a:p>
                  </a:txBody>
                  <a:tcPr marT="45724" marB="45724" horzOverflow="overflow">
                    <a:lnL w="28575" cap="flat" cmpd="sng" algn="ctr">
                      <a:solidFill>
                        <a:srgbClr val="F1B821"/>
                      </a:solidFill>
                      <a:prstDash val="solid"/>
                      <a:round/>
                      <a:headEnd type="none" w="med" len="med"/>
                      <a:tailEnd type="none" w="med" len="med"/>
                    </a:lnL>
                    <a:lnR w="28575" cap="flat" cmpd="sng" algn="ctr">
                      <a:solidFill>
                        <a:srgbClr val="F1B821"/>
                      </a:solidFill>
                      <a:prstDash val="solid"/>
                      <a:round/>
                      <a:headEnd type="none" w="med" len="med"/>
                      <a:tailEnd type="none" w="med" len="med"/>
                    </a:lnR>
                    <a:lnT w="28575" cap="flat" cmpd="sng" algn="ctr">
                      <a:solidFill>
                        <a:srgbClr val="F1B821"/>
                      </a:solidFill>
                      <a:prstDash val="solid"/>
                      <a:round/>
                      <a:headEnd type="none" w="med" len="med"/>
                      <a:tailEnd type="none" w="med" len="med"/>
                    </a:lnT>
                    <a:lnB w="28575" cap="flat" cmpd="sng" algn="ctr">
                      <a:solidFill>
                        <a:srgbClr val="F1B82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93% Spanish</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2% Vietnamese</a:t>
                      </a:r>
                    </a:p>
                  </a:txBody>
                  <a:tcPr marT="45724" marB="45724" horzOverflow="overflow">
                    <a:lnL w="28575" cap="flat" cmpd="sng" algn="ctr">
                      <a:solidFill>
                        <a:srgbClr val="F1B821"/>
                      </a:solidFill>
                      <a:prstDash val="solid"/>
                      <a:round/>
                      <a:headEnd type="none" w="med" len="med"/>
                      <a:tailEnd type="none" w="med" len="med"/>
                    </a:lnL>
                    <a:lnR w="12700" cap="flat" cmpd="sng" algn="ctr">
                      <a:solidFill>
                        <a:srgbClr val="F1B821"/>
                      </a:solidFill>
                      <a:prstDash val="solid"/>
                      <a:round/>
                      <a:headEnd type="none" w="med" len="med"/>
                      <a:tailEnd type="none" w="med" len="med"/>
                    </a:lnR>
                    <a:lnT w="28575" cap="flat" cmpd="sng" algn="ctr">
                      <a:solidFill>
                        <a:srgbClr val="F1B821"/>
                      </a:solidFill>
                      <a:prstDash val="solid"/>
                      <a:round/>
                      <a:headEnd type="none" w="med" len="med"/>
                      <a:tailEnd type="none" w="med" len="med"/>
                    </a:lnT>
                    <a:lnB w="28575" cap="flat" cmpd="sng" algn="ctr">
                      <a:solidFill>
                        <a:srgbClr val="F1B82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32048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b="1">
                <a:latin typeface="Verdana" charset="0"/>
              </a:rPr>
              <a:t>Why Does This Matter?</a:t>
            </a:r>
          </a:p>
        </p:txBody>
      </p:sp>
      <p:sp>
        <p:nvSpPr>
          <p:cNvPr id="3" name="Content Placeholder 2"/>
          <p:cNvSpPr>
            <a:spLocks noGrp="1"/>
          </p:cNvSpPr>
          <p:nvPr>
            <p:ph idx="1"/>
          </p:nvPr>
        </p:nvSpPr>
        <p:spPr>
          <a:xfrm>
            <a:off x="381000" y="1341438"/>
            <a:ext cx="8229600" cy="4525962"/>
          </a:xfrm>
        </p:spPr>
        <p:txBody>
          <a:bodyPr>
            <a:normAutofit fontScale="92500" lnSpcReduction="20000"/>
          </a:bodyPr>
          <a:lstStyle/>
          <a:p>
            <a:pPr algn="ctr">
              <a:buFontTx/>
              <a:buNone/>
              <a:defRPr/>
            </a:pPr>
            <a:r>
              <a:rPr lang="en-US" dirty="0" smtClean="0">
                <a:ea typeface="+mn-ea"/>
              </a:rPr>
              <a:t>Students from culturally and linguistically diverse backgrounds often experience:</a:t>
            </a:r>
          </a:p>
          <a:p>
            <a:pPr>
              <a:buFontTx/>
              <a:buNone/>
              <a:defRPr/>
            </a:pPr>
            <a:endParaRPr lang="en-US" dirty="0">
              <a:ea typeface="+mn-ea"/>
            </a:endParaRPr>
          </a:p>
          <a:p>
            <a:pPr>
              <a:defRPr/>
            </a:pPr>
            <a:r>
              <a:rPr lang="en-US" dirty="0" smtClean="0">
                <a:ea typeface="+mn-ea"/>
              </a:rPr>
              <a:t>Lower achievement</a:t>
            </a:r>
          </a:p>
          <a:p>
            <a:pPr>
              <a:defRPr/>
            </a:pPr>
            <a:endParaRPr lang="en-US" dirty="0" smtClean="0">
              <a:ea typeface="+mn-ea"/>
            </a:endParaRPr>
          </a:p>
          <a:p>
            <a:pPr>
              <a:defRPr/>
            </a:pPr>
            <a:r>
              <a:rPr lang="en-US" dirty="0" smtClean="0">
                <a:ea typeface="+mn-ea"/>
              </a:rPr>
              <a:t>High absenteeism</a:t>
            </a:r>
          </a:p>
          <a:p>
            <a:pPr>
              <a:defRPr/>
            </a:pPr>
            <a:endParaRPr lang="en-US" dirty="0" smtClean="0">
              <a:ea typeface="+mn-ea"/>
            </a:endParaRPr>
          </a:p>
          <a:p>
            <a:pPr>
              <a:defRPr/>
            </a:pPr>
            <a:r>
              <a:rPr lang="en-US" dirty="0" smtClean="0">
                <a:ea typeface="+mn-ea"/>
              </a:rPr>
              <a:t>Overrepresentation in special education</a:t>
            </a:r>
          </a:p>
          <a:p>
            <a:pPr>
              <a:buFontTx/>
              <a:buNone/>
              <a:defRPr/>
            </a:pPr>
            <a:endParaRPr lang="en-US" dirty="0" smtClean="0">
              <a:ea typeface="+mn-ea"/>
            </a:endParaRPr>
          </a:p>
          <a:p>
            <a:pPr>
              <a:defRPr/>
            </a:pPr>
            <a:r>
              <a:rPr lang="en-US" dirty="0" smtClean="0">
                <a:ea typeface="+mn-ea"/>
              </a:rPr>
              <a:t>High suspension and expulsion rates</a:t>
            </a:r>
          </a:p>
          <a:p>
            <a:pPr>
              <a:buFontTx/>
              <a:buNone/>
              <a:defRPr/>
            </a:pPr>
            <a:endParaRPr lang="en-US" dirty="0">
              <a:ea typeface="+mn-ea"/>
            </a:endParaRPr>
          </a:p>
        </p:txBody>
      </p:sp>
    </p:spTree>
    <p:extLst>
      <p:ext uri="{BB962C8B-B14F-4D97-AF65-F5344CB8AC3E}">
        <p14:creationId xmlns:p14="http://schemas.microsoft.com/office/powerpoint/2010/main" val="1892564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6"/>
          <p:cNvSpPr txBox="1">
            <a:spLocks noChangeArrowheads="1"/>
          </p:cNvSpPr>
          <p:nvPr/>
        </p:nvSpPr>
        <p:spPr bwMode="auto">
          <a:xfrm>
            <a:off x="152400" y="304800"/>
            <a:ext cx="8991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r>
              <a:rPr lang="en-US" sz="4400" dirty="0">
                <a:solidFill>
                  <a:schemeClr val="bg1"/>
                </a:solidFill>
                <a:latin typeface="Verdana" charset="0"/>
              </a:rPr>
              <a:t>Full Fluency: Up to 7 Years</a:t>
            </a:r>
          </a:p>
        </p:txBody>
      </p:sp>
      <p:graphicFrame>
        <p:nvGraphicFramePr>
          <p:cNvPr id="4" name="Diagram 3"/>
          <p:cNvGraphicFramePr/>
          <p:nvPr>
            <p:extLst>
              <p:ext uri="{D42A27DB-BD31-4B8C-83A1-F6EECF244321}">
                <p14:modId xmlns:p14="http://schemas.microsoft.com/office/powerpoint/2010/main" val="191350997"/>
              </p:ext>
            </p:extLst>
          </p:nvPr>
        </p:nvGraphicFramePr>
        <p:xfrm>
          <a:off x="990600" y="1524000"/>
          <a:ext cx="7162800"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13"/>
          <p:cNvSpPr>
            <a:spLocks noGrp="1" noChangeArrowheads="1"/>
          </p:cNvSpPr>
          <p:nvPr>
            <p:ph type="title"/>
          </p:nvPr>
        </p:nvSpPr>
        <p:spPr/>
        <p:txBody>
          <a:bodyPr/>
          <a:lstStyle/>
          <a:p>
            <a:r>
              <a:rPr lang="en-US" sz="4000" b="1">
                <a:latin typeface="Verdana" charset="0"/>
              </a:rPr>
              <a:t>Language Learning </a:t>
            </a:r>
            <a:br>
              <a:rPr lang="en-US" sz="4000" b="1">
                <a:latin typeface="Verdana" charset="0"/>
              </a:rPr>
            </a:br>
            <a:r>
              <a:rPr lang="en-US" sz="4000" b="1">
                <a:latin typeface="Verdana" charset="0"/>
              </a:rPr>
              <a:t>is NOT Linear</a:t>
            </a:r>
          </a:p>
        </p:txBody>
      </p:sp>
      <p:sp>
        <p:nvSpPr>
          <p:cNvPr id="20483" name="Text Box 5"/>
          <p:cNvSpPr txBox="1">
            <a:spLocks noChangeArrowheads="1"/>
          </p:cNvSpPr>
          <p:nvPr/>
        </p:nvSpPr>
        <p:spPr bwMode="auto">
          <a:xfrm>
            <a:off x="685800" y="5576888"/>
            <a:ext cx="205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a:solidFill>
                  <a:schemeClr val="bg1"/>
                </a:solidFill>
              </a:rPr>
              <a:t>Pre-production</a:t>
            </a:r>
          </a:p>
        </p:txBody>
      </p:sp>
      <p:sp>
        <p:nvSpPr>
          <p:cNvPr id="20484" name="Text Box 7"/>
          <p:cNvSpPr txBox="1">
            <a:spLocks noChangeArrowheads="1"/>
          </p:cNvSpPr>
          <p:nvPr/>
        </p:nvSpPr>
        <p:spPr bwMode="auto">
          <a:xfrm>
            <a:off x="6553200" y="1476375"/>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a:solidFill>
                  <a:schemeClr val="bg1"/>
                </a:solidFill>
              </a:rPr>
              <a:t>Native Speaker-like</a:t>
            </a:r>
          </a:p>
        </p:txBody>
      </p:sp>
      <p:sp>
        <p:nvSpPr>
          <p:cNvPr id="20485" name="Line 10"/>
          <p:cNvSpPr>
            <a:spLocks noChangeShapeType="1"/>
          </p:cNvSpPr>
          <p:nvPr/>
        </p:nvSpPr>
        <p:spPr bwMode="auto">
          <a:xfrm flipV="1">
            <a:off x="7696200" y="1843088"/>
            <a:ext cx="533400" cy="533400"/>
          </a:xfrm>
          <a:prstGeom prst="line">
            <a:avLst/>
          </a:prstGeom>
          <a:noFill/>
          <a:ln w="76200">
            <a:solidFill>
              <a:srgbClr val="F1B8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486" name="Freeform 12"/>
          <p:cNvSpPr>
            <a:spLocks/>
          </p:cNvSpPr>
          <p:nvPr/>
        </p:nvSpPr>
        <p:spPr bwMode="auto">
          <a:xfrm>
            <a:off x="457200" y="2300288"/>
            <a:ext cx="7315200" cy="3581400"/>
          </a:xfrm>
          <a:custGeom>
            <a:avLst/>
            <a:gdLst>
              <a:gd name="T0" fmla="*/ 0 w 4560"/>
              <a:gd name="T1" fmla="*/ 2147483647 h 2256"/>
              <a:gd name="T2" fmla="*/ 2147483647 w 4560"/>
              <a:gd name="T3" fmla="*/ 2147483647 h 2256"/>
              <a:gd name="T4" fmla="*/ 2147483647 w 4560"/>
              <a:gd name="T5" fmla="*/ 2147483647 h 2256"/>
              <a:gd name="T6" fmla="*/ 2147483647 w 4560"/>
              <a:gd name="T7" fmla="*/ 2147483647 h 2256"/>
              <a:gd name="T8" fmla="*/ 2147483647 w 4560"/>
              <a:gd name="T9" fmla="*/ 2147483647 h 2256"/>
              <a:gd name="T10" fmla="*/ 2147483647 w 4560"/>
              <a:gd name="T11" fmla="*/ 1330642500 h 2256"/>
              <a:gd name="T12" fmla="*/ 2147483647 w 4560"/>
              <a:gd name="T13" fmla="*/ 1572577500 h 2256"/>
              <a:gd name="T14" fmla="*/ 2147483647 w 4560"/>
              <a:gd name="T15" fmla="*/ 0 h 22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60" h="2256">
                <a:moveTo>
                  <a:pt x="0" y="2256"/>
                </a:moveTo>
                <a:cubicBezTo>
                  <a:pt x="332" y="1948"/>
                  <a:pt x="664" y="1640"/>
                  <a:pt x="912" y="1536"/>
                </a:cubicBezTo>
                <a:cubicBezTo>
                  <a:pt x="1160" y="1432"/>
                  <a:pt x="1288" y="1712"/>
                  <a:pt x="1488" y="1632"/>
                </a:cubicBezTo>
                <a:cubicBezTo>
                  <a:pt x="1688" y="1552"/>
                  <a:pt x="1896" y="1136"/>
                  <a:pt x="2112" y="1056"/>
                </a:cubicBezTo>
                <a:cubicBezTo>
                  <a:pt x="2328" y="976"/>
                  <a:pt x="2552" y="1240"/>
                  <a:pt x="2784" y="1152"/>
                </a:cubicBezTo>
                <a:cubicBezTo>
                  <a:pt x="3016" y="1064"/>
                  <a:pt x="3304" y="616"/>
                  <a:pt x="3504" y="528"/>
                </a:cubicBezTo>
                <a:cubicBezTo>
                  <a:pt x="3704" y="440"/>
                  <a:pt x="3808" y="712"/>
                  <a:pt x="3984" y="624"/>
                </a:cubicBezTo>
                <a:cubicBezTo>
                  <a:pt x="4160" y="536"/>
                  <a:pt x="4464" y="104"/>
                  <a:pt x="4560" y="0"/>
                </a:cubicBezTo>
              </a:path>
            </a:pathLst>
          </a:custGeom>
          <a:noFill/>
          <a:ln w="76200">
            <a:solidFill>
              <a:srgbClr val="F1B8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Chatbox Challenge</a:t>
            </a:r>
            <a:endParaRPr lang="en-US" b="1" dirty="0"/>
          </a:p>
        </p:txBody>
      </p:sp>
      <p:sp>
        <p:nvSpPr>
          <p:cNvPr id="4" name="Oval Callout 3"/>
          <p:cNvSpPr/>
          <p:nvPr/>
        </p:nvSpPr>
        <p:spPr>
          <a:xfrm>
            <a:off x="2713562" y="1219200"/>
            <a:ext cx="6354238" cy="3772661"/>
          </a:xfrm>
          <a:prstGeom prst="wedgeEllipseCallout">
            <a:avLst>
              <a:gd name="adj1" fmla="val -52041"/>
              <a:gd name="adj2" fmla="val 3947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2400" dirty="0"/>
              <a:t>What is the biggest challenge you face when working with your </a:t>
            </a:r>
            <a:r>
              <a:rPr lang="en-US" sz="2400" dirty="0" smtClean="0"/>
              <a:t>EL </a:t>
            </a:r>
            <a:r>
              <a:rPr lang="en-US" sz="2400" dirty="0"/>
              <a:t>students?</a:t>
            </a:r>
          </a:p>
          <a:p>
            <a:pPr marL="0" indent="0">
              <a:buNone/>
            </a:pPr>
            <a:r>
              <a:rPr lang="en-US" sz="2400" dirty="0"/>
              <a:t>    </a:t>
            </a:r>
          </a:p>
          <a:p>
            <a:pPr marL="914400" lvl="1" indent="-457200">
              <a:buFont typeface="Arial" pitchFamily="34" charset="0"/>
              <a:buChar char="•"/>
            </a:pPr>
            <a:r>
              <a:rPr lang="en-US" sz="2400" dirty="0" smtClean="0"/>
              <a:t>Cultural </a:t>
            </a:r>
            <a:r>
              <a:rPr lang="en-US" sz="2400" dirty="0"/>
              <a:t>barriers?</a:t>
            </a:r>
          </a:p>
          <a:p>
            <a:pPr marL="914400" lvl="1" indent="-457200">
              <a:buFont typeface="Arial" pitchFamily="34" charset="0"/>
              <a:buChar char="•"/>
            </a:pPr>
            <a:r>
              <a:rPr lang="en-US" sz="2400" dirty="0" smtClean="0"/>
              <a:t>Understanding</a:t>
            </a:r>
            <a:r>
              <a:rPr lang="en-US" sz="2400" dirty="0"/>
              <a:t>?</a:t>
            </a:r>
          </a:p>
          <a:p>
            <a:pPr marL="914400" lvl="1" indent="-457200">
              <a:buFont typeface="Arial" pitchFamily="34" charset="0"/>
              <a:buChar char="•"/>
            </a:pPr>
            <a:r>
              <a:rPr lang="en-US" sz="2400" dirty="0" smtClean="0"/>
              <a:t>Participation?</a:t>
            </a:r>
            <a:endParaRPr lang="en-US" sz="2800" dirty="0">
              <a:solidFill>
                <a:schemeClr val="bg1"/>
              </a:solidFill>
            </a:endParaRPr>
          </a:p>
        </p:txBody>
      </p:sp>
      <p:pic>
        <p:nvPicPr>
          <p:cNvPr id="5" name="Picture 2" descr="C:\Documents and Settings\jkobrin\Local Settings\Temp\Temporary Directory 2 for MTJT-faces.zip\Face-girl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309637"/>
            <a:ext cx="2416833" cy="214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633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733800" y="333375"/>
            <a:ext cx="5105400" cy="4525963"/>
          </a:xfrm>
        </p:spPr>
        <p:txBody>
          <a:bodyPr/>
          <a:lstStyle/>
          <a:p>
            <a:pPr marL="0" indent="0" algn="ctr" eaLnBrk="1" hangingPunct="1">
              <a:spcBef>
                <a:spcPct val="0"/>
              </a:spcBef>
              <a:buFontTx/>
              <a:buNone/>
              <a:tabLst>
                <a:tab pos="292100" algn="l"/>
              </a:tabLst>
            </a:pPr>
            <a:r>
              <a:rPr lang="en-US" sz="3600" b="1" dirty="0" smtClean="0">
                <a:solidFill>
                  <a:schemeClr val="bg1"/>
                </a:solidFill>
              </a:rPr>
              <a:t>Afterschool is an ideal environment </a:t>
            </a:r>
          </a:p>
          <a:p>
            <a:pPr marL="0" indent="0" algn="ctr" eaLnBrk="1" hangingPunct="1">
              <a:spcBef>
                <a:spcPct val="0"/>
              </a:spcBef>
              <a:buFontTx/>
              <a:buNone/>
              <a:tabLst>
                <a:tab pos="292100" algn="l"/>
              </a:tabLst>
            </a:pPr>
            <a:r>
              <a:rPr lang="en-US" sz="3600" b="1" dirty="0" smtClean="0">
                <a:solidFill>
                  <a:schemeClr val="bg1"/>
                </a:solidFill>
              </a:rPr>
              <a:t>for ELs</a:t>
            </a:r>
          </a:p>
          <a:p>
            <a:pPr marL="0" indent="0" eaLnBrk="1" hangingPunct="1">
              <a:buFontTx/>
              <a:buNone/>
              <a:tabLst>
                <a:tab pos="292100" algn="l"/>
              </a:tabLst>
            </a:pPr>
            <a:endParaRPr lang="en-US" sz="2400" b="1" dirty="0" smtClean="0">
              <a:solidFill>
                <a:schemeClr val="bg1"/>
              </a:solidFill>
            </a:endParaRPr>
          </a:p>
          <a:p>
            <a:pPr marL="857250" lvl="1" eaLnBrk="1" hangingPunct="1">
              <a:tabLst>
                <a:tab pos="292100" algn="l"/>
              </a:tabLst>
            </a:pPr>
            <a:r>
              <a:rPr lang="en-US" sz="2000" b="1" dirty="0" smtClean="0">
                <a:solidFill>
                  <a:schemeClr val="bg1"/>
                </a:solidFill>
              </a:rPr>
              <a:t> </a:t>
            </a:r>
            <a:r>
              <a:rPr lang="en-US" sz="2400" b="1" dirty="0" smtClean="0">
                <a:solidFill>
                  <a:schemeClr val="bg1"/>
                </a:solidFill>
              </a:rPr>
              <a:t>Relationship oriented</a:t>
            </a:r>
          </a:p>
          <a:p>
            <a:pPr marL="857250" lvl="1" eaLnBrk="1" hangingPunct="1">
              <a:tabLst>
                <a:tab pos="292100" algn="l"/>
              </a:tabLst>
            </a:pPr>
            <a:r>
              <a:rPr lang="en-US" sz="2400" b="1" dirty="0" smtClean="0">
                <a:solidFill>
                  <a:schemeClr val="bg1"/>
                </a:solidFill>
              </a:rPr>
              <a:t> Mixed groups of kids</a:t>
            </a:r>
          </a:p>
          <a:p>
            <a:pPr marL="857250" lvl="1" eaLnBrk="1" hangingPunct="1">
              <a:tabLst>
                <a:tab pos="292100" algn="l"/>
              </a:tabLst>
            </a:pPr>
            <a:r>
              <a:rPr lang="en-US" sz="2400" b="1" dirty="0" smtClean="0">
                <a:solidFill>
                  <a:schemeClr val="bg1"/>
                </a:solidFill>
              </a:rPr>
              <a:t> Engaging activities</a:t>
            </a:r>
          </a:p>
          <a:p>
            <a:pPr marL="857250" lvl="1" eaLnBrk="1" hangingPunct="1">
              <a:tabLst>
                <a:tab pos="292100" algn="l"/>
              </a:tabLst>
            </a:pPr>
            <a:r>
              <a:rPr lang="en-US" sz="2400" b="1" dirty="0" smtClean="0">
                <a:solidFill>
                  <a:schemeClr val="bg1"/>
                </a:solidFill>
              </a:rPr>
              <a:t> Flexibility in materials,    </a:t>
            </a:r>
          </a:p>
          <a:p>
            <a:pPr marL="857250" lvl="1" eaLnBrk="1" hangingPunct="1">
              <a:spcBef>
                <a:spcPct val="0"/>
              </a:spcBef>
              <a:buFontTx/>
              <a:buNone/>
              <a:tabLst>
                <a:tab pos="292100" algn="l"/>
              </a:tabLst>
            </a:pPr>
            <a:r>
              <a:rPr lang="en-US" sz="2400" b="1" dirty="0" smtClean="0">
                <a:solidFill>
                  <a:schemeClr val="bg1"/>
                </a:solidFill>
              </a:rPr>
              <a:t>    time, space</a:t>
            </a:r>
          </a:p>
        </p:txBody>
      </p:sp>
      <p:pic>
        <p:nvPicPr>
          <p:cNvPr id="13316"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762000"/>
            <a:ext cx="2466975" cy="1927225"/>
          </a:xfrm>
          <a:prstGeom prst="rect">
            <a:avLst/>
          </a:prstGeom>
          <a:solidFill>
            <a:srgbClr val="FFCC00"/>
          </a:solidFill>
          <a:ln w="25400">
            <a:solidFill>
              <a:srgbClr val="00B0F0"/>
            </a:solidFill>
            <a:miter lim="800000"/>
            <a:headEnd/>
            <a:tailEnd/>
          </a:ln>
        </p:spPr>
      </p:pic>
      <p:pic>
        <p:nvPicPr>
          <p:cNvPr id="1331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12887" y="2438400"/>
            <a:ext cx="2362200" cy="2039938"/>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4800" y="4343400"/>
            <a:ext cx="1981200" cy="1936750"/>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080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0" y="152400"/>
            <a:ext cx="9144000" cy="914400"/>
          </a:xfrm>
        </p:spPr>
        <p:txBody>
          <a:bodyPr/>
          <a:lstStyle/>
          <a:p>
            <a:pPr eaLnBrk="1" hangingPunct="1"/>
            <a:r>
              <a:rPr lang="en-US" b="1" dirty="0" smtClean="0">
                <a:solidFill>
                  <a:schemeClr val="bg1"/>
                </a:solidFill>
              </a:rPr>
              <a:t>Know What You </a:t>
            </a:r>
            <a:r>
              <a:rPr lang="en-US" b="1" i="1" dirty="0" smtClean="0">
                <a:solidFill>
                  <a:schemeClr val="bg1"/>
                </a:solidFill>
              </a:rPr>
              <a:t>Know</a:t>
            </a:r>
            <a:r>
              <a:rPr lang="en-US" b="1" dirty="0" smtClean="0">
                <a:solidFill>
                  <a:schemeClr val="bg1"/>
                </a:solidFill>
              </a:rPr>
              <a:t>!</a:t>
            </a:r>
          </a:p>
        </p:txBody>
      </p:sp>
      <p:sp>
        <p:nvSpPr>
          <p:cNvPr id="89092" name="Rectangle 4"/>
          <p:cNvSpPr>
            <a:spLocks noGrp="1" noChangeArrowheads="1"/>
          </p:cNvSpPr>
          <p:nvPr>
            <p:ph type="body" idx="1"/>
          </p:nvPr>
        </p:nvSpPr>
        <p:spPr>
          <a:xfrm>
            <a:off x="457200" y="1600200"/>
            <a:ext cx="7772400" cy="4525963"/>
          </a:xfrm>
        </p:spPr>
        <p:txBody>
          <a:bodyPr/>
          <a:lstStyle/>
          <a:p>
            <a:pPr eaLnBrk="1" hangingPunct="1">
              <a:buFontTx/>
              <a:buNone/>
            </a:pPr>
            <a:r>
              <a:rPr lang="en-US" dirty="0" smtClean="0">
                <a:solidFill>
                  <a:schemeClr val="bg1"/>
                </a:solidFill>
              </a:rPr>
              <a:t>Language is a code, or system of:</a:t>
            </a:r>
          </a:p>
          <a:p>
            <a:pPr eaLnBrk="1" hangingPunct="1">
              <a:buFontTx/>
              <a:buNone/>
            </a:pPr>
            <a:endParaRPr lang="en-US" dirty="0" smtClean="0">
              <a:solidFill>
                <a:schemeClr val="bg1"/>
              </a:solidFill>
            </a:endParaRPr>
          </a:p>
          <a:p>
            <a:pPr eaLnBrk="1" hangingPunct="1"/>
            <a:r>
              <a:rPr lang="en-US" dirty="0" smtClean="0">
                <a:solidFill>
                  <a:schemeClr val="bg1"/>
                </a:solidFill>
              </a:rPr>
              <a:t>Sounds</a:t>
            </a:r>
          </a:p>
          <a:p>
            <a:pPr eaLnBrk="1" hangingPunct="1"/>
            <a:r>
              <a:rPr lang="en-US" dirty="0" smtClean="0">
                <a:solidFill>
                  <a:schemeClr val="bg1"/>
                </a:solidFill>
              </a:rPr>
              <a:t>Words</a:t>
            </a:r>
          </a:p>
          <a:p>
            <a:pPr eaLnBrk="1" hangingPunct="1"/>
            <a:r>
              <a:rPr lang="en-US" dirty="0" smtClean="0">
                <a:solidFill>
                  <a:schemeClr val="bg1"/>
                </a:solidFill>
              </a:rPr>
              <a:t>Sentences</a:t>
            </a:r>
          </a:p>
          <a:p>
            <a:pPr eaLnBrk="1" hangingPunct="1"/>
            <a:r>
              <a:rPr lang="en-US" dirty="0" smtClean="0">
                <a:solidFill>
                  <a:schemeClr val="bg1"/>
                </a:solidFill>
              </a:rPr>
              <a:t>Social norms</a:t>
            </a:r>
          </a:p>
          <a:p>
            <a:pPr eaLnBrk="1" hangingPunct="1"/>
            <a:endParaRPr lang="en-US" dirty="0" smtClean="0">
              <a:solidFill>
                <a:schemeClr val="bg1"/>
              </a:solidFill>
            </a:endParaRPr>
          </a:p>
          <a:p>
            <a:pPr eaLnBrk="1" hangingPunct="1">
              <a:buFontTx/>
              <a:buNone/>
            </a:pPr>
            <a:endParaRPr lang="en-US" dirty="0" smtClean="0"/>
          </a:p>
          <a:p>
            <a:pPr eaLnBrk="1" hangingPunct="1"/>
            <a:endParaRPr lang="en-US" dirty="0" smtClean="0"/>
          </a:p>
        </p:txBody>
      </p:sp>
      <p:pic>
        <p:nvPicPr>
          <p:cNvPr id="89107" name="Picture 19" descr="112_122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43400" y="2819400"/>
            <a:ext cx="3541713" cy="2187575"/>
          </a:xfrm>
          <a:prstGeom prst="rect">
            <a:avLst/>
          </a:prstGeom>
          <a:noFill/>
          <a:ln w="38100">
            <a:solidFill>
              <a:srgbClr val="F1B82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90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62400" y="566587"/>
            <a:ext cx="4534135" cy="587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Documents and Settings\jkobrin\Local Settings\Temp\Temporary Directory 15 for MTJT-faces.zip\Face-boy2-green.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2133600"/>
            <a:ext cx="2273620" cy="2493058"/>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2819400" y="2589276"/>
            <a:ext cx="914400" cy="61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36447"/>
          <a:stretch/>
        </p:blipFill>
        <p:spPr bwMode="auto">
          <a:xfrm>
            <a:off x="381000" y="2016387"/>
            <a:ext cx="7867650" cy="36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612900"/>
            <a:ext cx="8605180" cy="334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597287"/>
            <a:ext cx="7867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p:cNvSpPr/>
          <p:nvPr/>
        </p:nvSpPr>
        <p:spPr>
          <a:xfrm>
            <a:off x="5618820" y="4648200"/>
            <a:ext cx="3499780" cy="2096261"/>
          </a:xfrm>
          <a:prstGeom prst="wedgeEllipseCallout">
            <a:avLst>
              <a:gd name="adj1" fmla="val -52041"/>
              <a:gd name="adj2" fmla="val 3947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Chatbox </a:t>
            </a:r>
            <a:endParaRPr lang="en-US" sz="2000" dirty="0" smtClean="0">
              <a:solidFill>
                <a:schemeClr val="bg1"/>
              </a:solidFill>
            </a:endParaRPr>
          </a:p>
          <a:p>
            <a:pPr algn="ctr"/>
            <a:r>
              <a:rPr lang="en-US" sz="2000" dirty="0" smtClean="0">
                <a:solidFill>
                  <a:schemeClr val="bg1"/>
                </a:solidFill>
              </a:rPr>
              <a:t>Challenge!</a:t>
            </a:r>
            <a:endParaRPr lang="en-US" sz="2000" dirty="0">
              <a:solidFill>
                <a:schemeClr val="bg1"/>
              </a:solidFill>
            </a:endParaRPr>
          </a:p>
          <a:p>
            <a:pPr algn="ctr"/>
            <a:r>
              <a:rPr lang="en-US" sz="2000" dirty="0">
                <a:solidFill>
                  <a:schemeClr val="bg1"/>
                </a:solidFill>
              </a:rPr>
              <a:t>Type students’ name, stage, and 1 idea of how to support.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27"/>
                                        </p:tgtEl>
                                      </p:cBhvr>
                                    </p:animEffect>
                                    <p:set>
                                      <p:cBhvr>
                                        <p:cTn id="11" dur="1" fill="hold">
                                          <p:stCondLst>
                                            <p:cond delay="499"/>
                                          </p:stCondLst>
                                        </p:cTn>
                                        <p:tgtEl>
                                          <p:spTgt spid="102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0" y="228600"/>
            <a:ext cx="4965700" cy="643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txBox="1">
            <a:spLocks noChangeArrowheads="1"/>
          </p:cNvSpPr>
          <p:nvPr/>
        </p:nvSpPr>
        <p:spPr>
          <a:xfrm>
            <a:off x="228600" y="1447800"/>
            <a:ext cx="77724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dirty="0" smtClean="0">
                <a:solidFill>
                  <a:schemeClr val="bg1"/>
                </a:solidFill>
              </a:rPr>
              <a:t>Skills:</a:t>
            </a:r>
          </a:p>
          <a:p>
            <a:pPr eaLnBrk="1" hangingPunct="1"/>
            <a:r>
              <a:rPr lang="en-US" dirty="0" smtClean="0">
                <a:solidFill>
                  <a:schemeClr val="bg1"/>
                </a:solidFill>
              </a:rPr>
              <a:t>Speaking</a:t>
            </a:r>
          </a:p>
          <a:p>
            <a:pPr eaLnBrk="1" hangingPunct="1"/>
            <a:r>
              <a:rPr lang="en-US" dirty="0" smtClean="0">
                <a:solidFill>
                  <a:schemeClr val="bg1"/>
                </a:solidFill>
              </a:rPr>
              <a:t>Listening</a:t>
            </a:r>
          </a:p>
          <a:p>
            <a:pPr eaLnBrk="1" hangingPunct="1"/>
            <a:r>
              <a:rPr lang="en-US" dirty="0" smtClean="0">
                <a:solidFill>
                  <a:schemeClr val="bg1"/>
                </a:solidFill>
              </a:rPr>
              <a:t>Reading</a:t>
            </a:r>
          </a:p>
          <a:p>
            <a:pPr eaLnBrk="1" hangingPunct="1"/>
            <a:r>
              <a:rPr lang="en-US" dirty="0" smtClean="0">
                <a:solidFill>
                  <a:schemeClr val="bg1"/>
                </a:solidFill>
              </a:rPr>
              <a:t>Writing</a:t>
            </a:r>
          </a:p>
          <a:p>
            <a:pPr eaLnBrk="1" hangingPunct="1"/>
            <a:endParaRPr lang="en-US" dirty="0" smtClean="0">
              <a:solidFill>
                <a:schemeClr val="bg1"/>
              </a:solidFill>
            </a:endParaRPr>
          </a:p>
          <a:p>
            <a:pPr eaLnBrk="1" hangingPunct="1">
              <a:buFontTx/>
              <a:buNone/>
            </a:pPr>
            <a:endParaRPr lang="en-US" dirty="0" smtClean="0"/>
          </a:p>
          <a:p>
            <a:pPr eaLnBrk="1" hangingPunct="1"/>
            <a:endParaRPr lang="en-US" dirty="0" smtClean="0"/>
          </a:p>
        </p:txBody>
      </p:sp>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1866900"/>
            <a:ext cx="8620125" cy="231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47800"/>
            <a:ext cx="86201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67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500"/>
                                        <p:tgtEl>
                                          <p:spTgt spid="2053"/>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p:spPr>
        <p:txBody>
          <a:bodyPr/>
          <a:lstStyle/>
          <a:p>
            <a:pPr eaLnBrk="1" hangingPunct="1"/>
            <a:r>
              <a:rPr lang="en-US" sz="5400" b="1" dirty="0" smtClean="0"/>
              <a:t>Your </a:t>
            </a:r>
            <a:r>
              <a:rPr lang="en-US" sz="5400" b="1" dirty="0" smtClean="0"/>
              <a:t>Presenter</a:t>
            </a:r>
            <a:endParaRPr lang="en-US" sz="5400" b="1" dirty="0" smtClean="0"/>
          </a:p>
        </p:txBody>
      </p:sp>
      <p:sp>
        <p:nvSpPr>
          <p:cNvPr id="4099" name="Text Box 3"/>
          <p:cNvSpPr txBox="1">
            <a:spLocks noChangeArrowheads="1"/>
          </p:cNvSpPr>
          <p:nvPr/>
        </p:nvSpPr>
        <p:spPr bwMode="auto">
          <a:xfrm>
            <a:off x="1676400" y="2286000"/>
            <a:ext cx="5410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smtClean="0">
                <a:solidFill>
                  <a:schemeClr val="bg1"/>
                </a:solidFill>
                <a:latin typeface="Verdana" pitchFamily="34" charset="0"/>
              </a:rPr>
              <a:t>Jennifer Kobrin</a:t>
            </a:r>
            <a:endParaRPr lang="en-US" sz="3600" b="1" dirty="0">
              <a:solidFill>
                <a:schemeClr val="bg1"/>
              </a:solidFill>
              <a:latin typeface="Verdana" pitchFamily="34" charset="0"/>
            </a:endParaRPr>
          </a:p>
          <a:p>
            <a:pPr algn="ctr" eaLnBrk="1" hangingPunct="1"/>
            <a:r>
              <a:rPr lang="en-US" sz="2400" dirty="0">
                <a:solidFill>
                  <a:schemeClr val="bg1"/>
                </a:solidFill>
                <a:latin typeface="Verdana" pitchFamily="34" charset="0"/>
              </a:rPr>
              <a:t>Center for Afterschool and Expanded Learning</a:t>
            </a:r>
            <a:r>
              <a:rPr lang="en-US" dirty="0">
                <a:solidFill>
                  <a:schemeClr val="bg1"/>
                </a:solidFill>
                <a:latin typeface="Verdana" pitchFamily="34" charset="0"/>
              </a:rPr>
              <a:t> </a:t>
            </a:r>
            <a:endParaRPr lang="en-US" dirty="0" smtClean="0">
              <a:solidFill>
                <a:schemeClr val="bg1"/>
              </a:solidFill>
              <a:latin typeface="Verdana" pitchFamily="34" charset="0"/>
            </a:endParaRPr>
          </a:p>
          <a:p>
            <a:pPr algn="ctr" eaLnBrk="1" hangingPunct="1"/>
            <a:endParaRPr lang="en-US" dirty="0">
              <a:solidFill>
                <a:schemeClr val="bg1"/>
              </a:solidFill>
              <a:latin typeface="Verdana" pitchFamily="34" charset="0"/>
            </a:endParaRPr>
          </a:p>
          <a:p>
            <a:pPr algn="ctr" eaLnBrk="1" hangingPunct="1"/>
            <a:r>
              <a:rPr lang="en-US" sz="2400" dirty="0" smtClean="0">
                <a:solidFill>
                  <a:schemeClr val="bg1"/>
                </a:solidFill>
                <a:latin typeface="Verdana" pitchFamily="34" charset="0"/>
              </a:rPr>
              <a:t>ESOL Specialist</a:t>
            </a:r>
            <a:endParaRPr lang="en-US" sz="2400" dirty="0">
              <a:solidFill>
                <a:schemeClr val="bg1"/>
              </a:solidFill>
              <a:latin typeface="Verdana" pitchFamily="34" charset="0"/>
            </a:endParaRPr>
          </a:p>
        </p:txBody>
      </p:sp>
    </p:spTree>
    <p:extLst>
      <p:ext uri="{BB962C8B-B14F-4D97-AF65-F5344CB8AC3E}">
        <p14:creationId xmlns:p14="http://schemas.microsoft.com/office/powerpoint/2010/main" val="1190661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4294967295"/>
          </p:nvPr>
        </p:nvSpPr>
        <p:spPr>
          <a:xfrm>
            <a:off x="457200" y="1600200"/>
            <a:ext cx="8229600" cy="4525963"/>
          </a:xfrm>
          <a:prstGeom prst="rect">
            <a:avLst/>
          </a:prstGeom>
        </p:spPr>
        <p:txBody>
          <a:bodyPr/>
          <a:lstStyle/>
          <a:p>
            <a:pPr>
              <a:buFontTx/>
              <a:buNone/>
            </a:pPr>
            <a:endParaRPr lang="en-US"/>
          </a:p>
          <a:p>
            <a:pPr>
              <a:buFontTx/>
              <a:buNone/>
            </a:pPr>
            <a:endParaRPr lang="en-US"/>
          </a:p>
          <a:p>
            <a:pPr algn="r">
              <a:buFontTx/>
              <a:buNone/>
            </a:pPr>
            <a:endParaRPr lang="en-US" sz="5400" b="1">
              <a:solidFill>
                <a:srgbClr val="FFCC00"/>
              </a:solidFill>
              <a:latin typeface="Rockwell" pitchFamily="18" charset="0"/>
            </a:endParaRPr>
          </a:p>
          <a:p>
            <a:pPr algn="r">
              <a:buFontTx/>
              <a:buNone/>
            </a:pPr>
            <a:endParaRPr lang="en-US" sz="5400" b="1">
              <a:solidFill>
                <a:srgbClr val="FFCC00"/>
              </a:solidFill>
              <a:latin typeface="Rockwell" pitchFamily="18" charset="0"/>
            </a:endParaRPr>
          </a:p>
          <a:p>
            <a:endParaRPr lang="en-US"/>
          </a:p>
          <a:p>
            <a:endParaRPr lang="en-US"/>
          </a:p>
        </p:txBody>
      </p:sp>
      <p:sp>
        <p:nvSpPr>
          <p:cNvPr id="113667" name="Rectangle 7"/>
          <p:cNvSpPr>
            <a:spLocks noChangeArrowheads="1"/>
          </p:cNvSpPr>
          <p:nvPr/>
        </p:nvSpPr>
        <p:spPr bwMode="auto">
          <a:xfrm>
            <a:off x="0" y="762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60000"/>
              </a:lnSpc>
            </a:pPr>
            <a:r>
              <a:rPr lang="en-US" sz="4400" b="1" dirty="0">
                <a:solidFill>
                  <a:schemeClr val="bg1"/>
                </a:solidFill>
                <a:latin typeface="Verdana" pitchFamily="34" charset="0"/>
              </a:rPr>
              <a:t>Describe and Draw</a:t>
            </a:r>
            <a:r>
              <a:rPr lang="en-US" sz="5400" b="1" dirty="0">
                <a:latin typeface="CaflischScript Regular" pitchFamily="18" charset="0"/>
              </a:rPr>
              <a:t> </a:t>
            </a:r>
          </a:p>
        </p:txBody>
      </p:sp>
      <p:pic>
        <p:nvPicPr>
          <p:cNvPr id="22534" name="Picture 6" descr="MCj0359575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2514600"/>
            <a:ext cx="2895600" cy="2592388"/>
          </a:xfrm>
          <a:prstGeom prst="rect">
            <a:avLst/>
          </a:prstGeom>
          <a:solidFill>
            <a:schemeClr val="bg1"/>
          </a:solidFill>
          <a:ln w="38100">
            <a:solidFill>
              <a:srgbClr val="FFCC00"/>
            </a:solidFill>
            <a:miter lim="800000"/>
            <a:headEnd/>
            <a:tailEnd/>
          </a:ln>
        </p:spPr>
      </p:pic>
      <p:sp>
        <p:nvSpPr>
          <p:cNvPr id="113669" name="Text Box 7"/>
          <p:cNvSpPr txBox="1">
            <a:spLocks noChangeArrowheads="1"/>
          </p:cNvSpPr>
          <p:nvPr/>
        </p:nvSpPr>
        <p:spPr bwMode="auto">
          <a:xfrm>
            <a:off x="4191000" y="1960563"/>
            <a:ext cx="5105400"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spcAft>
                <a:spcPct val="60000"/>
              </a:spcAft>
            </a:pPr>
            <a:r>
              <a:rPr lang="en-US" sz="3200" b="0" dirty="0">
                <a:solidFill>
                  <a:schemeClr val="bg1"/>
                </a:solidFill>
                <a:latin typeface="Verdana" pitchFamily="34" charset="0"/>
              </a:rPr>
              <a:t>Get a piece of paper and a pencil/pen</a:t>
            </a:r>
          </a:p>
          <a:p>
            <a:pPr>
              <a:spcBef>
                <a:spcPct val="50000"/>
              </a:spcBef>
              <a:spcAft>
                <a:spcPct val="60000"/>
              </a:spcAft>
            </a:pPr>
            <a:r>
              <a:rPr lang="en-US" sz="3200" b="0" dirty="0">
                <a:solidFill>
                  <a:schemeClr val="bg1"/>
                </a:solidFill>
                <a:latin typeface="Verdana" pitchFamily="34" charset="0"/>
              </a:rPr>
              <a:t>Listen to the description</a:t>
            </a:r>
          </a:p>
          <a:p>
            <a:pPr>
              <a:spcBef>
                <a:spcPct val="50000"/>
              </a:spcBef>
              <a:spcAft>
                <a:spcPct val="60000"/>
              </a:spcAft>
            </a:pPr>
            <a:r>
              <a:rPr lang="en-US" sz="3200" b="0" dirty="0">
                <a:solidFill>
                  <a:schemeClr val="bg1"/>
                </a:solidFill>
                <a:latin typeface="Verdana" pitchFamily="34" charset="0"/>
              </a:rPr>
              <a:t>Draw what you hear</a:t>
            </a:r>
          </a:p>
        </p:txBody>
      </p:sp>
      <p:pic>
        <p:nvPicPr>
          <p:cNvPr id="2253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14600"/>
            <a:ext cx="3486150" cy="2592388"/>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885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22534"/>
                                        </p:tgtEl>
                                        <p:attrNameLst>
                                          <p:attrName>ppt_w</p:attrName>
                                        </p:attrNameLst>
                                      </p:cBhvr>
                                      <p:tavLst>
                                        <p:tav tm="0">
                                          <p:val>
                                            <p:strVal val="ppt_w"/>
                                          </p:val>
                                        </p:tav>
                                        <p:tav tm="100000">
                                          <p:val>
                                            <p:fltVal val="0"/>
                                          </p:val>
                                        </p:tav>
                                      </p:tavLst>
                                    </p:anim>
                                    <p:anim calcmode="lin" valueType="num">
                                      <p:cBhvr>
                                        <p:cTn id="7" dur="500"/>
                                        <p:tgtEl>
                                          <p:spTgt spid="22534"/>
                                        </p:tgtEl>
                                        <p:attrNameLst>
                                          <p:attrName>ppt_h</p:attrName>
                                        </p:attrNameLst>
                                      </p:cBhvr>
                                      <p:tavLst>
                                        <p:tav tm="0">
                                          <p:val>
                                            <p:strVal val="ppt_h"/>
                                          </p:val>
                                        </p:tav>
                                        <p:tav tm="100000">
                                          <p:val>
                                            <p:fltVal val="0"/>
                                          </p:val>
                                        </p:tav>
                                      </p:tavLst>
                                    </p:anim>
                                    <p:animEffect transition="out" filter="fade">
                                      <p:cBhvr>
                                        <p:cTn id="8" dur="500"/>
                                        <p:tgtEl>
                                          <p:spTgt spid="22534"/>
                                        </p:tgtEl>
                                      </p:cBhvr>
                                    </p:animEffect>
                                    <p:set>
                                      <p:cBhvr>
                                        <p:cTn id="9" dur="1" fill="hold">
                                          <p:stCondLst>
                                            <p:cond delay="499"/>
                                          </p:stCondLst>
                                        </p:cTn>
                                        <p:tgtEl>
                                          <p:spTgt spid="22534"/>
                                        </p:tgtEl>
                                        <p:attrNameLst>
                                          <p:attrName>style.visibility</p:attrName>
                                        </p:attrNameLst>
                                      </p:cBhvr>
                                      <p:to>
                                        <p:strVal val="hidden"/>
                                      </p:to>
                                    </p:set>
                                  </p:childTnLst>
                                </p:cTn>
                              </p:par>
                              <p:par>
                                <p:cTn id="10" presetID="37" presetClass="entr" presetSubtype="0" fill="hold" nodeType="withEffect">
                                  <p:stCondLst>
                                    <p:cond delay="0"/>
                                  </p:stCondLst>
                                  <p:childTnLst>
                                    <p:set>
                                      <p:cBhvr>
                                        <p:cTn id="11" dur="1" fill="hold">
                                          <p:stCondLst>
                                            <p:cond delay="0"/>
                                          </p:stCondLst>
                                        </p:cTn>
                                        <p:tgtEl>
                                          <p:spTgt spid="22537"/>
                                        </p:tgtEl>
                                        <p:attrNameLst>
                                          <p:attrName>style.visibility</p:attrName>
                                        </p:attrNameLst>
                                      </p:cBhvr>
                                      <p:to>
                                        <p:strVal val="visible"/>
                                      </p:to>
                                    </p:set>
                                    <p:animEffect transition="in" filter="fade">
                                      <p:cBhvr>
                                        <p:cTn id="12" dur="1000"/>
                                        <p:tgtEl>
                                          <p:spTgt spid="22537"/>
                                        </p:tgtEl>
                                      </p:cBhvr>
                                    </p:animEffect>
                                    <p:anim calcmode="lin" valueType="num">
                                      <p:cBhvr>
                                        <p:cTn id="13" dur="1000" fill="hold"/>
                                        <p:tgtEl>
                                          <p:spTgt spid="22537"/>
                                        </p:tgtEl>
                                        <p:attrNameLst>
                                          <p:attrName>ppt_x</p:attrName>
                                        </p:attrNameLst>
                                      </p:cBhvr>
                                      <p:tavLst>
                                        <p:tav tm="0">
                                          <p:val>
                                            <p:strVal val="#ppt_x"/>
                                          </p:val>
                                        </p:tav>
                                        <p:tav tm="100000">
                                          <p:val>
                                            <p:strVal val="#ppt_x"/>
                                          </p:val>
                                        </p:tav>
                                      </p:tavLst>
                                    </p:anim>
                                    <p:anim calcmode="lin" valueType="num">
                                      <p:cBhvr>
                                        <p:cTn id="14" dur="900" decel="100000" fill="hold"/>
                                        <p:tgtEl>
                                          <p:spTgt spid="2253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25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419600" y="1562100"/>
            <a:ext cx="4495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marL="288925" indent="-288925">
              <a:buClr>
                <a:srgbClr val="FFCC00"/>
              </a:buClr>
              <a:tabLst>
                <a:tab pos="288925" algn="l"/>
              </a:tabLst>
            </a:pPr>
            <a:r>
              <a:rPr lang="en-US" sz="2800" dirty="0">
                <a:solidFill>
                  <a:schemeClr val="bg1"/>
                </a:solidFill>
                <a:latin typeface="Verdana" pitchFamily="34" charset="0"/>
              </a:rPr>
              <a:t>Ratchet Up</a:t>
            </a:r>
          </a:p>
          <a:p>
            <a:pPr marL="288925" indent="-288925">
              <a:spcAft>
                <a:spcPct val="50000"/>
              </a:spcAft>
              <a:buClr>
                <a:srgbClr val="FFCC00"/>
              </a:buClr>
              <a:buFontTx/>
              <a:buChar char="•"/>
              <a:tabLst>
                <a:tab pos="288925" algn="l"/>
              </a:tabLst>
            </a:pPr>
            <a:r>
              <a:rPr lang="en-US" sz="2400" b="0" dirty="0">
                <a:solidFill>
                  <a:schemeClr val="bg1"/>
                </a:solidFill>
                <a:latin typeface="Verdana" pitchFamily="34" charset="0"/>
              </a:rPr>
              <a:t>Modify the rules (must sit back-to-back)</a:t>
            </a:r>
          </a:p>
          <a:p>
            <a:pPr marL="288925" indent="-288925">
              <a:spcAft>
                <a:spcPct val="50000"/>
              </a:spcAft>
              <a:buClr>
                <a:srgbClr val="FFCC00"/>
              </a:buClr>
              <a:buFontTx/>
              <a:buChar char="•"/>
              <a:tabLst>
                <a:tab pos="288925" algn="l"/>
              </a:tabLst>
            </a:pPr>
            <a:r>
              <a:rPr lang="en-US" sz="2400" b="0" dirty="0">
                <a:solidFill>
                  <a:schemeClr val="bg1"/>
                </a:solidFill>
                <a:latin typeface="Verdana" pitchFamily="34" charset="0"/>
              </a:rPr>
              <a:t>Use more challenging starters (picture from magazine)</a:t>
            </a:r>
          </a:p>
          <a:p>
            <a:pPr marL="288925" indent="-288925">
              <a:spcAft>
                <a:spcPct val="50000"/>
              </a:spcAft>
              <a:buClr>
                <a:srgbClr val="FFCC00"/>
              </a:buClr>
              <a:buFontTx/>
              <a:buChar char="•"/>
              <a:tabLst>
                <a:tab pos="288925" algn="l"/>
              </a:tabLst>
            </a:pPr>
            <a:r>
              <a:rPr lang="en-US" sz="2400" b="0" dirty="0">
                <a:solidFill>
                  <a:schemeClr val="bg1"/>
                </a:solidFill>
                <a:latin typeface="Verdana" pitchFamily="34" charset="0"/>
              </a:rPr>
              <a:t>Have students make predictions </a:t>
            </a:r>
          </a:p>
          <a:p>
            <a:pPr marL="288925" indent="-288925">
              <a:buFont typeface="Wingdings" pitchFamily="2" charset="2"/>
              <a:buNone/>
              <a:tabLst>
                <a:tab pos="288925" algn="l"/>
              </a:tabLst>
            </a:pPr>
            <a:endParaRPr lang="en-US" sz="2000" dirty="0">
              <a:solidFill>
                <a:srgbClr val="FFCC00"/>
              </a:solidFill>
              <a:latin typeface="Verdana" pitchFamily="34" charset="0"/>
            </a:endParaRPr>
          </a:p>
          <a:p>
            <a:pPr marL="288925" indent="-288925">
              <a:tabLst>
                <a:tab pos="288925" algn="l"/>
              </a:tabLst>
            </a:pPr>
            <a:r>
              <a:rPr lang="en-US" dirty="0">
                <a:solidFill>
                  <a:srgbClr val="FFCC00"/>
                </a:solidFill>
                <a:latin typeface="Verdana" pitchFamily="34" charset="0"/>
              </a:rPr>
              <a:t>  </a:t>
            </a:r>
          </a:p>
        </p:txBody>
      </p:sp>
      <p:sp>
        <p:nvSpPr>
          <p:cNvPr id="24579" name="Rectangle 3"/>
          <p:cNvSpPr>
            <a:spLocks noChangeArrowheads="1"/>
          </p:cNvSpPr>
          <p:nvPr/>
        </p:nvSpPr>
        <p:spPr bwMode="auto">
          <a:xfrm>
            <a:off x="0" y="1524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60000"/>
              </a:lnSpc>
            </a:pPr>
            <a:r>
              <a:rPr lang="en-US" sz="5400" dirty="0">
                <a:solidFill>
                  <a:schemeClr val="bg1"/>
                </a:solidFill>
                <a:latin typeface="Verdana" pitchFamily="34" charset="0"/>
              </a:rPr>
              <a:t>Keep it Growing!</a:t>
            </a:r>
            <a:r>
              <a:rPr lang="en-US" sz="5400" dirty="0">
                <a:latin typeface="CaflischScript Regular" pitchFamily="18" charset="0"/>
              </a:rPr>
              <a:t>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574800"/>
            <a:ext cx="4097618" cy="3683000"/>
          </a:xfrm>
          <a:prstGeom prst="rect">
            <a:avLst/>
          </a:prstGeom>
          <a:noFill/>
          <a:ln w="254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9100" y="1587500"/>
            <a:ext cx="3733800" cy="3046988"/>
          </a:xfrm>
          <a:prstGeom prst="rect">
            <a:avLst/>
          </a:prstGeom>
        </p:spPr>
        <p:txBody>
          <a:bodyPr wrap="square">
            <a:spAutoFit/>
          </a:bodyPr>
          <a:lstStyle/>
          <a:p>
            <a:pPr marL="288925" indent="-288925">
              <a:buClr>
                <a:srgbClr val="FFCC00"/>
              </a:buClr>
              <a:tabLst>
                <a:tab pos="288925" algn="l"/>
              </a:tabLst>
            </a:pPr>
            <a:r>
              <a:rPr lang="en-US" sz="2400" dirty="0">
                <a:solidFill>
                  <a:schemeClr val="bg1"/>
                </a:solidFill>
                <a:latin typeface="Verdana" pitchFamily="34" charset="0"/>
              </a:rPr>
              <a:t>Ratchet </a:t>
            </a:r>
            <a:r>
              <a:rPr lang="en-US" sz="2400" dirty="0" smtClean="0">
                <a:solidFill>
                  <a:schemeClr val="bg1"/>
                </a:solidFill>
                <a:latin typeface="Verdana" pitchFamily="34" charset="0"/>
              </a:rPr>
              <a:t>Down</a:t>
            </a:r>
            <a:endParaRPr lang="en-US" sz="2400" dirty="0">
              <a:solidFill>
                <a:schemeClr val="bg1"/>
              </a:solidFill>
              <a:latin typeface="Verdana" pitchFamily="34" charset="0"/>
            </a:endParaRPr>
          </a:p>
          <a:p>
            <a:pPr>
              <a:buClr>
                <a:srgbClr val="FFCC00"/>
              </a:buClr>
              <a:buFontTx/>
              <a:buChar char="•"/>
            </a:pPr>
            <a:r>
              <a:rPr lang="en-US" sz="2400" b="0" dirty="0">
                <a:solidFill>
                  <a:schemeClr val="bg1"/>
                </a:solidFill>
                <a:latin typeface="Verdana" pitchFamily="34" charset="0"/>
              </a:rPr>
              <a:t>Modify the </a:t>
            </a:r>
            <a:r>
              <a:rPr lang="en-US" sz="2400" b="0" dirty="0" smtClean="0">
                <a:solidFill>
                  <a:schemeClr val="bg1"/>
                </a:solidFill>
                <a:latin typeface="Verdana" pitchFamily="34" charset="0"/>
              </a:rPr>
              <a:t>rules (can use gestures) </a:t>
            </a:r>
          </a:p>
          <a:p>
            <a:pPr>
              <a:buClr>
                <a:srgbClr val="FFCC00"/>
              </a:buClr>
              <a:buFontTx/>
              <a:buChar char="•"/>
            </a:pPr>
            <a:endParaRPr lang="en-US" sz="2400" b="0" dirty="0">
              <a:solidFill>
                <a:schemeClr val="bg1"/>
              </a:solidFill>
              <a:latin typeface="Verdana" pitchFamily="34" charset="0"/>
            </a:endParaRPr>
          </a:p>
          <a:p>
            <a:pPr>
              <a:buClr>
                <a:srgbClr val="FFCC00"/>
              </a:buClr>
              <a:buFontTx/>
              <a:buChar char="•"/>
            </a:pPr>
            <a:r>
              <a:rPr lang="en-US" sz="2400" b="0" dirty="0" smtClean="0">
                <a:solidFill>
                  <a:schemeClr val="bg1"/>
                </a:solidFill>
                <a:latin typeface="Verdana" pitchFamily="34" charset="0"/>
              </a:rPr>
              <a:t>Simplify </a:t>
            </a:r>
            <a:r>
              <a:rPr lang="en-US" sz="2400" b="0" dirty="0">
                <a:solidFill>
                  <a:schemeClr val="bg1"/>
                </a:solidFill>
                <a:latin typeface="Verdana" pitchFamily="34" charset="0"/>
              </a:rPr>
              <a:t>the starting point </a:t>
            </a:r>
            <a:r>
              <a:rPr lang="en-US" sz="2400" b="0" dirty="0" smtClean="0">
                <a:solidFill>
                  <a:schemeClr val="bg1"/>
                </a:solidFill>
                <a:latin typeface="Verdana" pitchFamily="34" charset="0"/>
              </a:rPr>
              <a:t>or structure </a:t>
            </a:r>
          </a:p>
          <a:p>
            <a:pPr>
              <a:buClr>
                <a:srgbClr val="FFCC00"/>
              </a:buClr>
            </a:pPr>
            <a:endParaRPr lang="en-US" sz="2400" b="0" dirty="0" smtClean="0">
              <a:solidFill>
                <a:schemeClr val="bg1"/>
              </a:solidFill>
              <a:latin typeface="Verdana" pitchFamily="34" charset="0"/>
            </a:endParaRPr>
          </a:p>
          <a:p>
            <a:pPr>
              <a:buClr>
                <a:srgbClr val="FFCC00"/>
              </a:buClr>
              <a:buFontTx/>
              <a:buChar char="•"/>
            </a:pPr>
            <a:r>
              <a:rPr lang="en-US" sz="2400" b="0" dirty="0" smtClean="0">
                <a:solidFill>
                  <a:schemeClr val="bg1"/>
                </a:solidFill>
                <a:latin typeface="Verdana" pitchFamily="34" charset="0"/>
              </a:rPr>
              <a:t>Use </a:t>
            </a:r>
            <a:r>
              <a:rPr lang="en-US" sz="2400" b="0" dirty="0">
                <a:solidFill>
                  <a:schemeClr val="bg1"/>
                </a:solidFill>
                <a:latin typeface="Verdana" pitchFamily="34" charset="0"/>
              </a:rPr>
              <a:t>fewer items </a:t>
            </a:r>
          </a:p>
        </p:txBody>
      </p:sp>
    </p:spTree>
    <p:extLst>
      <p:ext uri="{BB962C8B-B14F-4D97-AF65-F5344CB8AC3E}">
        <p14:creationId xmlns:p14="http://schemas.microsoft.com/office/powerpoint/2010/main" val="120367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074"/>
                                        </p:tgtEl>
                                      </p:cBhvr>
                                    </p:animEffect>
                                    <p:set>
                                      <p:cBhvr>
                                        <p:cTn id="15" dur="1" fill="hold">
                                          <p:stCondLst>
                                            <p:cond delay="499"/>
                                          </p:stCondLst>
                                        </p:cTn>
                                        <p:tgtEl>
                                          <p:spTgt spid="307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152400"/>
            <a:ext cx="9144000" cy="1143000"/>
          </a:xfrm>
        </p:spPr>
        <p:txBody>
          <a:bodyPr/>
          <a:lstStyle/>
          <a:p>
            <a:r>
              <a:rPr lang="en-US" sz="3600" b="1" dirty="0" smtClean="0"/>
              <a:t>Academic </a:t>
            </a:r>
            <a:r>
              <a:rPr lang="en-US" sz="3600" b="1" dirty="0" smtClean="0"/>
              <a:t>Language: </a:t>
            </a:r>
            <a:r>
              <a:rPr lang="en-US" sz="3600" b="1" dirty="0" smtClean="0"/>
              <a:t>What </a:t>
            </a:r>
            <a:r>
              <a:rPr lang="en-US" sz="3600" b="1" dirty="0" smtClean="0"/>
              <a:t>Is </a:t>
            </a:r>
            <a:r>
              <a:rPr lang="en-US" sz="3600" b="1" dirty="0"/>
              <a:t>I</a:t>
            </a:r>
            <a:r>
              <a:rPr lang="en-US" sz="3600" b="1" dirty="0" smtClean="0"/>
              <a:t>t</a:t>
            </a:r>
            <a:r>
              <a:rPr lang="en-US" sz="3600" b="1" dirty="0" smtClean="0"/>
              <a:t>?</a:t>
            </a:r>
          </a:p>
        </p:txBody>
      </p:sp>
      <p:sp>
        <p:nvSpPr>
          <p:cNvPr id="75779" name="Rectangle 3"/>
          <p:cNvSpPr>
            <a:spLocks noGrp="1" noChangeArrowheads="1"/>
          </p:cNvSpPr>
          <p:nvPr>
            <p:ph type="body" idx="1"/>
          </p:nvPr>
        </p:nvSpPr>
        <p:spPr/>
        <p:txBody>
          <a:bodyPr/>
          <a:lstStyle/>
          <a:p>
            <a:pPr>
              <a:lnSpc>
                <a:spcPct val="90000"/>
              </a:lnSpc>
            </a:pPr>
            <a:r>
              <a:rPr lang="en-US" dirty="0" smtClean="0"/>
              <a:t>Classroom register (“teacher-</a:t>
            </a:r>
            <a:r>
              <a:rPr lang="en-US" dirty="0" err="1" smtClean="0"/>
              <a:t>ese</a:t>
            </a:r>
            <a:r>
              <a:rPr lang="en-US" dirty="0" smtClean="0"/>
              <a:t>”)</a:t>
            </a:r>
          </a:p>
          <a:p>
            <a:pPr lvl="1">
              <a:lnSpc>
                <a:spcPct val="90000"/>
              </a:lnSpc>
            </a:pPr>
            <a:r>
              <a:rPr lang="en-US" dirty="0" smtClean="0"/>
              <a:t>Specific instructions (assignments, group work, etc.)</a:t>
            </a:r>
          </a:p>
          <a:p>
            <a:pPr lvl="1">
              <a:lnSpc>
                <a:spcPct val="90000"/>
              </a:lnSpc>
            </a:pPr>
            <a:r>
              <a:rPr lang="en-US" dirty="0" smtClean="0"/>
              <a:t>General prompts and commands</a:t>
            </a:r>
          </a:p>
          <a:p>
            <a:pPr lvl="1">
              <a:lnSpc>
                <a:spcPct val="90000"/>
              </a:lnSpc>
              <a:buFontTx/>
              <a:buNone/>
            </a:pPr>
            <a:endParaRPr lang="en-US" dirty="0" smtClean="0"/>
          </a:p>
          <a:p>
            <a:pPr>
              <a:lnSpc>
                <a:spcPct val="90000"/>
              </a:lnSpc>
            </a:pPr>
            <a:r>
              <a:rPr lang="en-US" dirty="0" smtClean="0"/>
              <a:t>Content-specific terms (“science-speak”)</a:t>
            </a:r>
          </a:p>
          <a:p>
            <a:pPr lvl="1">
              <a:lnSpc>
                <a:spcPct val="90000"/>
              </a:lnSpc>
            </a:pPr>
            <a:r>
              <a:rPr lang="en-US" dirty="0" smtClean="0"/>
              <a:t>Academic texts, homework, etc.</a:t>
            </a:r>
          </a:p>
          <a:p>
            <a:pPr lvl="1">
              <a:lnSpc>
                <a:spcPct val="90000"/>
              </a:lnSpc>
            </a:pPr>
            <a:r>
              <a:rPr lang="en-US" dirty="0" smtClean="0"/>
              <a:t>Bricks + mortar</a:t>
            </a:r>
          </a:p>
          <a:p>
            <a:pPr lvl="1">
              <a:lnSpc>
                <a:spcPct val="90000"/>
              </a:lnSpc>
            </a:pPr>
            <a:endParaRPr lang="en-US" dirty="0" smtClean="0"/>
          </a:p>
          <a:p>
            <a:pPr lvl="1">
              <a:lnSpc>
                <a:spcPct val="90000"/>
              </a:lnSpc>
            </a:pPr>
            <a:endParaRPr lang="en-US" dirty="0" smtClean="0"/>
          </a:p>
          <a:p>
            <a:pPr lvl="1">
              <a:lnSpc>
                <a:spcPct val="90000"/>
              </a:lnSpc>
            </a:pPr>
            <a:endParaRPr lang="en-US" dirty="0" smtClean="0"/>
          </a:p>
          <a:p>
            <a:pPr lvl="1">
              <a:lnSpc>
                <a:spcPct val="90000"/>
              </a:lnSpc>
            </a:pPr>
            <a:endParaRPr lang="en-US" dirty="0" smtClean="0"/>
          </a:p>
          <a:p>
            <a:pPr lvl="1">
              <a:lnSpc>
                <a:spcPct val="90000"/>
              </a:lnSpc>
            </a:pPr>
            <a:endParaRPr lang="en-US" dirty="0" smtClean="0"/>
          </a:p>
          <a:p>
            <a:pPr lvl="1">
              <a:lnSpc>
                <a:spcPct val="90000"/>
              </a:lnSpc>
            </a:pPr>
            <a:endParaRPr lang="en-US" dirty="0" smtClean="0"/>
          </a:p>
        </p:txBody>
      </p:sp>
    </p:spTree>
    <p:extLst>
      <p:ext uri="{BB962C8B-B14F-4D97-AF65-F5344CB8AC3E}">
        <p14:creationId xmlns:p14="http://schemas.microsoft.com/office/powerpoint/2010/main" val="3824618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152400"/>
            <a:ext cx="9144000" cy="1143000"/>
          </a:xfrm>
        </p:spPr>
        <p:txBody>
          <a:bodyPr/>
          <a:lstStyle/>
          <a:p>
            <a:r>
              <a:rPr lang="en-US" sz="3600" b="1" dirty="0" smtClean="0"/>
              <a:t>Academic Discourse Patterns</a:t>
            </a:r>
          </a:p>
        </p:txBody>
      </p:sp>
      <p:sp>
        <p:nvSpPr>
          <p:cNvPr id="76803" name="Rectangle 3"/>
          <p:cNvSpPr>
            <a:spLocks noGrp="1" noChangeArrowheads="1"/>
          </p:cNvSpPr>
          <p:nvPr>
            <p:ph type="body" idx="1"/>
          </p:nvPr>
        </p:nvSpPr>
        <p:spPr/>
        <p:txBody>
          <a:bodyPr/>
          <a:lstStyle/>
          <a:p>
            <a:r>
              <a:rPr lang="en-US" smtClean="0"/>
              <a:t>Each discipline or subject has its own associated terms</a:t>
            </a:r>
          </a:p>
          <a:p>
            <a:pPr>
              <a:buFontTx/>
              <a:buNone/>
            </a:pPr>
            <a:endParaRPr lang="en-US" smtClean="0"/>
          </a:p>
          <a:p>
            <a:pPr lvl="1"/>
            <a:r>
              <a:rPr lang="en-US" smtClean="0"/>
              <a:t>Social Studies: one “speculates”</a:t>
            </a:r>
          </a:p>
          <a:p>
            <a:pPr lvl="1"/>
            <a:r>
              <a:rPr lang="en-US" smtClean="0"/>
              <a:t>Science: one “hypothesizes”</a:t>
            </a:r>
          </a:p>
          <a:p>
            <a:pPr lvl="1"/>
            <a:r>
              <a:rPr lang="en-US" smtClean="0"/>
              <a:t>Math: one “estimates”</a:t>
            </a:r>
          </a:p>
          <a:p>
            <a:pPr lvl="1"/>
            <a:r>
              <a:rPr lang="en-US" smtClean="0"/>
              <a:t>English: one “infers” or “guesses”</a:t>
            </a:r>
          </a:p>
          <a:p>
            <a:pPr lvl="1"/>
            <a:endParaRPr lang="en-US" smtClean="0"/>
          </a:p>
          <a:p>
            <a:endParaRPr lang="en-US" smtClean="0"/>
          </a:p>
          <a:p>
            <a:pPr lvl="1"/>
            <a:endParaRPr lang="en-US" smtClean="0"/>
          </a:p>
          <a:p>
            <a:pPr lvl="1"/>
            <a:endParaRPr lang="en-US" smtClean="0"/>
          </a:p>
          <a:p>
            <a:pPr lvl="1"/>
            <a:endParaRPr lang="en-US" smtClean="0"/>
          </a:p>
          <a:p>
            <a:pPr lvl="1"/>
            <a:endParaRPr lang="en-US" smtClean="0"/>
          </a:p>
          <a:p>
            <a:pPr lvl="1"/>
            <a:endParaRPr lang="en-US" smtClean="0"/>
          </a:p>
        </p:txBody>
      </p:sp>
    </p:spTree>
    <p:extLst>
      <p:ext uri="{BB962C8B-B14F-4D97-AF65-F5344CB8AC3E}">
        <p14:creationId xmlns:p14="http://schemas.microsoft.com/office/powerpoint/2010/main" val="3972234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038600" y="1600200"/>
            <a:ext cx="4495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marL="457200" indent="-457200">
              <a:buClr>
                <a:srgbClr val="FFCC00"/>
              </a:buClr>
              <a:buFont typeface="Arial" pitchFamily="34" charset="0"/>
              <a:buChar char="•"/>
              <a:tabLst>
                <a:tab pos="288925" algn="l"/>
              </a:tabLst>
            </a:pPr>
            <a:r>
              <a:rPr lang="en-US" sz="2800" dirty="0" smtClean="0">
                <a:solidFill>
                  <a:schemeClr val="bg1"/>
                </a:solidFill>
                <a:latin typeface="Verdana" pitchFamily="34" charset="0"/>
              </a:rPr>
              <a:t>Difference of</a:t>
            </a:r>
          </a:p>
          <a:p>
            <a:pPr>
              <a:buClr>
                <a:srgbClr val="FFCC00"/>
              </a:buClr>
              <a:tabLst>
                <a:tab pos="288925" algn="l"/>
              </a:tabLst>
            </a:pPr>
            <a:endParaRPr lang="en-US" sz="2800" dirty="0" smtClean="0">
              <a:solidFill>
                <a:schemeClr val="bg1"/>
              </a:solidFill>
              <a:latin typeface="Verdana" pitchFamily="34" charset="0"/>
            </a:endParaRPr>
          </a:p>
          <a:p>
            <a:pPr marL="457200" indent="-457200">
              <a:buClr>
                <a:srgbClr val="FFCC00"/>
              </a:buClr>
              <a:buFont typeface="Arial" pitchFamily="34" charset="0"/>
              <a:buChar char="•"/>
              <a:tabLst>
                <a:tab pos="288925" algn="l"/>
              </a:tabLst>
            </a:pPr>
            <a:r>
              <a:rPr lang="en-US" sz="2800" dirty="0" smtClean="0">
                <a:solidFill>
                  <a:schemeClr val="bg1"/>
                </a:solidFill>
                <a:latin typeface="Verdana" pitchFamily="34" charset="0"/>
              </a:rPr>
              <a:t>Altogether</a:t>
            </a:r>
          </a:p>
          <a:p>
            <a:pPr>
              <a:buClr>
                <a:srgbClr val="FFCC00"/>
              </a:buClr>
              <a:tabLst>
                <a:tab pos="288925" algn="l"/>
              </a:tabLst>
            </a:pPr>
            <a:endParaRPr lang="en-US" sz="2800" dirty="0" smtClean="0">
              <a:solidFill>
                <a:schemeClr val="bg1"/>
              </a:solidFill>
              <a:latin typeface="Verdana" pitchFamily="34" charset="0"/>
            </a:endParaRPr>
          </a:p>
          <a:p>
            <a:pPr marL="457200" indent="-457200">
              <a:buClr>
                <a:srgbClr val="FFCC00"/>
              </a:buClr>
              <a:buFont typeface="Arial" pitchFamily="34" charset="0"/>
              <a:buChar char="•"/>
              <a:tabLst>
                <a:tab pos="288925" algn="l"/>
              </a:tabLst>
            </a:pPr>
            <a:r>
              <a:rPr lang="en-US" sz="2800" dirty="0" smtClean="0">
                <a:solidFill>
                  <a:schemeClr val="bg1"/>
                </a:solidFill>
                <a:latin typeface="Verdana" pitchFamily="34" charset="0"/>
              </a:rPr>
              <a:t>Parts</a:t>
            </a:r>
          </a:p>
          <a:p>
            <a:pPr>
              <a:buClr>
                <a:srgbClr val="FFCC00"/>
              </a:buClr>
              <a:tabLst>
                <a:tab pos="288925" algn="l"/>
              </a:tabLst>
            </a:pPr>
            <a:endParaRPr lang="en-US" sz="2800" dirty="0" smtClean="0">
              <a:solidFill>
                <a:schemeClr val="bg1"/>
              </a:solidFill>
              <a:latin typeface="Verdana" pitchFamily="34" charset="0"/>
            </a:endParaRPr>
          </a:p>
          <a:p>
            <a:pPr marL="457200" indent="-457200">
              <a:buClr>
                <a:srgbClr val="FFCC00"/>
              </a:buClr>
              <a:buFont typeface="Arial" pitchFamily="34" charset="0"/>
              <a:buChar char="•"/>
              <a:tabLst>
                <a:tab pos="288925" algn="l"/>
              </a:tabLst>
            </a:pPr>
            <a:r>
              <a:rPr lang="en-US" sz="2800" dirty="0" smtClean="0">
                <a:solidFill>
                  <a:schemeClr val="bg1"/>
                </a:solidFill>
                <a:latin typeface="Verdana" pitchFamily="34" charset="0"/>
              </a:rPr>
              <a:t>Cut up</a:t>
            </a:r>
          </a:p>
          <a:p>
            <a:pPr marL="457200" indent="-457200">
              <a:buClr>
                <a:srgbClr val="FFCC00"/>
              </a:buClr>
              <a:buFont typeface="Arial" pitchFamily="34" charset="0"/>
              <a:buChar char="•"/>
              <a:tabLst>
                <a:tab pos="288925" algn="l"/>
              </a:tabLst>
            </a:pPr>
            <a:endParaRPr lang="en-US" sz="2000" dirty="0">
              <a:solidFill>
                <a:srgbClr val="FFCC00"/>
              </a:solidFill>
              <a:latin typeface="Verdana" pitchFamily="34" charset="0"/>
            </a:endParaRPr>
          </a:p>
          <a:p>
            <a:pPr marL="288925" indent="-288925">
              <a:buFont typeface="Wingdings" pitchFamily="2" charset="2"/>
              <a:buNone/>
              <a:tabLst>
                <a:tab pos="288925" algn="l"/>
              </a:tabLst>
            </a:pPr>
            <a:endParaRPr lang="en-US" sz="2000" dirty="0">
              <a:solidFill>
                <a:srgbClr val="FFCC00"/>
              </a:solidFill>
              <a:latin typeface="Verdana" pitchFamily="34" charset="0"/>
            </a:endParaRPr>
          </a:p>
          <a:p>
            <a:pPr marL="288925" indent="-288925">
              <a:tabLst>
                <a:tab pos="288925" algn="l"/>
              </a:tabLst>
            </a:pPr>
            <a:r>
              <a:rPr lang="en-US" dirty="0">
                <a:solidFill>
                  <a:srgbClr val="FFCC00"/>
                </a:solidFill>
                <a:latin typeface="Verdana" pitchFamily="34" charset="0"/>
              </a:rPr>
              <a:t>  </a:t>
            </a:r>
          </a:p>
        </p:txBody>
      </p:sp>
      <p:sp>
        <p:nvSpPr>
          <p:cNvPr id="24579" name="Rectangle 3"/>
          <p:cNvSpPr>
            <a:spLocks noChangeArrowheads="1"/>
          </p:cNvSpPr>
          <p:nvPr/>
        </p:nvSpPr>
        <p:spPr bwMode="auto">
          <a:xfrm>
            <a:off x="0" y="1524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60000"/>
              </a:lnSpc>
            </a:pPr>
            <a:r>
              <a:rPr lang="en-US" sz="5400" dirty="0" smtClean="0">
                <a:solidFill>
                  <a:schemeClr val="bg1"/>
                </a:solidFill>
                <a:latin typeface="Verdana" pitchFamily="34" charset="0"/>
              </a:rPr>
              <a:t>Math No Problem</a:t>
            </a:r>
            <a:endParaRPr lang="en-US" sz="5400" dirty="0">
              <a:latin typeface="CaflischScript Regular" pitchFamily="18" charset="0"/>
            </a:endParaRPr>
          </a:p>
        </p:txBody>
      </p:sp>
      <p:sp>
        <p:nvSpPr>
          <p:cNvPr id="14340" name="Rectangle 4"/>
          <p:cNvSpPr>
            <a:spLocks noChangeArrowheads="1"/>
          </p:cNvSpPr>
          <p:nvPr/>
        </p:nvSpPr>
        <p:spPr bwMode="auto">
          <a:xfrm>
            <a:off x="4114800" y="3581400"/>
            <a:ext cx="4724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chemeClr val="bg1"/>
              </a:buClr>
            </a:pPr>
            <a:endParaRPr lang="en-US" dirty="0">
              <a:solidFill>
                <a:srgbClr val="FFCC00"/>
              </a:solidFill>
              <a:latin typeface="Verdana" pitchFamily="34" charset="0"/>
            </a:endParaRPr>
          </a:p>
          <a:p>
            <a:pPr marL="279400" indent="-279400">
              <a:buClr>
                <a:schemeClr val="tx1"/>
              </a:buClr>
              <a:buFont typeface="Wingdings" pitchFamily="2" charset="2"/>
              <a:buChar char="ü"/>
            </a:pPr>
            <a:endParaRPr lang="en-US" dirty="0">
              <a:solidFill>
                <a:srgbClr val="FFCC00"/>
              </a:solidFill>
              <a:latin typeface="Verdana" pitchFamily="34" charset="0"/>
            </a:endParaRPr>
          </a:p>
          <a:p>
            <a:pPr marL="279400" indent="-279400"/>
            <a:r>
              <a:rPr lang="en-US" dirty="0">
                <a:solidFill>
                  <a:srgbClr val="003300"/>
                </a:solidFill>
                <a:latin typeface="Verdana" pitchFamily="34" charset="0"/>
              </a:rPr>
              <a:t>  </a:t>
            </a: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295400"/>
            <a:ext cx="3305033" cy="442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0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Chatbox Challenge</a:t>
            </a:r>
            <a:endParaRPr lang="en-US" b="1"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62200" y="1117600"/>
            <a:ext cx="3810000" cy="509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p:cNvSpPr/>
          <p:nvPr/>
        </p:nvSpPr>
        <p:spPr>
          <a:xfrm>
            <a:off x="4064000" y="3886200"/>
            <a:ext cx="3880780" cy="2096261"/>
          </a:xfrm>
          <a:prstGeom prst="wedgeEllipseCallout">
            <a:avLst>
              <a:gd name="adj1" fmla="val -52041"/>
              <a:gd name="adj2" fmla="val 3947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dirty="0"/>
              <a:t>How would you </a:t>
            </a:r>
            <a:r>
              <a:rPr lang="en-US" sz="2000" dirty="0" smtClean="0"/>
              <a:t>modify for students in your program?</a:t>
            </a:r>
            <a:endParaRPr lang="en-US" sz="2000" dirty="0"/>
          </a:p>
          <a:p>
            <a:pPr marL="0" indent="0">
              <a:buNone/>
            </a:pPr>
            <a:endParaRPr lang="en-US" sz="2000" dirty="0"/>
          </a:p>
        </p:txBody>
      </p:sp>
    </p:spTree>
    <p:extLst>
      <p:ext uri="{BB962C8B-B14F-4D97-AF65-F5344CB8AC3E}">
        <p14:creationId xmlns:p14="http://schemas.microsoft.com/office/powerpoint/2010/main" val="1454535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038600" y="1371600"/>
            <a:ext cx="44958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marL="288925" indent="-288925">
              <a:buClr>
                <a:srgbClr val="FFCC00"/>
              </a:buClr>
              <a:tabLst>
                <a:tab pos="288925" algn="l"/>
              </a:tabLst>
            </a:pPr>
            <a:r>
              <a:rPr lang="en-US" sz="2800" b="0" dirty="0">
                <a:solidFill>
                  <a:schemeClr val="bg1"/>
                </a:solidFill>
                <a:latin typeface="Verdana" pitchFamily="34" charset="0"/>
              </a:rPr>
              <a:t>Ratchet Up</a:t>
            </a:r>
          </a:p>
          <a:p>
            <a:pPr marL="288925" indent="-288925">
              <a:buClr>
                <a:schemeClr val="bg1"/>
              </a:buClr>
              <a:buFont typeface="Wingdings" pitchFamily="2" charset="2"/>
              <a:buChar char="ü"/>
              <a:tabLst>
                <a:tab pos="288925" algn="l"/>
              </a:tabLst>
            </a:pPr>
            <a:r>
              <a:rPr lang="en-US" sz="2400" b="0" dirty="0" smtClean="0">
                <a:solidFill>
                  <a:schemeClr val="bg1"/>
                </a:solidFill>
                <a:latin typeface="Verdana" pitchFamily="34" charset="0"/>
              </a:rPr>
              <a:t>Students use the cards to create word problems</a:t>
            </a:r>
            <a:endParaRPr lang="en-US" sz="2400" b="0" dirty="0">
              <a:solidFill>
                <a:schemeClr val="bg1"/>
              </a:solidFill>
              <a:latin typeface="Verdana" pitchFamily="34" charset="0"/>
            </a:endParaRPr>
          </a:p>
          <a:p>
            <a:pPr marL="288925" indent="-288925">
              <a:buClr>
                <a:schemeClr val="bg1"/>
              </a:buClr>
              <a:buFont typeface="Wingdings" pitchFamily="2" charset="2"/>
              <a:buChar char="ü"/>
              <a:tabLst>
                <a:tab pos="288925" algn="l"/>
              </a:tabLst>
            </a:pPr>
            <a:r>
              <a:rPr lang="en-US" sz="2400" b="0" dirty="0" smtClean="0">
                <a:solidFill>
                  <a:schemeClr val="bg1"/>
                </a:solidFill>
                <a:latin typeface="Verdana" pitchFamily="34" charset="0"/>
              </a:rPr>
              <a:t>Use harder vocabulary and operations</a:t>
            </a:r>
            <a:endParaRPr lang="en-US" sz="2000" dirty="0">
              <a:solidFill>
                <a:srgbClr val="FFCC00"/>
              </a:solidFill>
              <a:latin typeface="Verdana" pitchFamily="34" charset="0"/>
            </a:endParaRPr>
          </a:p>
          <a:p>
            <a:pPr marL="288925" indent="-288925">
              <a:buFont typeface="Wingdings" pitchFamily="2" charset="2"/>
              <a:buNone/>
              <a:tabLst>
                <a:tab pos="288925" algn="l"/>
              </a:tabLst>
            </a:pPr>
            <a:endParaRPr lang="en-US" sz="2000" dirty="0">
              <a:solidFill>
                <a:srgbClr val="FFCC00"/>
              </a:solidFill>
              <a:latin typeface="Verdana" pitchFamily="34" charset="0"/>
            </a:endParaRPr>
          </a:p>
          <a:p>
            <a:pPr marL="288925" indent="-288925">
              <a:tabLst>
                <a:tab pos="288925" algn="l"/>
              </a:tabLst>
            </a:pPr>
            <a:r>
              <a:rPr lang="en-US" dirty="0">
                <a:solidFill>
                  <a:srgbClr val="FFCC00"/>
                </a:solidFill>
                <a:latin typeface="Verdana" pitchFamily="34" charset="0"/>
              </a:rPr>
              <a:t>  </a:t>
            </a:r>
          </a:p>
        </p:txBody>
      </p:sp>
      <p:sp>
        <p:nvSpPr>
          <p:cNvPr id="24579" name="Rectangle 3"/>
          <p:cNvSpPr>
            <a:spLocks noChangeArrowheads="1"/>
          </p:cNvSpPr>
          <p:nvPr/>
        </p:nvSpPr>
        <p:spPr bwMode="auto">
          <a:xfrm>
            <a:off x="0" y="1524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60000"/>
              </a:lnSpc>
            </a:pPr>
            <a:r>
              <a:rPr lang="en-US" sz="5400">
                <a:solidFill>
                  <a:schemeClr val="bg1"/>
                </a:solidFill>
                <a:latin typeface="Verdana" pitchFamily="34" charset="0"/>
              </a:rPr>
              <a:t>Keep it Growing!</a:t>
            </a:r>
            <a:r>
              <a:rPr lang="en-US" sz="5400">
                <a:latin typeface="CaflischScript Regular" pitchFamily="18" charset="0"/>
              </a:rPr>
              <a:t> </a:t>
            </a:r>
          </a:p>
        </p:txBody>
      </p:sp>
      <p:sp>
        <p:nvSpPr>
          <p:cNvPr id="14340" name="Rectangle 4"/>
          <p:cNvSpPr>
            <a:spLocks noChangeArrowheads="1"/>
          </p:cNvSpPr>
          <p:nvPr/>
        </p:nvSpPr>
        <p:spPr bwMode="auto">
          <a:xfrm>
            <a:off x="4114800" y="3581400"/>
            <a:ext cx="47244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9400" indent="-279400">
              <a:buClr>
                <a:schemeClr val="bg1"/>
              </a:buClr>
            </a:pPr>
            <a:r>
              <a:rPr lang="en-US" sz="2800" b="0" dirty="0">
                <a:solidFill>
                  <a:schemeClr val="bg1"/>
                </a:solidFill>
                <a:latin typeface="Verdana" pitchFamily="34" charset="0"/>
              </a:rPr>
              <a:t>Ratchet Down</a:t>
            </a:r>
          </a:p>
          <a:p>
            <a:pPr marL="279400" indent="-279400">
              <a:buClr>
                <a:schemeClr val="bg1"/>
              </a:buClr>
              <a:buFont typeface="Wingdings" pitchFamily="2" charset="2"/>
              <a:buChar char="ü"/>
            </a:pPr>
            <a:r>
              <a:rPr lang="en-US" sz="2400" b="0" dirty="0">
                <a:solidFill>
                  <a:schemeClr val="bg1"/>
                </a:solidFill>
                <a:latin typeface="Verdana" pitchFamily="34" charset="0"/>
              </a:rPr>
              <a:t> Use </a:t>
            </a:r>
            <a:r>
              <a:rPr lang="en-US" sz="2400" b="0" dirty="0" smtClean="0">
                <a:solidFill>
                  <a:schemeClr val="bg1"/>
                </a:solidFill>
                <a:latin typeface="Verdana" pitchFamily="34" charset="0"/>
              </a:rPr>
              <a:t>fewer terms</a:t>
            </a:r>
            <a:endParaRPr lang="en-US" sz="2400" b="0" dirty="0">
              <a:solidFill>
                <a:schemeClr val="bg1"/>
              </a:solidFill>
              <a:latin typeface="Verdana" pitchFamily="34" charset="0"/>
            </a:endParaRPr>
          </a:p>
          <a:p>
            <a:pPr marL="279400" indent="-279400">
              <a:buClr>
                <a:schemeClr val="bg1"/>
              </a:buClr>
              <a:buFont typeface="Wingdings" pitchFamily="2" charset="2"/>
              <a:buChar char="ü"/>
            </a:pPr>
            <a:r>
              <a:rPr lang="en-US" sz="2400" b="0" dirty="0">
                <a:solidFill>
                  <a:schemeClr val="bg1"/>
                </a:solidFill>
                <a:latin typeface="Verdana" pitchFamily="34" charset="0"/>
              </a:rPr>
              <a:t> </a:t>
            </a:r>
            <a:r>
              <a:rPr lang="en-US" sz="2400" b="0" dirty="0" smtClean="0">
                <a:solidFill>
                  <a:schemeClr val="bg1"/>
                </a:solidFill>
                <a:latin typeface="Verdana" pitchFamily="34" charset="0"/>
              </a:rPr>
              <a:t>Work through example problems until students understand</a:t>
            </a:r>
            <a:endParaRPr lang="en-US" sz="2400" b="0" dirty="0" smtClean="0">
              <a:solidFill>
                <a:schemeClr val="bg1"/>
              </a:solidFill>
              <a:latin typeface="Verdana" pitchFamily="34" charset="0"/>
            </a:endParaRPr>
          </a:p>
          <a:p>
            <a:pPr>
              <a:buClr>
                <a:schemeClr val="bg1"/>
              </a:buClr>
            </a:pPr>
            <a:endParaRPr lang="en-US" dirty="0">
              <a:solidFill>
                <a:srgbClr val="FFCC00"/>
              </a:solidFill>
              <a:latin typeface="Verdana" pitchFamily="34" charset="0"/>
            </a:endParaRPr>
          </a:p>
          <a:p>
            <a:pPr marL="279400" indent="-279400">
              <a:buClr>
                <a:schemeClr val="tx1"/>
              </a:buClr>
              <a:buFont typeface="Wingdings" pitchFamily="2" charset="2"/>
              <a:buChar char="ü"/>
            </a:pPr>
            <a:endParaRPr lang="en-US" dirty="0">
              <a:solidFill>
                <a:srgbClr val="FFCC00"/>
              </a:solidFill>
              <a:latin typeface="Verdana" pitchFamily="34" charset="0"/>
            </a:endParaRPr>
          </a:p>
          <a:p>
            <a:pPr marL="279400" indent="-279400"/>
            <a:r>
              <a:rPr lang="en-US" dirty="0">
                <a:solidFill>
                  <a:srgbClr val="003300"/>
                </a:solidFill>
                <a:latin typeface="Verdana" pitchFamily="34" charset="0"/>
              </a:rPr>
              <a:t>  </a:t>
            </a: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295400"/>
            <a:ext cx="3305033" cy="442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492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Effect transition="in" filter="dissolve">
                                      <p:cBhvr>
                                        <p:cTn id="7" dur="500"/>
                                        <p:tgtEl>
                                          <p:spTgt spid="14338">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4338">
                                            <p:txEl>
                                              <p:pRg st="2" end="2"/>
                                            </p:txEl>
                                          </p:spTgt>
                                        </p:tgtEl>
                                        <p:attrNameLst>
                                          <p:attrName>style.visibility</p:attrName>
                                        </p:attrNameLst>
                                      </p:cBhvr>
                                      <p:to>
                                        <p:strVal val="visible"/>
                                      </p:to>
                                    </p:set>
                                    <p:animEffect transition="in" filter="dissolve">
                                      <p:cBhvr>
                                        <p:cTn id="10" dur="500"/>
                                        <p:tgtEl>
                                          <p:spTgt spid="14338">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4340">
                                            <p:txEl>
                                              <p:pRg st="1" end="1"/>
                                            </p:txEl>
                                          </p:spTgt>
                                        </p:tgtEl>
                                        <p:attrNameLst>
                                          <p:attrName>style.visibility</p:attrName>
                                        </p:attrNameLst>
                                      </p:cBhvr>
                                      <p:to>
                                        <p:strVal val="visible"/>
                                      </p:to>
                                    </p:set>
                                    <p:animEffect transition="in" filter="dissolve">
                                      <p:cBhvr>
                                        <p:cTn id="15" dur="500"/>
                                        <p:tgtEl>
                                          <p:spTgt spid="14340">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4340">
                                            <p:txEl>
                                              <p:pRg st="2" end="2"/>
                                            </p:txEl>
                                          </p:spTgt>
                                        </p:tgtEl>
                                        <p:attrNameLst>
                                          <p:attrName>style.visibility</p:attrName>
                                        </p:attrNameLst>
                                      </p:cBhvr>
                                      <p:to>
                                        <p:strVal val="visible"/>
                                      </p:to>
                                    </p:set>
                                    <p:animEffect transition="in" filter="dissolve">
                                      <p:cBhvr>
                                        <p:cTn id="18" dur="500"/>
                                        <p:tgtEl>
                                          <p:spTgt spid="14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200" b="1" dirty="0" smtClean="0">
                <a:latin typeface="Verdana" charset="0"/>
              </a:rPr>
              <a:t>Building a Positive Environment</a:t>
            </a:r>
            <a:endParaRPr lang="en-US" sz="3200" b="1" dirty="0">
              <a:latin typeface="Verdana" charset="0"/>
            </a:endParaRPr>
          </a:p>
        </p:txBody>
      </p:sp>
      <p:sp>
        <p:nvSpPr>
          <p:cNvPr id="3" name="Content Placeholder 2"/>
          <p:cNvSpPr>
            <a:spLocks noGrp="1"/>
          </p:cNvSpPr>
          <p:nvPr>
            <p:ph idx="1"/>
          </p:nvPr>
        </p:nvSpPr>
        <p:spPr>
          <a:xfrm>
            <a:off x="304800" y="1265237"/>
            <a:ext cx="6019800" cy="4525963"/>
          </a:xfrm>
        </p:spPr>
        <p:txBody>
          <a:bodyPr/>
          <a:lstStyle/>
          <a:p>
            <a:pPr>
              <a:defRPr/>
            </a:pPr>
            <a:r>
              <a:rPr lang="en-US" dirty="0" smtClean="0">
                <a:ea typeface="+mn-ea"/>
              </a:rPr>
              <a:t>Assign </a:t>
            </a:r>
            <a:r>
              <a:rPr lang="en-US" dirty="0">
                <a:ea typeface="+mn-ea"/>
              </a:rPr>
              <a:t>group roles for </a:t>
            </a:r>
            <a:r>
              <a:rPr lang="en-US" dirty="0" smtClean="0">
                <a:ea typeface="+mn-ea"/>
              </a:rPr>
              <a:t>activities</a:t>
            </a:r>
          </a:p>
          <a:p>
            <a:pPr marL="0" indent="0">
              <a:buNone/>
              <a:defRPr/>
            </a:pPr>
            <a:endParaRPr lang="en-US" dirty="0" smtClean="0">
              <a:ea typeface="+mn-ea"/>
            </a:endParaRPr>
          </a:p>
          <a:p>
            <a:pPr>
              <a:defRPr/>
            </a:pPr>
            <a:r>
              <a:rPr lang="en-US" dirty="0" smtClean="0">
                <a:ea typeface="+mn-ea"/>
              </a:rPr>
              <a:t>Group higher and lower level students together (buddy mentors)</a:t>
            </a:r>
          </a:p>
          <a:p>
            <a:pPr marL="0" indent="0">
              <a:buNone/>
              <a:defRPr/>
            </a:pPr>
            <a:endParaRPr lang="en-US" dirty="0" smtClean="0">
              <a:ea typeface="+mn-ea"/>
            </a:endParaRPr>
          </a:p>
          <a:p>
            <a:pPr>
              <a:defRPr/>
            </a:pPr>
            <a:r>
              <a:rPr lang="en-US" dirty="0" smtClean="0">
                <a:ea typeface="+mn-ea"/>
              </a:rPr>
              <a:t>Use a familiar routine</a:t>
            </a:r>
            <a:endParaRPr lang="en-US" dirty="0">
              <a:ea typeface="+mn-ea"/>
            </a:endParaRPr>
          </a:p>
          <a:p>
            <a:pPr>
              <a:defRPr/>
            </a:pPr>
            <a:endParaRPr lang="en-US" dirty="0" smtClean="0">
              <a:ea typeface="+mn-ea"/>
            </a:endParaRPr>
          </a:p>
          <a:p>
            <a:pPr>
              <a:defRPr/>
            </a:pPr>
            <a:endParaRPr lang="en-US" dirty="0">
              <a:ea typeface="+mn-ea"/>
            </a:endParaRPr>
          </a:p>
          <a:p>
            <a:pPr marL="0" indent="0">
              <a:buNone/>
              <a:defRPr/>
            </a:pPr>
            <a:endParaRPr lang="en-US" dirty="0" smtClean="0">
              <a:ea typeface="+mn-ea"/>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59521" y="1371600"/>
            <a:ext cx="2777127" cy="2398712"/>
          </a:xfrm>
          <a:prstGeom prst="rect">
            <a:avLst/>
          </a:prstGeo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6019800" cy="4525963"/>
          </a:xfrm>
        </p:spPr>
        <p:txBody>
          <a:bodyPr/>
          <a:lstStyle/>
          <a:p>
            <a:pPr lvl="1"/>
            <a:r>
              <a:rPr lang="en-US" dirty="0" smtClean="0"/>
              <a:t>Facilitator</a:t>
            </a:r>
          </a:p>
          <a:p>
            <a:pPr lvl="1"/>
            <a:r>
              <a:rPr lang="en-US" dirty="0" smtClean="0"/>
              <a:t>Recorder</a:t>
            </a:r>
          </a:p>
          <a:p>
            <a:pPr lvl="1"/>
            <a:r>
              <a:rPr lang="en-US" dirty="0" smtClean="0"/>
              <a:t>Spokesperson</a:t>
            </a:r>
          </a:p>
          <a:p>
            <a:pPr lvl="1"/>
            <a:r>
              <a:rPr lang="en-US" dirty="0" smtClean="0"/>
              <a:t>Checker</a:t>
            </a:r>
          </a:p>
          <a:p>
            <a:pPr lvl="1"/>
            <a:r>
              <a:rPr lang="en-US" dirty="0" smtClean="0"/>
              <a:t>Timekeeper</a:t>
            </a:r>
          </a:p>
          <a:p>
            <a:pPr lvl="1"/>
            <a:r>
              <a:rPr lang="en-US" dirty="0" smtClean="0"/>
              <a:t>Designer</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29000" y="241300"/>
            <a:ext cx="5439838"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Callout 5"/>
          <p:cNvSpPr/>
          <p:nvPr/>
        </p:nvSpPr>
        <p:spPr>
          <a:xfrm>
            <a:off x="5369058" y="4191000"/>
            <a:ext cx="3499780" cy="2096261"/>
          </a:xfrm>
          <a:prstGeom prst="wedgeEllipseCallout">
            <a:avLst>
              <a:gd name="adj1" fmla="val -52041"/>
              <a:gd name="adj2" fmla="val 3947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Chatbox </a:t>
            </a:r>
            <a:endParaRPr lang="en-US" sz="2000" dirty="0" smtClean="0">
              <a:solidFill>
                <a:schemeClr val="bg1"/>
              </a:solidFill>
            </a:endParaRPr>
          </a:p>
          <a:p>
            <a:pPr algn="ctr"/>
            <a:r>
              <a:rPr lang="en-US" sz="2000" dirty="0" smtClean="0">
                <a:solidFill>
                  <a:schemeClr val="bg1"/>
                </a:solidFill>
              </a:rPr>
              <a:t>Challenge!</a:t>
            </a:r>
            <a:endParaRPr lang="en-US" sz="2000" dirty="0">
              <a:solidFill>
                <a:schemeClr val="bg1"/>
              </a:solidFill>
            </a:endParaRPr>
          </a:p>
          <a:p>
            <a:pPr algn="ctr"/>
            <a:r>
              <a:rPr lang="en-US" sz="2000" dirty="0" smtClean="0">
                <a:solidFill>
                  <a:schemeClr val="bg1"/>
                </a:solidFill>
              </a:rPr>
              <a:t>How do you encourage  </a:t>
            </a:r>
          </a:p>
          <a:p>
            <a:pPr algn="ctr"/>
            <a:r>
              <a:rPr lang="en-US" sz="2000" dirty="0" smtClean="0">
                <a:solidFill>
                  <a:schemeClr val="bg1"/>
                </a:solidFill>
              </a:rPr>
              <a:t>ELs to participate in activities?</a:t>
            </a:r>
            <a:endParaRPr lang="en-US" sz="2000" dirty="0">
              <a:solidFill>
                <a:schemeClr val="bg1"/>
              </a:solidFill>
            </a:endParaRPr>
          </a:p>
        </p:txBody>
      </p:sp>
    </p:spTree>
    <p:extLst>
      <p:ext uri="{BB962C8B-B14F-4D97-AF65-F5344CB8AC3E}">
        <p14:creationId xmlns:p14="http://schemas.microsoft.com/office/powerpoint/2010/main" val="26937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7"/>
            <a:ext cx="8229600" cy="4525963"/>
          </a:xfrm>
        </p:spPr>
        <p:txBody>
          <a:bodyPr>
            <a:normAutofit/>
          </a:bodyPr>
          <a:lstStyle/>
          <a:p>
            <a:pPr>
              <a:lnSpc>
                <a:spcPct val="90000"/>
              </a:lnSpc>
            </a:pPr>
            <a:r>
              <a:rPr lang="en-US" sz="2700" dirty="0" smtClean="0">
                <a:latin typeface="Verdana" charset="0"/>
              </a:rPr>
              <a:t>Establish clear policies</a:t>
            </a:r>
            <a:endParaRPr lang="en-US" sz="2700" dirty="0">
              <a:latin typeface="Verdana" charset="0"/>
            </a:endParaRPr>
          </a:p>
          <a:p>
            <a:pPr>
              <a:lnSpc>
                <a:spcPct val="90000"/>
              </a:lnSpc>
            </a:pPr>
            <a:endParaRPr lang="en-US" sz="2700" dirty="0" smtClean="0">
              <a:latin typeface="Verdana" charset="0"/>
            </a:endParaRPr>
          </a:p>
          <a:p>
            <a:pPr>
              <a:lnSpc>
                <a:spcPct val="90000"/>
              </a:lnSpc>
            </a:pPr>
            <a:endParaRPr lang="en-US" sz="2700" dirty="0" smtClean="0">
              <a:latin typeface="Verdana" charset="0"/>
            </a:endParaRPr>
          </a:p>
          <a:p>
            <a:pPr>
              <a:lnSpc>
                <a:spcPct val="90000"/>
              </a:lnSpc>
            </a:pPr>
            <a:r>
              <a:rPr lang="en-US" sz="2700" dirty="0">
                <a:latin typeface="Verdana" charset="0"/>
              </a:rPr>
              <a:t>Reflect students’ languages and cultures in your </a:t>
            </a:r>
            <a:r>
              <a:rPr lang="en-US" sz="2700" dirty="0" smtClean="0">
                <a:latin typeface="Verdana" charset="0"/>
              </a:rPr>
              <a:t>space</a:t>
            </a:r>
            <a:endParaRPr lang="en-US" sz="2700" dirty="0">
              <a:latin typeface="Verdana" charset="0"/>
            </a:endParaRPr>
          </a:p>
          <a:p>
            <a:pPr marL="0" indent="0">
              <a:lnSpc>
                <a:spcPct val="90000"/>
              </a:lnSpc>
              <a:buNone/>
            </a:pPr>
            <a:endParaRPr lang="en-US" sz="2700" dirty="0" smtClean="0">
              <a:latin typeface="Verdana" charset="0"/>
            </a:endParaRPr>
          </a:p>
          <a:p>
            <a:pPr marL="0" indent="0">
              <a:lnSpc>
                <a:spcPct val="90000"/>
              </a:lnSpc>
              <a:buNone/>
            </a:pPr>
            <a:endParaRPr lang="en-US" sz="2700" dirty="0">
              <a:latin typeface="Verdana" charset="0"/>
            </a:endParaRPr>
          </a:p>
          <a:p>
            <a:pPr>
              <a:lnSpc>
                <a:spcPct val="90000"/>
              </a:lnSpc>
            </a:pPr>
            <a:r>
              <a:rPr lang="en-US" sz="2700" dirty="0">
                <a:latin typeface="Verdana" charset="0"/>
              </a:rPr>
              <a:t>Remember that helping ELs helps everyone!</a:t>
            </a:r>
          </a:p>
          <a:p>
            <a:pPr marL="0" indent="0">
              <a:lnSpc>
                <a:spcPct val="90000"/>
              </a:lnSpc>
              <a:buNone/>
            </a:pPr>
            <a:endParaRPr lang="en-US" sz="2700" dirty="0">
              <a:latin typeface="Verdana" charset="0"/>
            </a:endParaRPr>
          </a:p>
        </p:txBody>
      </p:sp>
      <p:sp>
        <p:nvSpPr>
          <p:cNvPr id="24579" name="Title 1"/>
          <p:cNvSpPr txBox="1">
            <a:spLocks/>
          </p:cNvSpPr>
          <p:nvPr/>
        </p:nvSpPr>
        <p:spPr bwMode="auto">
          <a:xfrm>
            <a:off x="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r>
              <a:rPr lang="en-US" sz="3600" dirty="0">
                <a:solidFill>
                  <a:schemeClr val="bg1"/>
                </a:solidFill>
                <a:latin typeface="Verdana" charset="0"/>
              </a:rPr>
              <a:t>Building a Positive </a:t>
            </a:r>
            <a:r>
              <a:rPr lang="en-US" sz="3600" dirty="0" smtClean="0">
                <a:solidFill>
                  <a:schemeClr val="bg1"/>
                </a:solidFill>
                <a:latin typeface="Verdana" charset="0"/>
              </a:rPr>
              <a:t>Environment </a:t>
            </a:r>
            <a:endParaRPr lang="en-US" sz="3600" dirty="0">
              <a:solidFill>
                <a:schemeClr val="bg1"/>
              </a:solidFill>
              <a:latin typeface="Verdana" charset="0"/>
            </a:endParaRPr>
          </a:p>
        </p:txBody>
      </p:sp>
    </p:spTree>
    <p:extLst>
      <p:ext uri="{BB962C8B-B14F-4D97-AF65-F5344CB8AC3E}">
        <p14:creationId xmlns:p14="http://schemas.microsoft.com/office/powerpoint/2010/main" val="640101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62000" y="228600"/>
            <a:ext cx="7772400" cy="1470025"/>
          </a:xfrm>
        </p:spPr>
        <p:txBody>
          <a:bodyPr/>
          <a:lstStyle/>
          <a:p>
            <a:pPr eaLnBrk="1" hangingPunct="1"/>
            <a:r>
              <a:rPr lang="en-US" b="1" dirty="0">
                <a:solidFill>
                  <a:schemeClr val="bg1"/>
                </a:solidFill>
                <a:latin typeface="Verdana" charset="0"/>
              </a:rPr>
              <a:t>About Foundations, Inc.</a:t>
            </a:r>
          </a:p>
        </p:txBody>
      </p:sp>
      <p:sp>
        <p:nvSpPr>
          <p:cNvPr id="3" name="Subtitle 2"/>
          <p:cNvSpPr>
            <a:spLocks noGrp="1"/>
          </p:cNvSpPr>
          <p:nvPr>
            <p:ph type="subTitle" idx="1"/>
          </p:nvPr>
        </p:nvSpPr>
        <p:spPr/>
        <p:txBody>
          <a:bodyPr/>
          <a:lstStyle/>
          <a:p>
            <a:endParaRPr lang="en-US"/>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4290140506"/>
              </p:ext>
            </p:extLst>
          </p:nvPr>
        </p:nvGraphicFramePr>
        <p:xfrm>
          <a:off x="3810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Chatbox Challenge</a:t>
            </a:r>
            <a:endParaRPr lang="en-US" b="1" dirty="0"/>
          </a:p>
        </p:txBody>
      </p:sp>
      <p:sp>
        <p:nvSpPr>
          <p:cNvPr id="4" name="Oval Callout 3"/>
          <p:cNvSpPr/>
          <p:nvPr/>
        </p:nvSpPr>
        <p:spPr>
          <a:xfrm>
            <a:off x="2755496" y="1143000"/>
            <a:ext cx="6236104" cy="3810000"/>
          </a:xfrm>
          <a:prstGeom prst="wedgeEllipseCallout">
            <a:avLst>
              <a:gd name="adj1" fmla="val -52041"/>
              <a:gd name="adj2" fmla="val 3947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2400" dirty="0" smtClean="0"/>
              <a:t> What have you tried to build a positive environment for ELs?</a:t>
            </a:r>
          </a:p>
          <a:p>
            <a:pPr marL="457200" indent="-457200">
              <a:buFont typeface="Arial" pitchFamily="34" charset="0"/>
              <a:buChar char="•"/>
            </a:pPr>
            <a:r>
              <a:rPr lang="en-US" sz="2400" b="0" dirty="0" smtClean="0">
                <a:solidFill>
                  <a:schemeClr val="bg1"/>
                </a:solidFill>
              </a:rPr>
              <a:t>Teach words in their language</a:t>
            </a:r>
          </a:p>
          <a:p>
            <a:pPr marL="457200" indent="-457200">
              <a:buFont typeface="Arial" pitchFamily="34" charset="0"/>
              <a:buChar char="•"/>
            </a:pPr>
            <a:r>
              <a:rPr lang="en-US" sz="2400" b="0" dirty="0" smtClean="0">
                <a:solidFill>
                  <a:schemeClr val="bg1"/>
                </a:solidFill>
              </a:rPr>
              <a:t>Decorate physical space</a:t>
            </a:r>
          </a:p>
          <a:p>
            <a:pPr marL="457200" indent="-457200">
              <a:buFont typeface="Arial" pitchFamily="34" charset="0"/>
              <a:buChar char="•"/>
            </a:pPr>
            <a:r>
              <a:rPr lang="en-US" sz="2400" b="0" dirty="0" smtClean="0">
                <a:solidFill>
                  <a:schemeClr val="bg1"/>
                </a:solidFill>
              </a:rPr>
              <a:t>Policies </a:t>
            </a:r>
          </a:p>
          <a:p>
            <a:pPr marL="457200" indent="-457200">
              <a:buFont typeface="Arial" pitchFamily="34" charset="0"/>
              <a:buChar char="•"/>
            </a:pPr>
            <a:r>
              <a:rPr lang="en-US" sz="2400" b="0" dirty="0" smtClean="0">
                <a:solidFill>
                  <a:schemeClr val="bg1"/>
                </a:solidFill>
              </a:rPr>
              <a:t>Staff training</a:t>
            </a:r>
            <a:endParaRPr lang="en-US" sz="2800" b="0" dirty="0">
              <a:solidFill>
                <a:schemeClr val="bg1"/>
              </a:solidFill>
            </a:endParaRPr>
          </a:p>
        </p:txBody>
      </p:sp>
      <p:pic>
        <p:nvPicPr>
          <p:cNvPr id="5122" name="Picture 2" descr="C:\Documents and Settings\jkobrin\Local Settings\Temp\Temporary Directory 2 for MTJT-faces.zip\Face-girl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309637"/>
            <a:ext cx="2416833" cy="214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303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4600"/>
            <a:ext cx="8229600" cy="4525963"/>
          </a:xfrm>
        </p:spPr>
        <p:txBody>
          <a:bodyPr>
            <a:normAutofit/>
          </a:bodyPr>
          <a:lstStyle/>
          <a:p>
            <a:pPr>
              <a:lnSpc>
                <a:spcPct val="90000"/>
              </a:lnSpc>
            </a:pPr>
            <a:endParaRPr lang="en-US" sz="2700" dirty="0">
              <a:latin typeface="Verdana" charset="0"/>
            </a:endParaRPr>
          </a:p>
          <a:p>
            <a:pPr>
              <a:lnSpc>
                <a:spcPct val="90000"/>
              </a:lnSpc>
            </a:pPr>
            <a:r>
              <a:rPr lang="en-US" sz="2700" dirty="0">
                <a:latin typeface="Verdana" charset="0"/>
              </a:rPr>
              <a:t>Learn and use key words in other languages in the classrooms or hallways </a:t>
            </a:r>
          </a:p>
          <a:p>
            <a:pPr>
              <a:lnSpc>
                <a:spcPct val="90000"/>
              </a:lnSpc>
              <a:buFontTx/>
              <a:buNone/>
            </a:pPr>
            <a:endParaRPr lang="en-US" sz="2700" dirty="0">
              <a:latin typeface="Verdana" charset="0"/>
            </a:endParaRPr>
          </a:p>
          <a:p>
            <a:pPr>
              <a:lnSpc>
                <a:spcPct val="90000"/>
              </a:lnSpc>
              <a:buFontTx/>
              <a:buNone/>
            </a:pPr>
            <a:r>
              <a:rPr lang="ja-JP" altLang="en-US" sz="2700" dirty="0">
                <a:latin typeface="Verdana" charset="0"/>
              </a:rPr>
              <a:t>“</a:t>
            </a:r>
            <a:r>
              <a:rPr lang="en-US" sz="2700" dirty="0">
                <a:latin typeface="Verdana" charset="0"/>
              </a:rPr>
              <a:t>…the language rich diet of an ELL group can turn out to be nourishing for the whole mainstream class.  It can help all the children use language for learning in ways which were not previously available to them.</a:t>
            </a:r>
            <a:r>
              <a:rPr lang="ja-JP" altLang="en-US" sz="2700" dirty="0">
                <a:latin typeface="Verdana" charset="0"/>
              </a:rPr>
              <a:t>”</a:t>
            </a:r>
            <a:endParaRPr lang="en-US" sz="2700" dirty="0">
              <a:latin typeface="Verdana" charset="0"/>
            </a:endParaRPr>
          </a:p>
          <a:p>
            <a:pPr>
              <a:lnSpc>
                <a:spcPct val="90000"/>
              </a:lnSpc>
              <a:buFontTx/>
              <a:buNone/>
            </a:pPr>
            <a:r>
              <a:rPr lang="en-US" sz="2700" dirty="0">
                <a:latin typeface="Verdana" charset="0"/>
              </a:rPr>
              <a:t>					-(Clegg, 1996, pg. 12) </a:t>
            </a:r>
          </a:p>
          <a:p>
            <a:pPr>
              <a:lnSpc>
                <a:spcPct val="90000"/>
              </a:lnSpc>
              <a:buFontTx/>
              <a:buNone/>
            </a:pPr>
            <a:endParaRPr lang="en-US" sz="2700" dirty="0">
              <a:latin typeface="Verdana" charset="0"/>
            </a:endParaRPr>
          </a:p>
        </p:txBody>
      </p:sp>
      <p:sp>
        <p:nvSpPr>
          <p:cNvPr id="24579" name="Title 1"/>
          <p:cNvSpPr txBox="1">
            <a:spLocks/>
          </p:cNvSpPr>
          <p:nvPr/>
        </p:nvSpPr>
        <p:spPr bwMode="auto">
          <a:xfrm>
            <a:off x="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r>
              <a:rPr lang="en-US" sz="3600" dirty="0">
                <a:solidFill>
                  <a:schemeClr val="bg1"/>
                </a:solidFill>
                <a:latin typeface="Verdana" charset="0"/>
              </a:rPr>
              <a:t>Building a Positive </a:t>
            </a:r>
            <a:r>
              <a:rPr lang="en-US" sz="3600" dirty="0" smtClean="0">
                <a:solidFill>
                  <a:schemeClr val="bg1"/>
                </a:solidFill>
                <a:latin typeface="Verdana" charset="0"/>
              </a:rPr>
              <a:t>Environment </a:t>
            </a:r>
            <a:endParaRPr lang="en-US" sz="3600" dirty="0">
              <a:solidFill>
                <a:schemeClr val="bg1"/>
              </a:solidFill>
              <a:latin typeface="Verdana" charset="0"/>
            </a:endParaRPr>
          </a:p>
        </p:txBody>
      </p:sp>
    </p:spTree>
    <p:extLst>
      <p:ext uri="{BB962C8B-B14F-4D97-AF65-F5344CB8AC3E}">
        <p14:creationId xmlns:p14="http://schemas.microsoft.com/office/powerpoint/2010/main" val="133231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1143000"/>
          </a:xfrm>
          <a:prstGeom prst="rect">
            <a:avLst/>
          </a:prstGeom>
          <a:noFill/>
          <a:ln w="9525">
            <a:noFill/>
            <a:miter lim="800000"/>
            <a:headEnd/>
            <a:tailEnd/>
          </a:ln>
          <a:effectLst/>
        </p:spPr>
        <p:txBody>
          <a:bodyPr anchor="ct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r>
              <a:rPr lang="en-US" sz="4400" dirty="0">
                <a:solidFill>
                  <a:schemeClr val="bg1"/>
                </a:solidFill>
                <a:latin typeface="Verdana" charset="0"/>
              </a:rPr>
              <a:t>Today</a:t>
            </a:r>
            <a:r>
              <a:rPr lang="ja-JP" altLang="en-US" sz="4400" dirty="0">
                <a:solidFill>
                  <a:schemeClr val="bg1"/>
                </a:solidFill>
                <a:latin typeface="Verdana" charset="0"/>
              </a:rPr>
              <a:t>’</a:t>
            </a:r>
            <a:r>
              <a:rPr lang="en-US" sz="4400" dirty="0">
                <a:solidFill>
                  <a:schemeClr val="bg1"/>
                </a:solidFill>
                <a:latin typeface="Verdana" charset="0"/>
              </a:rPr>
              <a:t>s Objectives</a:t>
            </a:r>
          </a:p>
        </p:txBody>
      </p:sp>
      <p:sp>
        <p:nvSpPr>
          <p:cNvPr id="222211" name="Rectangle 3"/>
          <p:cNvSpPr txBox="1">
            <a:spLocks noChangeArrowheads="1"/>
          </p:cNvSpPr>
          <p:nvPr/>
        </p:nvSpPr>
        <p:spPr bwMode="auto">
          <a:xfrm>
            <a:off x="0" y="9906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lvl="1" indent="0">
              <a:defRPr/>
            </a:pPr>
            <a:endParaRPr lang="en-US" sz="4000" b="0" dirty="0" smtClean="0">
              <a:solidFill>
                <a:schemeClr val="bg1"/>
              </a:solidFill>
              <a:latin typeface="Verdana" pitchFamily="34" charset="0"/>
              <a:ea typeface="+mn-ea"/>
            </a:endParaRPr>
          </a:p>
          <a:p>
            <a:pPr lvl="1">
              <a:buFont typeface="Arial" pitchFamily="34" charset="0"/>
              <a:buChar char="•"/>
              <a:defRPr/>
            </a:pPr>
            <a:r>
              <a:rPr lang="en-US" sz="2800" b="0" dirty="0" smtClean="0">
                <a:solidFill>
                  <a:schemeClr val="bg1"/>
                </a:solidFill>
                <a:latin typeface="Verdana" pitchFamily="34" charset="0"/>
                <a:ea typeface="+mn-ea"/>
              </a:rPr>
              <a:t>Tailor programming to meet the needs of your ELs</a:t>
            </a:r>
          </a:p>
          <a:p>
            <a:pPr lvl="1">
              <a:buFont typeface="Arial" pitchFamily="34" charset="0"/>
              <a:buChar char="•"/>
              <a:defRPr/>
            </a:pPr>
            <a:endParaRPr lang="en-US" sz="4000" b="0" dirty="0" smtClean="0">
              <a:solidFill>
                <a:schemeClr val="bg1"/>
              </a:solidFill>
              <a:latin typeface="Verdana" pitchFamily="34" charset="0"/>
              <a:ea typeface="+mn-ea"/>
            </a:endParaRPr>
          </a:p>
          <a:p>
            <a:pPr lvl="1">
              <a:buFont typeface="Arial" pitchFamily="34" charset="0"/>
              <a:buChar char="•"/>
              <a:defRPr/>
            </a:pPr>
            <a:r>
              <a:rPr lang="en-US" sz="2800" b="0" dirty="0" smtClean="0">
                <a:solidFill>
                  <a:schemeClr val="bg1"/>
                </a:solidFill>
                <a:latin typeface="Verdana" pitchFamily="34" charset="0"/>
                <a:ea typeface="+mn-ea"/>
              </a:rPr>
              <a:t>Take away ideas for activities that boost academic language</a:t>
            </a:r>
          </a:p>
          <a:p>
            <a:pPr lvl="1">
              <a:buFont typeface="Arial" pitchFamily="34" charset="0"/>
              <a:buChar char="•"/>
              <a:defRPr/>
            </a:pPr>
            <a:endParaRPr lang="en-US" sz="2800" b="0" dirty="0">
              <a:solidFill>
                <a:schemeClr val="bg1"/>
              </a:solidFill>
              <a:latin typeface="Verdana" pitchFamily="34" charset="0"/>
              <a:ea typeface="+mn-ea"/>
            </a:endParaRPr>
          </a:p>
          <a:p>
            <a:pPr lvl="1">
              <a:buFont typeface="Arial" pitchFamily="34" charset="0"/>
              <a:buChar char="•"/>
              <a:defRPr/>
            </a:pPr>
            <a:r>
              <a:rPr lang="en-US" sz="2800" b="0" dirty="0" smtClean="0">
                <a:solidFill>
                  <a:schemeClr val="bg1"/>
                </a:solidFill>
                <a:latin typeface="Verdana" pitchFamily="34" charset="0"/>
                <a:ea typeface="+mn-ea"/>
              </a:rPr>
              <a:t>Gain ideas for building a positive environment for language learning</a:t>
            </a:r>
            <a:endParaRPr lang="en-US" sz="2800" dirty="0" smtClean="0">
              <a:solidFill>
                <a:schemeClr val="bg1"/>
              </a:solidFill>
              <a:latin typeface="Verdana" pitchFamily="34" charset="0"/>
              <a:ea typeface="+mn-ea"/>
            </a:endParaRPr>
          </a:p>
          <a:p>
            <a:pPr eaLnBrk="1" hangingPunct="1">
              <a:spcBef>
                <a:spcPct val="20000"/>
              </a:spcBef>
              <a:buFontTx/>
              <a:buChar char="•"/>
              <a:defRPr/>
            </a:pPr>
            <a:endParaRPr lang="en-US" sz="2400" dirty="0" smtClean="0">
              <a:solidFill>
                <a:schemeClr val="bg1"/>
              </a:solidFill>
              <a:latin typeface="Verdana" pitchFamily="34" charset="0"/>
              <a:ea typeface="+mn-ea"/>
            </a:endParaRPr>
          </a:p>
        </p:txBody>
      </p:sp>
    </p:spTree>
    <p:extLst>
      <p:ext uri="{BB962C8B-B14F-4D97-AF65-F5344CB8AC3E}">
        <p14:creationId xmlns:p14="http://schemas.microsoft.com/office/powerpoint/2010/main" val="3107350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Chatbox Challenge</a:t>
            </a:r>
            <a:endParaRPr lang="en-US" b="1" dirty="0"/>
          </a:p>
        </p:txBody>
      </p:sp>
      <p:sp>
        <p:nvSpPr>
          <p:cNvPr id="4" name="Oval Callout 3"/>
          <p:cNvSpPr/>
          <p:nvPr/>
        </p:nvSpPr>
        <p:spPr>
          <a:xfrm>
            <a:off x="2755496" y="1143000"/>
            <a:ext cx="6236104" cy="3810000"/>
          </a:xfrm>
          <a:prstGeom prst="wedgeEllipseCallout">
            <a:avLst>
              <a:gd name="adj1" fmla="val -52041"/>
              <a:gd name="adj2" fmla="val 3947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 </a:t>
            </a:r>
            <a:endParaRPr lang="en-US" sz="2400" b="0" dirty="0">
              <a:solidFill>
                <a:schemeClr val="bg1"/>
              </a:solidFill>
              <a:latin typeface="Verdana" pitchFamily="34" charset="0"/>
            </a:endParaRPr>
          </a:p>
          <a:p>
            <a:pPr>
              <a:lnSpc>
                <a:spcPct val="80000"/>
              </a:lnSpc>
            </a:pPr>
            <a:r>
              <a:rPr lang="en-US" sz="2400" b="0" dirty="0" smtClean="0">
                <a:solidFill>
                  <a:schemeClr val="bg1"/>
                </a:solidFill>
                <a:latin typeface="Verdana" charset="0"/>
              </a:rPr>
              <a:t>Please </a:t>
            </a:r>
            <a:r>
              <a:rPr lang="en-US" sz="2400" b="0" dirty="0">
                <a:solidFill>
                  <a:schemeClr val="bg1"/>
                </a:solidFill>
                <a:latin typeface="Verdana" charset="0"/>
              </a:rPr>
              <a:t>share something you learned </a:t>
            </a:r>
            <a:r>
              <a:rPr lang="en-US" sz="2400" b="0" dirty="0" smtClean="0">
                <a:solidFill>
                  <a:schemeClr val="bg1"/>
                </a:solidFill>
                <a:latin typeface="Verdana" charset="0"/>
              </a:rPr>
              <a:t>today.</a:t>
            </a:r>
            <a:endParaRPr lang="en-US" sz="2400" b="0" dirty="0">
              <a:solidFill>
                <a:schemeClr val="bg1"/>
              </a:solidFill>
              <a:latin typeface="Verdana" charset="0"/>
            </a:endParaRPr>
          </a:p>
          <a:p>
            <a:pPr>
              <a:lnSpc>
                <a:spcPct val="80000"/>
              </a:lnSpc>
            </a:pPr>
            <a:endParaRPr lang="en-US" sz="2400" b="0" dirty="0" smtClean="0">
              <a:solidFill>
                <a:schemeClr val="bg1"/>
              </a:solidFill>
              <a:latin typeface="Verdana" charset="0"/>
            </a:endParaRPr>
          </a:p>
          <a:p>
            <a:pPr>
              <a:lnSpc>
                <a:spcPct val="80000"/>
              </a:lnSpc>
            </a:pPr>
            <a:endParaRPr lang="en-US" sz="2400" b="0" dirty="0">
              <a:solidFill>
                <a:schemeClr val="bg1"/>
              </a:solidFill>
              <a:latin typeface="Verdana" charset="0"/>
            </a:endParaRPr>
          </a:p>
          <a:p>
            <a:pPr>
              <a:lnSpc>
                <a:spcPct val="80000"/>
              </a:lnSpc>
            </a:pPr>
            <a:r>
              <a:rPr lang="en-US" sz="2400" b="0" dirty="0" smtClean="0">
                <a:solidFill>
                  <a:schemeClr val="bg1"/>
                </a:solidFill>
                <a:latin typeface="Verdana" charset="0"/>
              </a:rPr>
              <a:t>What is one thing you plan to use?</a:t>
            </a:r>
            <a:endParaRPr lang="en-US" sz="2400" b="0" dirty="0">
              <a:solidFill>
                <a:schemeClr val="bg1"/>
              </a:solidFill>
              <a:latin typeface="Verdana" charset="0"/>
            </a:endParaRPr>
          </a:p>
        </p:txBody>
      </p:sp>
      <p:pic>
        <p:nvPicPr>
          <p:cNvPr id="5122" name="Picture 2" descr="C:\Documents and Settings\jkobrin\Local Settings\Temp\Temporary Directory 2 for MTJT-faces.zip\Face-girl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309637"/>
            <a:ext cx="2416833" cy="214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922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idx="4294967295"/>
          </p:nvPr>
        </p:nvSpPr>
        <p:spPr>
          <a:xfrm>
            <a:off x="0" y="1600200"/>
            <a:ext cx="8229600" cy="4525963"/>
          </a:xfrm>
          <a:prstGeom prst="rect">
            <a:avLst/>
          </a:prstGeom>
        </p:spPr>
        <p:txBody>
          <a:bodyPr/>
          <a:lstStyle/>
          <a:p>
            <a:pPr>
              <a:lnSpc>
                <a:spcPct val="80000"/>
              </a:lnSpc>
              <a:buFontTx/>
              <a:buNone/>
            </a:pPr>
            <a:r>
              <a:rPr lang="en-US" sz="2400" b="1" dirty="0" smtClean="0">
                <a:latin typeface="Verdana" charset="0"/>
              </a:rPr>
              <a:t>			</a:t>
            </a:r>
            <a:r>
              <a:rPr lang="en-US" sz="2400" b="1" dirty="0" smtClean="0">
                <a:solidFill>
                  <a:schemeClr val="bg1"/>
                </a:solidFill>
                <a:latin typeface="Verdana" charset="0"/>
              </a:rPr>
              <a:t>	    Visit </a:t>
            </a:r>
            <a:r>
              <a:rPr lang="en-US" sz="2400" b="1" dirty="0">
                <a:solidFill>
                  <a:schemeClr val="bg1"/>
                </a:solidFill>
                <a:latin typeface="Verdana" charset="0"/>
              </a:rPr>
              <a:t>our website</a:t>
            </a:r>
          </a:p>
          <a:p>
            <a:pPr>
              <a:lnSpc>
                <a:spcPct val="80000"/>
              </a:lnSpc>
              <a:buFontTx/>
              <a:buNone/>
            </a:pPr>
            <a:r>
              <a:rPr lang="en-US" sz="2400" dirty="0" smtClean="0">
                <a:solidFill>
                  <a:schemeClr val="bg1"/>
                </a:solidFill>
                <a:latin typeface="Verdana" charset="0"/>
              </a:rPr>
              <a:t>				    </a:t>
            </a:r>
            <a:r>
              <a:rPr lang="en-US" sz="2400" b="1" dirty="0" smtClean="0">
                <a:solidFill>
                  <a:schemeClr val="bg1"/>
                </a:solidFill>
                <a:latin typeface="Verdana" charset="0"/>
              </a:rPr>
              <a:t>www.afterschooled.org</a:t>
            </a:r>
            <a:endParaRPr lang="en-US" sz="2400" b="1" dirty="0">
              <a:solidFill>
                <a:schemeClr val="bg1"/>
              </a:solidFill>
              <a:latin typeface="Verdana" charset="0"/>
            </a:endParaRPr>
          </a:p>
        </p:txBody>
      </p:sp>
      <p:sp>
        <p:nvSpPr>
          <p:cNvPr id="121857" name="Rectangle 3"/>
          <p:cNvSpPr>
            <a:spLocks noGrp="1" noChangeArrowheads="1"/>
          </p:cNvSpPr>
          <p:nvPr>
            <p:ph type="title" idx="4294967295"/>
          </p:nvPr>
        </p:nvSpPr>
        <p:spPr>
          <a:xfrm>
            <a:off x="0" y="274638"/>
            <a:ext cx="8229600" cy="1143000"/>
          </a:xfrm>
          <a:prstGeom prst="rect">
            <a:avLst/>
          </a:prstGeom>
        </p:spPr>
        <p:txBody>
          <a:bodyPr/>
          <a:lstStyle/>
          <a:p>
            <a:r>
              <a:rPr lang="en-US" b="1" dirty="0" smtClean="0">
                <a:solidFill>
                  <a:schemeClr val="bg1"/>
                </a:solidFill>
                <a:latin typeface="Verdana" charset="0"/>
              </a:rPr>
              <a:t>Stay Connected</a:t>
            </a:r>
            <a:endParaRPr lang="en-US" b="1" dirty="0">
              <a:solidFill>
                <a:schemeClr val="bg1"/>
              </a:solidFill>
              <a:latin typeface="Verdana" charset="0"/>
            </a:endParaRPr>
          </a:p>
        </p:txBody>
      </p:sp>
      <p:sp>
        <p:nvSpPr>
          <p:cNvPr id="121859" name="Text Box 5"/>
          <p:cNvSpPr txBox="1">
            <a:spLocks noChangeArrowheads="1"/>
          </p:cNvSpPr>
          <p:nvPr/>
        </p:nvSpPr>
        <p:spPr bwMode="auto">
          <a:xfrm>
            <a:off x="3200400" y="4054475"/>
            <a:ext cx="579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chemeClr val="bg1"/>
                </a:solidFill>
                <a:latin typeface="Verdana" charset="0"/>
              </a:rPr>
              <a:t>Follow us </a:t>
            </a:r>
          </a:p>
          <a:p>
            <a:pPr eaLnBrk="1" hangingPunct="1"/>
            <a:r>
              <a:rPr lang="en-US" dirty="0" err="1">
                <a:solidFill>
                  <a:schemeClr val="bg1"/>
                </a:solidFill>
                <a:latin typeface="Verdana" charset="0"/>
              </a:rPr>
              <a:t>www.twitter.com</a:t>
            </a:r>
            <a:r>
              <a:rPr lang="en-US" dirty="0">
                <a:solidFill>
                  <a:schemeClr val="bg1"/>
                </a:solidFill>
                <a:latin typeface="Verdana" charset="0"/>
              </a:rPr>
              <a:t>/</a:t>
            </a:r>
            <a:r>
              <a:rPr lang="en-US" dirty="0" err="1">
                <a:solidFill>
                  <a:schemeClr val="bg1"/>
                </a:solidFill>
                <a:latin typeface="Verdana" charset="0"/>
              </a:rPr>
              <a:t>fndsinc</a:t>
            </a:r>
            <a:r>
              <a:rPr lang="en-US" sz="2000" dirty="0">
                <a:solidFill>
                  <a:schemeClr val="bg1"/>
                </a:solidFill>
                <a:latin typeface="Verdana" charset="0"/>
              </a:rPr>
              <a:t> </a:t>
            </a:r>
          </a:p>
        </p:txBody>
      </p:sp>
      <p:sp>
        <p:nvSpPr>
          <p:cNvPr id="121860" name="Text Box 6"/>
          <p:cNvSpPr txBox="1">
            <a:spLocks noChangeArrowheads="1"/>
          </p:cNvSpPr>
          <p:nvPr/>
        </p:nvSpPr>
        <p:spPr bwMode="auto">
          <a:xfrm>
            <a:off x="3200400" y="5121275"/>
            <a:ext cx="563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latin typeface="Verdana" charset="0"/>
              </a:rPr>
              <a:t>Find us </a:t>
            </a:r>
          </a:p>
          <a:p>
            <a:pPr eaLnBrk="1" hangingPunct="1"/>
            <a:r>
              <a:rPr lang="en-US">
                <a:solidFill>
                  <a:schemeClr val="bg1"/>
                </a:solidFill>
                <a:latin typeface="Verdana" charset="0"/>
              </a:rPr>
              <a:t>Search: Foundations, Inc.</a:t>
            </a:r>
          </a:p>
        </p:txBody>
      </p:sp>
      <p:pic>
        <p:nvPicPr>
          <p:cNvPr id="121861" name="Picture 7" descr="Facoboo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62200" y="52276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8" descr="Twitt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43150" y="4187825"/>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Picture 10" descr="CA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62200" y="1676400"/>
            <a:ext cx="614362"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4" name="Picture 4" descr="LL"/>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62200" y="2971800"/>
            <a:ext cx="5603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5" name="Rectangle 11"/>
          <p:cNvSpPr>
            <a:spLocks noChangeArrowheads="1"/>
          </p:cNvSpPr>
          <p:nvPr/>
        </p:nvSpPr>
        <p:spPr bwMode="auto">
          <a:xfrm>
            <a:off x="3200400" y="2743200"/>
            <a:ext cx="579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2400" b="1" dirty="0">
                <a:solidFill>
                  <a:schemeClr val="bg1"/>
                </a:solidFill>
                <a:latin typeface="Verdana" charset="0"/>
              </a:rPr>
              <a:t>Visit our </a:t>
            </a:r>
            <a:r>
              <a:rPr lang="en-US" sz="2400" b="1" dirty="0" smtClean="0">
                <a:solidFill>
                  <a:schemeClr val="bg1"/>
                </a:solidFill>
                <a:latin typeface="Verdana" charset="0"/>
              </a:rPr>
              <a:t>blog</a:t>
            </a:r>
            <a:endParaRPr lang="en-US" sz="2400" b="1" dirty="0">
              <a:solidFill>
                <a:schemeClr val="bg1"/>
              </a:solidFill>
              <a:latin typeface="Verdana" charset="0"/>
            </a:endParaRPr>
          </a:p>
          <a:p>
            <a:pPr marL="342900" indent="-342900">
              <a:spcBef>
                <a:spcPct val="20000"/>
              </a:spcBef>
            </a:pPr>
            <a:r>
              <a:rPr lang="en-US" sz="2400" dirty="0">
                <a:solidFill>
                  <a:schemeClr val="bg1"/>
                </a:solidFill>
                <a:latin typeface="Verdana" charset="0"/>
              </a:rPr>
              <a:t>www.languageandliteracy.org </a:t>
            </a:r>
          </a:p>
        </p:txBody>
      </p:sp>
    </p:spTree>
    <p:extLst>
      <p:ext uri="{BB962C8B-B14F-4D97-AF65-F5344CB8AC3E}">
        <p14:creationId xmlns:p14="http://schemas.microsoft.com/office/powerpoint/2010/main" val="4037894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idx="4294967295"/>
          </p:nvPr>
        </p:nvSpPr>
        <p:spPr>
          <a:xfrm>
            <a:off x="0" y="0"/>
            <a:ext cx="9144000" cy="1143000"/>
          </a:xfrm>
          <a:prstGeom prst="rect">
            <a:avLst/>
          </a:prstGeom>
          <a:noFill/>
        </p:spPr>
        <p:txBody>
          <a:bodyPr/>
          <a:lstStyle/>
          <a:p>
            <a:pPr eaLnBrk="1" hangingPunct="1"/>
            <a:r>
              <a:rPr lang="en-US" sz="6000" b="1" dirty="0" smtClean="0">
                <a:solidFill>
                  <a:schemeClr val="bg1"/>
                </a:solidFill>
                <a:latin typeface="Verdana" pitchFamily="34" charset="0"/>
              </a:rPr>
              <a:t>Our Resources</a:t>
            </a:r>
          </a:p>
        </p:txBody>
      </p:sp>
      <p:pic>
        <p:nvPicPr>
          <p:cNvPr id="32773" name="Picture 6" descr="pu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6"/>
          <p:cNvSpPr>
            <a:spLocks noChangeArrowheads="1"/>
          </p:cNvSpPr>
          <p:nvPr/>
        </p:nvSpPr>
        <p:spPr bwMode="auto">
          <a:xfrm>
            <a:off x="3733800" y="2743200"/>
            <a:ext cx="5029200" cy="3048000"/>
          </a:xfrm>
          <a:prstGeom prst="rect">
            <a:avLst/>
          </a:prstGeom>
          <a:noFill/>
          <a:ln>
            <a:noFill/>
          </a:ln>
          <a:effectLst/>
          <a:extLst>
            <a:ext uri="{909E8E84-426E-40DD-AFC4-6F175D3DCCD1}">
              <a14:hiddenFill xmlns:a14="http://schemas.microsoft.com/office/drawing/2010/main">
                <a:solidFill>
                  <a:srgbClr val="004D70"/>
                </a:solidFill>
              </a14:hiddenFill>
            </a:ext>
            <a:ext uri="{91240B29-F687-4F45-9708-019B960494DF}">
              <a14:hiddenLine xmlns:a14="http://schemas.microsoft.com/office/drawing/2010/main" w="25400">
                <a:solidFill>
                  <a:srgbClr val="F1B8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000" dirty="0">
              <a:solidFill>
                <a:schemeClr val="bg1"/>
              </a:solidFill>
              <a:latin typeface="Verdana" pitchFamily="34" charset="0"/>
            </a:endParaRPr>
          </a:p>
          <a:p>
            <a:r>
              <a:rPr lang="en-US" sz="2000" dirty="0">
                <a:solidFill>
                  <a:schemeClr val="bg1"/>
                </a:solidFill>
                <a:latin typeface="Verdana" pitchFamily="34" charset="0"/>
              </a:rPr>
              <a:t>Information about our upcoming on-line training events can be found on our website under: </a:t>
            </a:r>
            <a:r>
              <a:rPr lang="en-US" sz="2000" dirty="0" err="1">
                <a:solidFill>
                  <a:schemeClr val="bg1"/>
                </a:solidFill>
                <a:latin typeface="Verdana" pitchFamily="34" charset="0"/>
              </a:rPr>
              <a:t>PD@your.desktop</a:t>
            </a:r>
            <a:endParaRPr lang="en-US" sz="2000" dirty="0">
              <a:solidFill>
                <a:schemeClr val="bg1"/>
              </a:solidFill>
              <a:latin typeface="Verdana" pitchFamily="34" charset="0"/>
            </a:endParaRPr>
          </a:p>
          <a:p>
            <a:endParaRPr lang="en-US" sz="2000" dirty="0">
              <a:solidFill>
                <a:schemeClr val="bg1"/>
              </a:solidFill>
              <a:latin typeface="Verdana" pitchFamily="34" charset="0"/>
            </a:endParaRPr>
          </a:p>
          <a:p>
            <a:pPr>
              <a:spcBef>
                <a:spcPct val="20000"/>
              </a:spcBef>
            </a:pPr>
            <a:r>
              <a:rPr lang="en-US" sz="2000" dirty="0">
                <a:solidFill>
                  <a:schemeClr val="bg1"/>
                </a:solidFill>
                <a:latin typeface="Verdana" pitchFamily="34" charset="0"/>
              </a:rPr>
              <a:t>Visit our website at: afterschooled.org</a:t>
            </a:r>
          </a:p>
          <a:p>
            <a:pPr>
              <a:lnSpc>
                <a:spcPct val="70000"/>
              </a:lnSpc>
              <a:spcBef>
                <a:spcPct val="20000"/>
              </a:spcBef>
            </a:pPr>
            <a:endParaRPr lang="en-US" sz="1400" dirty="0">
              <a:solidFill>
                <a:schemeClr val="bg1"/>
              </a:solidFill>
              <a:latin typeface="Verdana" pitchFamily="34" charset="0"/>
            </a:endParaRPr>
          </a:p>
        </p:txBody>
      </p:sp>
      <p:pic>
        <p:nvPicPr>
          <p:cNvPr id="7" name="Picture 4" descr="C:\Documents and Settings\jkobrin\Local Settings\Temporary Internet Files\Content.Outlook\M7YPM4QT\MTJT-revised-expanded (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598" y="2286000"/>
            <a:ext cx="3352801" cy="3248660"/>
          </a:xfrm>
          <a:prstGeom prst="rect">
            <a:avLst/>
          </a:prstGeom>
          <a:noFill/>
          <a:ln w="254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802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a:prstGeom prst="rect">
            <a:avLst/>
          </a:prstGeom>
        </p:spPr>
        <p:txBody>
          <a:bodyPr/>
          <a:lstStyle/>
          <a:p>
            <a:pPr eaLnBrk="1" hangingPunct="1">
              <a:lnSpc>
                <a:spcPct val="85000"/>
              </a:lnSpc>
            </a:pPr>
            <a:r>
              <a:rPr lang="en-US" b="1" smtClean="0"/>
              <a:t>Webinar Technology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1414463"/>
            <a:ext cx="5572125" cy="4029075"/>
          </a:xfrm>
          <a:prstGeom prst="rect">
            <a:avLst/>
          </a:prstGeom>
          <a:noFill/>
          <a:ln w="254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5757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Than Just Talk</a:t>
            </a:r>
            <a:endParaRPr lang="en-US" b="1" dirty="0"/>
          </a:p>
        </p:txBody>
      </p:sp>
      <p:sp>
        <p:nvSpPr>
          <p:cNvPr id="4" name="Rectangle 3"/>
          <p:cNvSpPr/>
          <p:nvPr/>
        </p:nvSpPr>
        <p:spPr>
          <a:xfrm>
            <a:off x="4495800" y="1676400"/>
            <a:ext cx="4495800" cy="3539430"/>
          </a:xfrm>
          <a:prstGeom prst="rect">
            <a:avLst/>
          </a:prstGeom>
        </p:spPr>
        <p:txBody>
          <a:bodyPr wrap="square">
            <a:spAutoFit/>
          </a:bodyPr>
          <a:lstStyle/>
          <a:p>
            <a:pPr marL="285750" indent="-285750">
              <a:buFont typeface="Arial" pitchFamily="34" charset="0"/>
              <a:buChar char="•"/>
            </a:pPr>
            <a:r>
              <a:rPr lang="en-US" sz="3200" b="0" dirty="0" smtClean="0">
                <a:solidFill>
                  <a:schemeClr val="bg1"/>
                </a:solidFill>
                <a:latin typeface="Verdana" pitchFamily="34" charset="0"/>
              </a:rPr>
              <a:t>Activities boosting language skills</a:t>
            </a:r>
          </a:p>
          <a:p>
            <a:r>
              <a:rPr lang="en-US" sz="3200" b="0" dirty="0" smtClean="0">
                <a:solidFill>
                  <a:schemeClr val="bg1"/>
                </a:solidFill>
                <a:latin typeface="Verdana" pitchFamily="34" charset="0"/>
              </a:rPr>
              <a:t> </a:t>
            </a:r>
          </a:p>
          <a:p>
            <a:pPr marL="285750" indent="-285750">
              <a:buFont typeface="Arial" pitchFamily="34" charset="0"/>
              <a:buChar char="•"/>
            </a:pPr>
            <a:r>
              <a:rPr lang="en-US" sz="3200" b="0" dirty="0" smtClean="0">
                <a:solidFill>
                  <a:schemeClr val="bg1"/>
                </a:solidFill>
                <a:latin typeface="Verdana" pitchFamily="34" charset="0"/>
              </a:rPr>
              <a:t>Theory and research</a:t>
            </a:r>
          </a:p>
          <a:p>
            <a:endParaRPr lang="en-US" sz="3200" b="0" dirty="0">
              <a:solidFill>
                <a:schemeClr val="bg1"/>
              </a:solidFill>
              <a:latin typeface="Verdana" pitchFamily="34" charset="0"/>
            </a:endParaRPr>
          </a:p>
          <a:p>
            <a:pPr marL="285750" indent="-285750">
              <a:buFont typeface="Arial" pitchFamily="34" charset="0"/>
              <a:buChar char="•"/>
            </a:pPr>
            <a:r>
              <a:rPr lang="en-US" sz="3200" b="0" dirty="0" smtClean="0">
                <a:solidFill>
                  <a:schemeClr val="bg1"/>
                </a:solidFill>
                <a:latin typeface="Verdana" pitchFamily="34" charset="0"/>
              </a:rPr>
              <a:t>Supporting families</a:t>
            </a:r>
            <a:endParaRPr lang="en-US" sz="3200" b="0" dirty="0">
              <a:solidFill>
                <a:schemeClr val="bg1"/>
              </a:solidFill>
              <a:latin typeface="Verdana" pitchFamily="34" charset="0"/>
            </a:endParaRPr>
          </a:p>
        </p:txBody>
      </p:sp>
      <p:pic>
        <p:nvPicPr>
          <p:cNvPr id="3076" name="Picture 4" descr="C:\Documents and Settings\jkobrin\Local Settings\Temporary Internet Files\Content.Outlook\M7YPM4QT\MTJT-revised-expanded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2058851"/>
            <a:ext cx="3581400" cy="2825327"/>
          </a:xfrm>
          <a:prstGeom prst="rect">
            <a:avLst/>
          </a:prstGeom>
          <a:noFill/>
          <a:ln w="254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90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1143000"/>
          </a:xfrm>
          <a:prstGeom prst="rect">
            <a:avLst/>
          </a:prstGeom>
          <a:noFill/>
          <a:ln w="9525">
            <a:noFill/>
            <a:miter lim="800000"/>
            <a:headEnd/>
            <a:tailEnd/>
          </a:ln>
          <a:effectLst/>
        </p:spPr>
        <p:txBody>
          <a:bodyPr anchor="ct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r>
              <a:rPr lang="en-US" sz="4400" dirty="0">
                <a:solidFill>
                  <a:schemeClr val="bg1"/>
                </a:solidFill>
                <a:latin typeface="Verdana" charset="0"/>
              </a:rPr>
              <a:t>Today</a:t>
            </a:r>
            <a:r>
              <a:rPr lang="ja-JP" altLang="en-US" sz="4400" dirty="0">
                <a:solidFill>
                  <a:schemeClr val="bg1"/>
                </a:solidFill>
                <a:latin typeface="Verdana" charset="0"/>
              </a:rPr>
              <a:t>’</a:t>
            </a:r>
            <a:r>
              <a:rPr lang="en-US" sz="4400" dirty="0">
                <a:solidFill>
                  <a:schemeClr val="bg1"/>
                </a:solidFill>
                <a:latin typeface="Verdana" charset="0"/>
              </a:rPr>
              <a:t>s Objectives</a:t>
            </a:r>
          </a:p>
        </p:txBody>
      </p:sp>
      <p:sp>
        <p:nvSpPr>
          <p:cNvPr id="222211" name="Rectangle 3"/>
          <p:cNvSpPr txBox="1">
            <a:spLocks noChangeArrowheads="1"/>
          </p:cNvSpPr>
          <p:nvPr/>
        </p:nvSpPr>
        <p:spPr bwMode="auto">
          <a:xfrm>
            <a:off x="0" y="9906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lvl="1" indent="0">
              <a:defRPr/>
            </a:pPr>
            <a:endParaRPr lang="en-US" sz="4000" b="0" dirty="0" smtClean="0">
              <a:solidFill>
                <a:schemeClr val="bg1"/>
              </a:solidFill>
              <a:latin typeface="Verdana" pitchFamily="34" charset="0"/>
              <a:ea typeface="+mn-ea"/>
            </a:endParaRPr>
          </a:p>
          <a:p>
            <a:pPr lvl="1">
              <a:buFont typeface="Arial" pitchFamily="34" charset="0"/>
              <a:buChar char="•"/>
              <a:defRPr/>
            </a:pPr>
            <a:r>
              <a:rPr lang="en-US" sz="2800" b="0" dirty="0" smtClean="0">
                <a:solidFill>
                  <a:schemeClr val="bg1"/>
                </a:solidFill>
                <a:latin typeface="Verdana" pitchFamily="34" charset="0"/>
                <a:ea typeface="+mn-ea"/>
              </a:rPr>
              <a:t>Tailor programming to meet the needs of your ELs</a:t>
            </a:r>
          </a:p>
          <a:p>
            <a:pPr lvl="1">
              <a:buFont typeface="Arial" pitchFamily="34" charset="0"/>
              <a:buChar char="•"/>
              <a:defRPr/>
            </a:pPr>
            <a:endParaRPr lang="en-US" sz="4000" b="0" dirty="0" smtClean="0">
              <a:solidFill>
                <a:schemeClr val="bg1"/>
              </a:solidFill>
              <a:latin typeface="Verdana" pitchFamily="34" charset="0"/>
              <a:ea typeface="+mn-ea"/>
            </a:endParaRPr>
          </a:p>
          <a:p>
            <a:pPr lvl="1">
              <a:buFont typeface="Arial" pitchFamily="34" charset="0"/>
              <a:buChar char="•"/>
              <a:defRPr/>
            </a:pPr>
            <a:r>
              <a:rPr lang="en-US" sz="2800" b="0" dirty="0" smtClean="0">
                <a:solidFill>
                  <a:schemeClr val="bg1"/>
                </a:solidFill>
                <a:latin typeface="Verdana" pitchFamily="34" charset="0"/>
                <a:ea typeface="+mn-ea"/>
              </a:rPr>
              <a:t>Take away ideas for activities that boost academic language</a:t>
            </a:r>
          </a:p>
          <a:p>
            <a:pPr lvl="1">
              <a:buFont typeface="Arial" pitchFamily="34" charset="0"/>
              <a:buChar char="•"/>
              <a:defRPr/>
            </a:pPr>
            <a:endParaRPr lang="en-US" sz="2800" b="0" dirty="0">
              <a:solidFill>
                <a:schemeClr val="bg1"/>
              </a:solidFill>
              <a:latin typeface="Verdana" pitchFamily="34" charset="0"/>
              <a:ea typeface="+mn-ea"/>
            </a:endParaRPr>
          </a:p>
          <a:p>
            <a:pPr lvl="1">
              <a:buFont typeface="Arial" pitchFamily="34" charset="0"/>
              <a:buChar char="•"/>
              <a:defRPr/>
            </a:pPr>
            <a:r>
              <a:rPr lang="en-US" sz="2800" b="0" dirty="0" smtClean="0">
                <a:solidFill>
                  <a:schemeClr val="bg1"/>
                </a:solidFill>
                <a:latin typeface="Verdana" pitchFamily="34" charset="0"/>
                <a:ea typeface="+mn-ea"/>
              </a:rPr>
              <a:t>Gain ideas for building a positive environment for language learning</a:t>
            </a:r>
            <a:endParaRPr lang="en-US" sz="2800" dirty="0" smtClean="0">
              <a:solidFill>
                <a:schemeClr val="bg1"/>
              </a:solidFill>
              <a:latin typeface="Verdana" pitchFamily="34" charset="0"/>
              <a:ea typeface="+mn-ea"/>
            </a:endParaRPr>
          </a:p>
          <a:p>
            <a:pPr eaLnBrk="1" hangingPunct="1">
              <a:spcBef>
                <a:spcPct val="20000"/>
              </a:spcBef>
              <a:buFontTx/>
              <a:buChar char="•"/>
              <a:defRPr/>
            </a:pPr>
            <a:endParaRPr lang="en-US" sz="2400" dirty="0" smtClean="0">
              <a:solidFill>
                <a:schemeClr val="bg1"/>
              </a:solidFill>
              <a:latin typeface="Verdana" pitchFamily="34" charset="0"/>
              <a:ea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b="1" dirty="0" smtClean="0">
                <a:latin typeface="Verdana" charset="0"/>
              </a:rPr>
              <a:t>El Vocabulario de Hoy</a:t>
            </a:r>
            <a:endParaRPr lang="en-US" b="1" dirty="0">
              <a:latin typeface="Verdana" charset="0"/>
            </a:endParaRPr>
          </a:p>
        </p:txBody>
      </p:sp>
      <p:sp>
        <p:nvSpPr>
          <p:cNvPr id="163851" name="Text Box 11"/>
          <p:cNvSpPr txBox="1">
            <a:spLocks noChangeArrowheads="1"/>
          </p:cNvSpPr>
          <p:nvPr/>
        </p:nvSpPr>
        <p:spPr bwMode="auto">
          <a:xfrm>
            <a:off x="762000" y="2286000"/>
            <a:ext cx="4267200" cy="2954655"/>
          </a:xfrm>
          <a:prstGeom prst="rect">
            <a:avLst/>
          </a:prstGeom>
          <a:noFill/>
          <a:ln>
            <a:noFill/>
          </a:ln>
          <a:effectLst/>
          <a:extLst/>
        </p:spPr>
        <p:txBody>
          <a:bodyPr wrap="squar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457200" indent="-457200" eaLnBrk="1" hangingPunct="1">
              <a:spcBef>
                <a:spcPct val="50000"/>
              </a:spcBef>
              <a:buFont typeface="Arial" pitchFamily="34" charset="0"/>
              <a:buChar char="•"/>
            </a:pPr>
            <a:r>
              <a:rPr lang="en-US" sz="3600" dirty="0" err="1" smtClean="0">
                <a:solidFill>
                  <a:schemeClr val="bg1"/>
                </a:solidFill>
                <a:latin typeface="Agent Orange" pitchFamily="2" charset="0"/>
                <a:cs typeface="Agent Orange" pitchFamily="2" charset="0"/>
              </a:rPr>
              <a:t>Zapato</a:t>
            </a:r>
            <a:endParaRPr lang="en-US" sz="3600" dirty="0" smtClean="0">
              <a:solidFill>
                <a:schemeClr val="bg1"/>
              </a:solidFill>
              <a:latin typeface="Agent Orange" pitchFamily="2" charset="0"/>
              <a:cs typeface="Agent Orange" pitchFamily="2" charset="0"/>
            </a:endParaRPr>
          </a:p>
          <a:p>
            <a:pPr marL="457200" indent="-457200" eaLnBrk="1" hangingPunct="1">
              <a:spcBef>
                <a:spcPct val="50000"/>
              </a:spcBef>
              <a:buFont typeface="Arial" pitchFamily="34" charset="0"/>
              <a:buChar char="•"/>
            </a:pPr>
            <a:r>
              <a:rPr lang="en-US" sz="3600" dirty="0" err="1" smtClean="0">
                <a:solidFill>
                  <a:schemeClr val="bg1"/>
                </a:solidFill>
                <a:latin typeface="Agent Orange" pitchFamily="2" charset="0"/>
                <a:cs typeface="Agent Orange" pitchFamily="2" charset="0"/>
              </a:rPr>
              <a:t>Correr</a:t>
            </a:r>
            <a:endParaRPr lang="en-US" sz="3600" dirty="0" smtClean="0">
              <a:solidFill>
                <a:schemeClr val="bg1"/>
              </a:solidFill>
              <a:latin typeface="Agent Orange" pitchFamily="2" charset="0"/>
              <a:cs typeface="Agent Orange" pitchFamily="2" charset="0"/>
            </a:endParaRPr>
          </a:p>
          <a:p>
            <a:pPr marL="457200" indent="-457200" eaLnBrk="1" hangingPunct="1">
              <a:spcBef>
                <a:spcPct val="50000"/>
              </a:spcBef>
              <a:buFont typeface="Arial" pitchFamily="34" charset="0"/>
              <a:buChar char="•"/>
            </a:pPr>
            <a:r>
              <a:rPr lang="en-US" sz="3600" dirty="0" smtClean="0">
                <a:solidFill>
                  <a:schemeClr val="bg1"/>
                </a:solidFill>
                <a:latin typeface="Agent Orange" pitchFamily="2" charset="0"/>
                <a:cs typeface="Agent Orange" pitchFamily="2" charset="0"/>
              </a:rPr>
              <a:t>Verde</a:t>
            </a:r>
          </a:p>
          <a:p>
            <a:pPr eaLnBrk="1" hangingPunct="1">
              <a:spcBef>
                <a:spcPct val="50000"/>
              </a:spcBef>
            </a:pPr>
            <a:endParaRPr lang="en-US" sz="2800" dirty="0" smtClean="0"/>
          </a:p>
        </p:txBody>
      </p:sp>
      <p:pic>
        <p:nvPicPr>
          <p:cNvPr id="5122" name="Picture 2" descr="C:\Documents and Settings\jkobrin\Local Settings\Temp\MP900442677.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19600" y="2260169"/>
            <a:ext cx="1732866" cy="26069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24033" y="2663242"/>
            <a:ext cx="1524000" cy="1754326"/>
          </a:xfrm>
          <a:prstGeom prst="rect">
            <a:avLst/>
          </a:prstGeom>
          <a:solidFill>
            <a:srgbClr val="92D050"/>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pic>
        <p:nvPicPr>
          <p:cNvPr id="5123" name="Picture 3" descr="C:\Documents and Settings\jkobrin\Local Settings\Temp\MP90044249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24400" y="1881607"/>
            <a:ext cx="2211730" cy="3317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524000" y="228600"/>
            <a:ext cx="58562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r>
              <a:rPr lang="en-US" sz="5400">
                <a:solidFill>
                  <a:schemeClr val="bg1"/>
                </a:solidFill>
                <a:latin typeface="Verdana" charset="0"/>
              </a:rPr>
              <a:t>Understanding</a:t>
            </a:r>
          </a:p>
        </p:txBody>
      </p:sp>
      <p:sp>
        <p:nvSpPr>
          <p:cNvPr id="17410" name="Text Box 3"/>
          <p:cNvSpPr txBox="1">
            <a:spLocks noChangeArrowheads="1"/>
          </p:cNvSpPr>
          <p:nvPr/>
        </p:nvSpPr>
        <p:spPr bwMode="auto">
          <a:xfrm>
            <a:off x="381000" y="1752600"/>
            <a:ext cx="8764588" cy="708025"/>
          </a:xfrm>
          <a:prstGeom prst="rect">
            <a:avLst/>
          </a:prstGeom>
          <a:noFill/>
          <a:ln w="9525">
            <a:noFill/>
            <a:miter lim="800000"/>
            <a:headEnd/>
            <a:tailEnd/>
          </a:ln>
        </p:spPr>
        <p:txBody>
          <a:bodyPr wrap="none">
            <a:spAutoFit/>
          </a:bodyPr>
          <a:lstStyle/>
          <a:p>
            <a:pPr>
              <a:defRPr/>
            </a:pPr>
            <a:r>
              <a:rPr lang="en-US" sz="4000" b="0" dirty="0">
                <a:solidFill>
                  <a:schemeClr val="bg1"/>
                </a:solidFill>
                <a:latin typeface="+mj-lt"/>
                <a:ea typeface="+mn-ea"/>
              </a:rPr>
              <a:t>How much did you </a:t>
            </a:r>
            <a:r>
              <a:rPr lang="en-US" sz="4000" dirty="0">
                <a:solidFill>
                  <a:schemeClr val="bg1"/>
                </a:solidFill>
                <a:latin typeface="+mj-lt"/>
                <a:ea typeface="+mn-ea"/>
              </a:rPr>
              <a:t>understand?</a:t>
            </a:r>
          </a:p>
        </p:txBody>
      </p:sp>
      <p:sp>
        <p:nvSpPr>
          <p:cNvPr id="17411" name="Text Box 4"/>
          <p:cNvSpPr txBox="1">
            <a:spLocks noChangeArrowheads="1"/>
          </p:cNvSpPr>
          <p:nvPr/>
        </p:nvSpPr>
        <p:spPr bwMode="auto">
          <a:xfrm>
            <a:off x="457200" y="2743200"/>
            <a:ext cx="4948238" cy="708025"/>
          </a:xfrm>
          <a:prstGeom prst="rect">
            <a:avLst/>
          </a:prstGeom>
          <a:noFill/>
          <a:ln w="9525">
            <a:noFill/>
            <a:miter lim="800000"/>
            <a:headEnd/>
            <a:tailEnd/>
          </a:ln>
        </p:spPr>
        <p:txBody>
          <a:bodyPr wrap="none">
            <a:spAutoFit/>
          </a:bodyPr>
          <a:lstStyle/>
          <a:p>
            <a:pPr>
              <a:defRPr/>
            </a:pPr>
            <a:r>
              <a:rPr lang="en-US" sz="4000" b="0" dirty="0">
                <a:solidFill>
                  <a:schemeClr val="bg1"/>
                </a:solidFill>
                <a:latin typeface="+mj-lt"/>
                <a:ea typeface="+mn-ea"/>
              </a:rPr>
              <a:t>How did you </a:t>
            </a:r>
            <a:r>
              <a:rPr lang="en-US" sz="4000" dirty="0">
                <a:solidFill>
                  <a:schemeClr val="bg1"/>
                </a:solidFill>
                <a:latin typeface="+mj-lt"/>
                <a:ea typeface="+mn-ea"/>
              </a:rPr>
              <a:t>feel?</a:t>
            </a:r>
            <a:endParaRPr lang="en-US" sz="4000" b="0" dirty="0">
              <a:solidFill>
                <a:schemeClr val="bg1"/>
              </a:solidFill>
              <a:latin typeface="+mj-lt"/>
              <a:ea typeface="+mn-ea"/>
            </a:endParaRPr>
          </a:p>
        </p:txBody>
      </p:sp>
      <p:sp>
        <p:nvSpPr>
          <p:cNvPr id="17412" name="Text Box 5"/>
          <p:cNvSpPr txBox="1">
            <a:spLocks noChangeArrowheads="1"/>
          </p:cNvSpPr>
          <p:nvPr/>
        </p:nvSpPr>
        <p:spPr bwMode="auto">
          <a:xfrm>
            <a:off x="533400" y="4572000"/>
            <a:ext cx="6683375" cy="646113"/>
          </a:xfrm>
          <a:prstGeom prst="rect">
            <a:avLst/>
          </a:prstGeom>
          <a:noFill/>
          <a:ln w="9525">
            <a:noFill/>
            <a:miter lim="800000"/>
            <a:headEnd/>
            <a:tailEnd/>
          </a:ln>
        </p:spPr>
        <p:txBody>
          <a:bodyPr wrap="none">
            <a:spAutoFit/>
          </a:bodyPr>
          <a:lstStyle/>
          <a:p>
            <a:pPr>
              <a:defRPr/>
            </a:pPr>
            <a:r>
              <a:rPr lang="en-US" sz="3600" b="0" dirty="0">
                <a:solidFill>
                  <a:schemeClr val="bg1"/>
                </a:solidFill>
                <a:latin typeface="+mj-lt"/>
                <a:ea typeface="+mn-ea"/>
              </a:rPr>
              <a:t>What </a:t>
            </a:r>
            <a:r>
              <a:rPr lang="en-US" sz="3600" dirty="0">
                <a:solidFill>
                  <a:schemeClr val="bg1"/>
                </a:solidFill>
                <a:latin typeface="+mj-lt"/>
                <a:ea typeface="+mn-ea"/>
              </a:rPr>
              <a:t>helped</a:t>
            </a:r>
            <a:r>
              <a:rPr lang="en-US" sz="3600" b="0" dirty="0">
                <a:solidFill>
                  <a:schemeClr val="bg1"/>
                </a:solidFill>
                <a:latin typeface="+mj-lt"/>
                <a:ea typeface="+mn-ea"/>
              </a:rPr>
              <a:t> or </a:t>
            </a:r>
            <a:r>
              <a:rPr lang="en-US" sz="3600" dirty="0">
                <a:solidFill>
                  <a:schemeClr val="bg1"/>
                </a:solidFill>
                <a:latin typeface="+mj-lt"/>
                <a:ea typeface="+mn-ea"/>
              </a:rPr>
              <a:t>hindered?</a:t>
            </a:r>
          </a:p>
        </p:txBody>
      </p:sp>
      <p:grpSp>
        <p:nvGrpSpPr>
          <p:cNvPr id="2" name="Group 9"/>
          <p:cNvGrpSpPr>
            <a:grpSpLocks/>
          </p:cNvGrpSpPr>
          <p:nvPr/>
        </p:nvGrpSpPr>
        <p:grpSpPr bwMode="auto">
          <a:xfrm>
            <a:off x="5715000" y="2057400"/>
            <a:ext cx="2971800" cy="2652713"/>
            <a:chOff x="3600" y="1296"/>
            <a:chExt cx="1872" cy="1671"/>
          </a:xfrm>
        </p:grpSpPr>
        <p:sp>
          <p:nvSpPr>
            <p:cNvPr id="13320" name="Text Box 6"/>
            <p:cNvSpPr txBox="1">
              <a:spLocks noChangeArrowheads="1"/>
            </p:cNvSpPr>
            <p:nvPr/>
          </p:nvSpPr>
          <p:spPr bwMode="auto">
            <a:xfrm rot="820095">
              <a:off x="4080" y="1296"/>
              <a:ext cx="72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12900" b="0">
                  <a:solidFill>
                    <a:schemeClr val="bg1"/>
                  </a:solidFill>
                  <a:sym typeface="Wingdings" charset="0"/>
                </a:rPr>
                <a:t></a:t>
              </a:r>
            </a:p>
          </p:txBody>
        </p:sp>
        <p:sp>
          <p:nvSpPr>
            <p:cNvPr id="13321" name="Text Box 7"/>
            <p:cNvSpPr txBox="1">
              <a:spLocks noChangeArrowheads="1"/>
            </p:cNvSpPr>
            <p:nvPr/>
          </p:nvSpPr>
          <p:spPr bwMode="auto">
            <a:xfrm rot="649866">
              <a:off x="3600" y="2064"/>
              <a:ext cx="1872"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8800" b="0">
                  <a:solidFill>
                    <a:schemeClr val="bg1"/>
                  </a:solidFill>
                  <a:sym typeface="Wingdings" charset="0"/>
                </a:rPr>
                <a:t></a:t>
              </a:r>
              <a:r>
                <a:rPr lang="en-US" sz="8800" b="0">
                  <a:sym typeface="Wingdings" charset="0"/>
                </a:rPr>
                <a:t>  </a:t>
              </a:r>
              <a:r>
                <a:rPr lang="en-US" sz="8800" b="0">
                  <a:solidFill>
                    <a:schemeClr val="bg1"/>
                  </a:solidFill>
                  <a:sym typeface="Wingdings" charset="0"/>
                </a:rPr>
                <a:t></a:t>
              </a:r>
            </a:p>
          </p:txBody>
        </p:sp>
      </p:grpSp>
      <p:sp>
        <p:nvSpPr>
          <p:cNvPr id="57352" name="Text Box 8"/>
          <p:cNvSpPr txBox="1">
            <a:spLocks noChangeArrowheads="1"/>
          </p:cNvSpPr>
          <p:nvPr/>
        </p:nvSpPr>
        <p:spPr bwMode="auto">
          <a:xfrm>
            <a:off x="1524000" y="3505200"/>
            <a:ext cx="2438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6000" b="0">
                <a:solidFill>
                  <a:schemeClr val="bg1"/>
                </a:solidFill>
                <a:sym typeface="Wingdings"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3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2" grpId="0"/>
      <p:bldP spid="573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143000"/>
          </a:xfrm>
        </p:spPr>
        <p:txBody>
          <a:bodyPr/>
          <a:lstStyle/>
          <a:p>
            <a:r>
              <a:rPr lang="en-US" sz="3600" b="1" dirty="0">
                <a:solidFill>
                  <a:schemeClr val="bg1"/>
                </a:solidFill>
              </a:rPr>
              <a:t>What </a:t>
            </a:r>
            <a:r>
              <a:rPr lang="en-US" sz="3600" b="1" dirty="0" smtClean="0">
                <a:solidFill>
                  <a:schemeClr val="bg1"/>
                </a:solidFill>
              </a:rPr>
              <a:t>Do </a:t>
            </a:r>
            <a:r>
              <a:rPr lang="en-US" sz="3600" b="1" dirty="0"/>
              <a:t>L</a:t>
            </a:r>
            <a:r>
              <a:rPr lang="en-US" sz="3600" b="1" dirty="0" smtClean="0"/>
              <a:t>anguage </a:t>
            </a:r>
            <a:r>
              <a:rPr lang="en-US" sz="3600" b="1" dirty="0"/>
              <a:t>L</a:t>
            </a:r>
            <a:r>
              <a:rPr lang="en-US" sz="3600" b="1" dirty="0" smtClean="0"/>
              <a:t>earners </a:t>
            </a:r>
            <a:r>
              <a:rPr lang="en-US" sz="3600" b="1" dirty="0"/>
              <a:t>N</a:t>
            </a:r>
            <a:r>
              <a:rPr lang="en-US" sz="3600" b="1" dirty="0" smtClean="0">
                <a:solidFill>
                  <a:schemeClr val="bg1"/>
                </a:solidFill>
              </a:rPr>
              <a:t>eed </a:t>
            </a:r>
            <a:r>
              <a:rPr lang="en-US" sz="3600" b="1" dirty="0">
                <a:solidFill>
                  <a:schemeClr val="bg1"/>
                </a:solidFill>
              </a:rPr>
              <a:t/>
            </a:r>
            <a:br>
              <a:rPr lang="en-US" sz="3600" b="1" dirty="0">
                <a:solidFill>
                  <a:schemeClr val="bg1"/>
                </a:solidFill>
              </a:rPr>
            </a:br>
            <a:r>
              <a:rPr lang="en-US" sz="3600" b="1" dirty="0">
                <a:solidFill>
                  <a:schemeClr val="bg1"/>
                </a:solidFill>
              </a:rPr>
              <a:t>to </a:t>
            </a:r>
            <a:r>
              <a:rPr lang="en-US" sz="3600" b="1" dirty="0"/>
              <a:t>I</a:t>
            </a:r>
            <a:r>
              <a:rPr lang="en-US" sz="3600" b="1" dirty="0" smtClean="0">
                <a:solidFill>
                  <a:schemeClr val="bg1"/>
                </a:solidFill>
              </a:rPr>
              <a:t>mprove</a:t>
            </a:r>
            <a:r>
              <a:rPr lang="en-US" sz="3600" b="1" dirty="0" smtClean="0">
                <a:solidFill>
                  <a:schemeClr val="bg1"/>
                </a:solidFill>
              </a:rPr>
              <a:t>?</a:t>
            </a:r>
            <a:endParaRPr lang="en-US" sz="3600" b="1" dirty="0">
              <a:solidFill>
                <a:schemeClr val="bg1"/>
              </a:solidFill>
            </a:endParaRPr>
          </a:p>
        </p:txBody>
      </p:sp>
      <p:sp>
        <p:nvSpPr>
          <p:cNvPr id="7171" name="Rectangle 3"/>
          <p:cNvSpPr>
            <a:spLocks noGrp="1" noChangeArrowheads="1"/>
          </p:cNvSpPr>
          <p:nvPr>
            <p:ph type="body" idx="1"/>
          </p:nvPr>
        </p:nvSpPr>
        <p:spPr>
          <a:xfrm>
            <a:off x="457200" y="1143000"/>
            <a:ext cx="4191000" cy="3962400"/>
          </a:xfrm>
        </p:spPr>
        <p:txBody>
          <a:bodyPr/>
          <a:lstStyle/>
          <a:p>
            <a:pPr marL="609600" indent="-609600">
              <a:lnSpc>
                <a:spcPct val="90000"/>
              </a:lnSpc>
              <a:spcAft>
                <a:spcPct val="25000"/>
              </a:spcAft>
            </a:pPr>
            <a:endParaRPr lang="en-US" sz="3600" dirty="0"/>
          </a:p>
          <a:p>
            <a:pPr marL="609600" indent="-609600">
              <a:lnSpc>
                <a:spcPct val="90000"/>
              </a:lnSpc>
              <a:spcAft>
                <a:spcPct val="25000"/>
              </a:spcAft>
            </a:pPr>
            <a:r>
              <a:rPr lang="en-US" sz="2800" dirty="0" smtClean="0">
                <a:solidFill>
                  <a:schemeClr val="bg1"/>
                </a:solidFill>
              </a:rPr>
              <a:t>Lots of time to talk!</a:t>
            </a:r>
            <a:endParaRPr lang="en-US" sz="2800" dirty="0">
              <a:solidFill>
                <a:schemeClr val="bg1"/>
              </a:solidFill>
            </a:endParaRPr>
          </a:p>
          <a:p>
            <a:pPr marL="609600" indent="-609600">
              <a:lnSpc>
                <a:spcPct val="90000"/>
              </a:lnSpc>
              <a:spcAft>
                <a:spcPct val="25000"/>
              </a:spcAft>
            </a:pPr>
            <a:r>
              <a:rPr lang="en-US" sz="2800" dirty="0" smtClean="0">
                <a:solidFill>
                  <a:schemeClr val="bg1"/>
                </a:solidFill>
              </a:rPr>
              <a:t>A positive environment for language learning</a:t>
            </a:r>
          </a:p>
          <a:p>
            <a:pPr marL="609600" indent="-609600">
              <a:lnSpc>
                <a:spcPct val="90000"/>
              </a:lnSpc>
              <a:spcAft>
                <a:spcPct val="25000"/>
              </a:spcAft>
            </a:pPr>
            <a:r>
              <a:rPr lang="en-US" sz="2800" dirty="0" smtClean="0"/>
              <a:t>Engaging activities and projects at the right level</a:t>
            </a:r>
            <a:endParaRPr lang="en-US" sz="2800" dirty="0">
              <a:solidFill>
                <a:schemeClr val="bg1"/>
              </a:solidFill>
            </a:endParaRPr>
          </a:p>
          <a:p>
            <a:pPr marL="609600" indent="-609600">
              <a:lnSpc>
                <a:spcPct val="90000"/>
              </a:lnSpc>
              <a:spcAft>
                <a:spcPct val="25000"/>
              </a:spcAft>
            </a:pPr>
            <a:endParaRPr lang="en-US" dirty="0">
              <a:solidFill>
                <a:schemeClr val="bg1"/>
              </a:solidFill>
            </a:endParaRPr>
          </a:p>
          <a:p>
            <a:pPr marL="609600" indent="-609600">
              <a:lnSpc>
                <a:spcPct val="90000"/>
              </a:lnSpc>
              <a:spcAft>
                <a:spcPct val="25000"/>
              </a:spcAft>
            </a:pPr>
            <a:endParaRPr lang="en-US" sz="3600" dirty="0"/>
          </a:p>
        </p:txBody>
      </p:sp>
      <p:pic>
        <p:nvPicPr>
          <p:cNvPr id="7178"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29200" y="2057400"/>
            <a:ext cx="2819400" cy="3300761"/>
          </a:xfrm>
          <a:prstGeom prst="rect">
            <a:avLst/>
          </a:prstGeom>
          <a:noFill/>
          <a:ln w="38100">
            <a:solidFill>
              <a:srgbClr val="F1B82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192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CC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rgbClr val="FFCC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CC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rgbClr val="FFCC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3240</TotalTime>
  <Words>2812</Words>
  <Application>Microsoft Office PowerPoint</Application>
  <PresentationFormat>On-screen Show (4:3)</PresentationFormat>
  <Paragraphs>492</Paragraphs>
  <Slides>35</Slides>
  <Notes>32</Notes>
  <HiddenSlides>0</HiddenSlides>
  <MMClips>0</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3_Default Design</vt:lpstr>
      <vt:lpstr>5_Default Design</vt:lpstr>
      <vt:lpstr>4_Default Design</vt:lpstr>
      <vt:lpstr>Custom Design</vt:lpstr>
      <vt:lpstr>4_Custom Design</vt:lpstr>
      <vt:lpstr>PowerPoint Presentation</vt:lpstr>
      <vt:lpstr>Your Presenter</vt:lpstr>
      <vt:lpstr>About Foundations, Inc.</vt:lpstr>
      <vt:lpstr>Webinar Technology</vt:lpstr>
      <vt:lpstr>More Than Just Talk</vt:lpstr>
      <vt:lpstr>PowerPoint Presentation</vt:lpstr>
      <vt:lpstr>El Vocabulario de Hoy</vt:lpstr>
      <vt:lpstr>PowerPoint Presentation</vt:lpstr>
      <vt:lpstr>What Do Language Learners Need  to Improve?</vt:lpstr>
      <vt:lpstr>PowerPoint Presentation</vt:lpstr>
      <vt:lpstr>PowerPoint Presentation</vt:lpstr>
      <vt:lpstr>Why Does This Matter?</vt:lpstr>
      <vt:lpstr>PowerPoint Presentation</vt:lpstr>
      <vt:lpstr>Language Learning  is NOT Linear</vt:lpstr>
      <vt:lpstr>Chatbox Challenge</vt:lpstr>
      <vt:lpstr>PowerPoint Presentation</vt:lpstr>
      <vt:lpstr>Know What You Know!</vt:lpstr>
      <vt:lpstr>PowerPoint Presentation</vt:lpstr>
      <vt:lpstr>PowerPoint Presentation</vt:lpstr>
      <vt:lpstr>PowerPoint Presentation</vt:lpstr>
      <vt:lpstr>PowerPoint Presentation</vt:lpstr>
      <vt:lpstr>Academic Language: What Is It?</vt:lpstr>
      <vt:lpstr>Academic Discourse Patterns</vt:lpstr>
      <vt:lpstr>PowerPoint Presentation</vt:lpstr>
      <vt:lpstr>Chatbox Challenge</vt:lpstr>
      <vt:lpstr>PowerPoint Presentation</vt:lpstr>
      <vt:lpstr>Building a Positive Environment</vt:lpstr>
      <vt:lpstr>PowerPoint Presentation</vt:lpstr>
      <vt:lpstr>PowerPoint Presentation</vt:lpstr>
      <vt:lpstr>Chatbox Challenge</vt:lpstr>
      <vt:lpstr>PowerPoint Presentation</vt:lpstr>
      <vt:lpstr>PowerPoint Presentation</vt:lpstr>
      <vt:lpstr>Chatbox Challenge</vt:lpstr>
      <vt:lpstr>Stay Connected</vt:lpstr>
      <vt:lpstr>Our Resources</vt:lpstr>
    </vt:vector>
  </TitlesOfParts>
  <Company>Foundations,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Claiborne Taylor</dc:creator>
  <cp:lastModifiedBy>Jennifer Kobrin</cp:lastModifiedBy>
  <cp:revision>413</cp:revision>
  <cp:lastPrinted>2012-02-09T17:45:21Z</cp:lastPrinted>
  <dcterms:created xsi:type="dcterms:W3CDTF">2009-12-18T18:05:38Z</dcterms:created>
  <dcterms:modified xsi:type="dcterms:W3CDTF">2012-02-29T22:56:25Z</dcterms:modified>
</cp:coreProperties>
</file>