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326" r:id="rId2"/>
    <p:sldId id="365" r:id="rId3"/>
    <p:sldId id="359" r:id="rId4"/>
    <p:sldId id="340" r:id="rId5"/>
    <p:sldId id="360" r:id="rId6"/>
    <p:sldId id="368" r:id="rId7"/>
    <p:sldId id="366" r:id="rId8"/>
    <p:sldId id="370" r:id="rId9"/>
    <p:sldId id="367" r:id="rId10"/>
    <p:sldId id="369" r:id="rId11"/>
    <p:sldId id="321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FF9900"/>
    <a:srgbClr val="F5A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82" autoAdjust="0"/>
    <p:restoredTop sz="94567" autoAdjust="0"/>
  </p:normalViewPr>
  <p:slideViewPr>
    <p:cSldViewPr>
      <p:cViewPr>
        <p:scale>
          <a:sx n="78" d="100"/>
          <a:sy n="78" d="100"/>
        </p:scale>
        <p:origin x="-828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9" tIns="46810" rIns="93619" bIns="46810" numCol="1" anchor="t" anchorCtr="0" compatLnSpc="1">
            <a:prstTxWarp prst="textNoShape">
              <a:avLst/>
            </a:prstTxWarp>
          </a:bodyPr>
          <a:lstStyle>
            <a:lvl1pPr defTabSz="935702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9" tIns="46810" rIns="93619" bIns="46810" numCol="1" anchor="t" anchorCtr="0" compatLnSpc="1">
            <a:prstTxWarp prst="textNoShape">
              <a:avLst/>
            </a:prstTxWarp>
          </a:bodyPr>
          <a:lstStyle>
            <a:lvl1pPr algn="r" defTabSz="935702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9" tIns="46810" rIns="93619" bIns="46810" numCol="1" anchor="b" anchorCtr="0" compatLnSpc="1">
            <a:prstTxWarp prst="textNoShape">
              <a:avLst/>
            </a:prstTxWarp>
          </a:bodyPr>
          <a:lstStyle>
            <a:lvl1pPr defTabSz="935702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9" tIns="46810" rIns="93619" bIns="46810" numCol="1" anchor="b" anchorCtr="0" compatLnSpc="1">
            <a:prstTxWarp prst="textNoShape">
              <a:avLst/>
            </a:prstTxWarp>
          </a:bodyPr>
          <a:lstStyle>
            <a:lvl1pPr algn="r" defTabSz="935702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20A23990-9410-4090-AE67-77C5B9D5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3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6573"/>
            <a:ext cx="560957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DA19D1FE-EB84-4BD2-96CE-7CED0C270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65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537"/>
            <a:fld id="{7F28AB88-F6E7-4959-9071-F20547A1E9AC}" type="slidenum">
              <a:rPr lang="en-US" smtClean="0"/>
              <a:pPr defTabSz="901537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E0F4-ED3B-4141-ADC7-C1302B1BCF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u="sng" dirty="0" smtClean="0"/>
              <a:t>Advanced Work Readiness</a:t>
            </a:r>
            <a:r>
              <a:rPr lang="en-US" b="1" dirty="0" smtClean="0"/>
              <a:t>  </a:t>
            </a:r>
            <a:endParaRPr lang="en-US" dirty="0" smtClean="0"/>
          </a:p>
          <a:p>
            <a:r>
              <a:rPr lang="en-US" dirty="0" smtClean="0"/>
              <a:t>Acquiring the skills and confidence required to work effectively in variety of settings; resume writing; interviewing skills; Dress for Success; business communications; how to keep a job, and phone etiquette. Students working with youth-serving agencies also receive safety training  and learn how to provide homework assistance.         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b="1" u="sng" dirty="0" smtClean="0"/>
              <a:t>Advisory board</a:t>
            </a:r>
            <a:r>
              <a:rPr lang="en-US" b="1" u="sng" baseline="0" dirty="0" smtClean="0"/>
              <a:t> </a:t>
            </a:r>
          </a:p>
          <a:p>
            <a:r>
              <a:rPr lang="en-US" baseline="0" dirty="0" smtClean="0"/>
              <a:t>Youth Advisory Board  </a:t>
            </a:r>
            <a:r>
              <a:rPr lang="en-US" dirty="0" smtClean="0"/>
              <a:t>serves to make recommendations and/or provide key information and materials to the site coordinator</a:t>
            </a:r>
            <a:r>
              <a:rPr lang="en-US" baseline="0" dirty="0" smtClean="0"/>
              <a:t> on issues that directly affect the student body.  They assist in the development of programs and activities that reflect the needs of the community – within school and </a:t>
            </a:r>
            <a:r>
              <a:rPr lang="en-US" baseline="0" dirty="0" err="1" smtClean="0"/>
              <a:t>atlarge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The advisory group can be standing (or ongoing) or ad hoc (one-time) in nature.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E0F4-ED3B-4141-ADC7-C1302B1BCF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u="sng" dirty="0" smtClean="0"/>
              <a:t>Advanced Work Readiness</a:t>
            </a:r>
            <a:r>
              <a:rPr lang="en-US" b="1" dirty="0" smtClean="0"/>
              <a:t>  </a:t>
            </a:r>
            <a:endParaRPr lang="en-US" dirty="0" smtClean="0"/>
          </a:p>
          <a:p>
            <a:r>
              <a:rPr lang="en-US" dirty="0" smtClean="0"/>
              <a:t>Acquiring the skills and confidence required to work effectively in variety of settings; resume writing; interviewing skills; Dress for Success; business communications; how to keep a job, and phone etiquette. Students working with youth-serving agencies also receive safety training  and learn how to provide homework assistance.         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b="1" u="sng" dirty="0" smtClean="0"/>
              <a:t>Advisory board</a:t>
            </a:r>
            <a:r>
              <a:rPr lang="en-US" b="1" u="sng" baseline="0" dirty="0" smtClean="0"/>
              <a:t> </a:t>
            </a:r>
          </a:p>
          <a:p>
            <a:r>
              <a:rPr lang="en-US" baseline="0" dirty="0" smtClean="0"/>
              <a:t>Youth Advisory Board  </a:t>
            </a:r>
            <a:r>
              <a:rPr lang="en-US" dirty="0" smtClean="0"/>
              <a:t>serves to make recommendations and/or provide key information and materials to the site coordinator</a:t>
            </a:r>
            <a:r>
              <a:rPr lang="en-US" baseline="0" dirty="0" smtClean="0"/>
              <a:t> on issues that directly affect the student body.  They assist in the development of programs and activities that reflect the needs of the community – within school and </a:t>
            </a:r>
            <a:r>
              <a:rPr lang="en-US" baseline="0" dirty="0" err="1" smtClean="0"/>
              <a:t>atlarge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The advisory group can be standing (or ongoing) or ad hoc (one-time) in nature.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E0F4-ED3B-4141-ADC7-C1302B1BCF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86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CC57-0778-4517-AE06-C40A25AA3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4AC0-FFDF-4D19-9581-38FDCA9CC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6B9B9-2010-42B7-940D-6EA1F5C6A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99B8-808C-4266-9763-39A8B808C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526E-B700-4D7E-AA6C-FBE37EEC7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2140-F2F5-4427-A037-36F911187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E6E1-3D99-435F-A598-374D47CEF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B405-AB8D-4E25-A025-665571373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01E3-A4EC-4D98-823A-4A7E32AE8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F600-586F-4D44-99DD-33EE6FE69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136B-FE20-472A-A649-2BB77FFA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294CDD2B-38B0-4A41-BDE1-E2911598F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75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75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Using Positive </a:t>
            </a:r>
            <a:r>
              <a:rPr lang="en-US" sz="4000" b="1" dirty="0">
                <a:solidFill>
                  <a:srgbClr val="FF0000"/>
                </a:solidFill>
              </a:rPr>
              <a:t>Role Modeling &amp; </a:t>
            </a:r>
            <a:r>
              <a:rPr lang="en-US" sz="4000" b="1" dirty="0" smtClean="0">
                <a:solidFill>
                  <a:srgbClr val="FF0000"/>
                </a:solidFill>
              </a:rPr>
              <a:t>Mentoring to Engage Older </a:t>
            </a:r>
            <a:r>
              <a:rPr lang="en-US" sz="4000" b="1" dirty="0">
                <a:solidFill>
                  <a:srgbClr val="FF0000"/>
                </a:solidFill>
              </a:rPr>
              <a:t>Youth </a:t>
            </a:r>
          </a:p>
          <a:p>
            <a:pPr>
              <a:spcBef>
                <a:spcPts val="0"/>
              </a:spcBef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spcBef>
                <a:spcPct val="15000"/>
              </a:spcBef>
              <a:defRPr/>
            </a:pPr>
            <a:r>
              <a:rPr lang="en-US" b="1" dirty="0" smtClean="0"/>
              <a:t>Normandie Nigh </a:t>
            </a:r>
          </a:p>
          <a:p>
            <a:pPr>
              <a:spcBef>
                <a:spcPct val="15000"/>
              </a:spcBef>
              <a:defRPr/>
            </a:pPr>
            <a:r>
              <a:rPr lang="en-US" b="1" dirty="0" smtClean="0"/>
              <a:t>A World Fit For Kids! 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25" y="457200"/>
            <a:ext cx="2503775" cy="249631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835473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Positive Role Modeling &amp; Mentoring Works… and changes both lives in the process!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5" descr="PES - Maria &amp; 1st - 2nd Grader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328" y="1981200"/>
            <a:ext cx="5546725" cy="4037013"/>
          </a:xfrm>
          <a:prstGeom prst="rect">
            <a:avLst/>
          </a:prstGeom>
          <a:noFill/>
          <a:ln w="9525" algn="in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5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432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sz="5400" dirty="0" smtClean="0">
                <a:solidFill>
                  <a:srgbClr val="FF0000"/>
                </a:solidFill>
              </a:rPr>
              <a:t>World</a:t>
            </a:r>
            <a:r>
              <a:rPr lang="en-US" dirty="0" smtClean="0">
                <a:solidFill>
                  <a:srgbClr val="FF0000"/>
                </a:solidFill>
              </a:rPr>
              <a:t> Fit For Kids!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419600"/>
            <a:ext cx="7620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b="1" dirty="0" err="1" smtClean="0">
                <a:effectLst/>
              </a:rPr>
              <a:t>Normandie</a:t>
            </a:r>
            <a:r>
              <a:rPr lang="en-US" b="1" dirty="0" smtClean="0">
                <a:effectLst/>
              </a:rPr>
              <a:t> Nigh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effectLst/>
              </a:rPr>
              <a:t>nn@worldfitforkids.org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effectLst/>
              </a:rPr>
              <a:t>www.worldfitforkids.og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effectLst/>
              </a:rPr>
              <a:t>213-387-7712</a:t>
            </a:r>
            <a:endParaRPr lang="en-US" sz="2400" b="1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bg2"/>
                </a:solidFill>
              </a:rPr>
              <a:t>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25" y="457200"/>
            <a:ext cx="2503775" cy="249631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12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Gilberto Castellon:  WFIT Teen Coach-Mentor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b="11020"/>
          <a:stretch>
            <a:fillRect/>
          </a:stretch>
        </p:blipFill>
        <p:spPr bwMode="auto">
          <a:xfrm>
            <a:off x="2133600" y="914400"/>
            <a:ext cx="4733081" cy="4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8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4255"/>
            <a:ext cx="4114800" cy="533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effectLst/>
              </a:rPr>
              <a:t>Mentors in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Motion</a:t>
            </a:r>
            <a:r>
              <a:rPr lang="en-US" sz="1900" baseline="30000" dirty="0" err="1" smtClean="0">
                <a:solidFill>
                  <a:schemeClr val="tx1"/>
                </a:solidFill>
                <a:effectLst/>
              </a:rPr>
              <a:t>SM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                Older Kids Teaching Younger Kids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1077" name="Picture 5" descr="AWFFK! Book Club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" y="896690"/>
            <a:ext cx="2743200" cy="2209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52401"/>
            <a:ext cx="411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none" dirty="0" smtClean="0"/>
              <a:t>Becoming</a:t>
            </a:r>
            <a:r>
              <a:rPr lang="en-US" u="none" dirty="0" smtClean="0"/>
              <a:t> Healthy Heroes in their Own Communities</a:t>
            </a:r>
            <a:endParaRPr lang="en-US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26798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Through Physical </a:t>
            </a:r>
            <a:r>
              <a:rPr lang="en-US" u="none" dirty="0" smtClean="0"/>
              <a:t>Activities,  </a:t>
            </a:r>
            <a:r>
              <a:rPr lang="en-US" u="none" dirty="0" smtClean="0"/>
              <a:t>Nutrition </a:t>
            </a:r>
            <a:r>
              <a:rPr lang="en-US" u="none" dirty="0" smtClean="0"/>
              <a:t>Education, and Mentoring </a:t>
            </a:r>
            <a:r>
              <a:rPr lang="en-US" u="none" dirty="0" smtClean="0"/>
              <a:t>Afterschool</a:t>
            </a:r>
            <a:endParaRPr lang="en-US" u="non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0" y="3902120"/>
            <a:ext cx="2055011" cy="25419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9"/>
          <a:stretch/>
        </p:blipFill>
        <p:spPr bwMode="auto">
          <a:xfrm>
            <a:off x="3185160" y="4081272"/>
            <a:ext cx="2468880" cy="21836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65" y="4164179"/>
            <a:ext cx="3126105" cy="2017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32" y="844296"/>
            <a:ext cx="2797735" cy="23145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54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Outcomes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023773"/>
          </a:xfrm>
        </p:spPr>
        <p:txBody>
          <a:bodyPr/>
          <a:lstStyle/>
          <a:p>
            <a:pPr marL="809625" lvl="1" eaLnBrk="1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q"/>
            </a:pPr>
            <a:endParaRPr lang="en-US" sz="1800" dirty="0" smtClean="0">
              <a:effectLst/>
            </a:endParaRPr>
          </a:p>
          <a:p>
            <a:pPr marL="523875" lvl="1" indent="0" eaLnBrk="1" hangingPunct="1">
              <a:spcBef>
                <a:spcPts val="0"/>
              </a:spcBef>
              <a:spcAft>
                <a:spcPct val="30000"/>
              </a:spcAft>
              <a:buClr>
                <a:schemeClr val="bg2"/>
              </a:buClr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1"/>
            <a:ext cx="7772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Aft>
                <a:spcPts val="1200"/>
              </a:spcAft>
              <a:buClr>
                <a:schemeClr val="bg2"/>
              </a:buClr>
              <a:buNone/>
            </a:pPr>
            <a:r>
              <a:rPr lang="en-US" sz="2800" u="none" dirty="0" smtClean="0"/>
              <a:t>Triple bottom line for students</a:t>
            </a:r>
            <a:r>
              <a:rPr lang="en-US" sz="2800" u="none" dirty="0" smtClean="0"/>
              <a:t>: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</a:pPr>
            <a:r>
              <a:rPr lang="en-US" sz="2400" b="0" u="none" dirty="0" smtClean="0"/>
              <a:t>Increased physical activity (reduction                          in childhood obesity)                                                                      </a:t>
            </a:r>
            <a:endParaRPr lang="en-US" sz="2400" b="0" u="none" dirty="0" smtClean="0"/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</a:pPr>
            <a:r>
              <a:rPr lang="en-US" sz="2400" b="0" u="none" dirty="0" smtClean="0"/>
              <a:t>Increased </a:t>
            </a:r>
            <a:r>
              <a:rPr lang="en-US" sz="2400" b="0" u="none" dirty="0" smtClean="0"/>
              <a:t>graduation rates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2400"/>
              </a:spcAft>
              <a:buClrTx/>
              <a:buSzPct val="90000"/>
              <a:buFont typeface="Wingdings" pitchFamily="2" charset="2"/>
              <a:buChar char="v"/>
            </a:pPr>
            <a:r>
              <a:rPr lang="en-US" sz="2400" b="0" u="none" dirty="0" smtClean="0"/>
              <a:t>Work </a:t>
            </a:r>
            <a:r>
              <a:rPr lang="en-US" sz="2400" b="0" u="none" dirty="0" smtClean="0"/>
              <a:t>readiness/jobs for teens</a:t>
            </a:r>
            <a:endParaRPr lang="en-US" sz="2400" b="0" u="none" dirty="0" smtClean="0"/>
          </a:p>
          <a:p>
            <a:pPr marL="4763" indent="0" eaLnBrk="1" hangingPunct="1">
              <a:spcAft>
                <a:spcPts val="1200"/>
              </a:spcAft>
              <a:buClr>
                <a:schemeClr val="bg2"/>
              </a:buClr>
              <a:buNone/>
              <a:defRPr/>
            </a:pPr>
            <a:r>
              <a:rPr lang="en-US" sz="2800" u="none" dirty="0" smtClean="0"/>
              <a:t>Students also achieve results in: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  <a:defRPr/>
            </a:pPr>
            <a:r>
              <a:rPr lang="en-US" sz="2400" u="none" dirty="0" smtClean="0"/>
              <a:t> </a:t>
            </a:r>
            <a:r>
              <a:rPr lang="en-US" sz="2400" b="0" u="none" dirty="0" smtClean="0"/>
              <a:t>Physical fitness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  <a:defRPr/>
            </a:pPr>
            <a:r>
              <a:rPr lang="en-US" sz="2400" b="0" u="none" dirty="0" smtClean="0"/>
              <a:t> Academic progress 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  <a:defRPr/>
            </a:pPr>
            <a:r>
              <a:rPr lang="en-US" sz="2400" b="0" u="none" dirty="0" smtClean="0"/>
              <a:t> School connectedness &amp; attendance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  <a:defRPr/>
            </a:pPr>
            <a:r>
              <a:rPr lang="en-US" sz="2400" b="0" u="none" dirty="0"/>
              <a:t> </a:t>
            </a:r>
            <a:r>
              <a:rPr lang="en-US" sz="2400" b="0" u="none" dirty="0" smtClean="0"/>
              <a:t>Confidence &amp; competency</a:t>
            </a:r>
          </a:p>
          <a:p>
            <a:pPr marL="908050" lvl="2" indent="-342900" eaLnBrk="1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v"/>
              <a:defRPr/>
            </a:pPr>
            <a:r>
              <a:rPr lang="en-US" sz="2400" b="0" u="none" dirty="0" smtClean="0"/>
              <a:t> Making healthy lifestyle choices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7" y="1752600"/>
            <a:ext cx="243071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2694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 Program</a:t>
            </a:r>
            <a:b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Mentors in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r>
              <a:rPr lang="en-US" sz="3120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endParaRPr lang="en-US" sz="312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839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1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sz="2400" b="0" u="none" dirty="0" smtClean="0"/>
              <a:t>Healthy Behaviors Leadership Program for teens 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/>
              <a:t>Physical Activity Leadership </a:t>
            </a:r>
            <a:r>
              <a:rPr lang="en-US" sz="2400" b="0" u="none" dirty="0" smtClean="0"/>
              <a:t>(PAL)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/>
              <a:t>Nourishing </a:t>
            </a:r>
            <a:r>
              <a:rPr lang="en-US" sz="2400" b="0" u="none" dirty="0" err="1"/>
              <a:t>Matters</a:t>
            </a:r>
            <a:r>
              <a:rPr lang="en-US" sz="2400" b="0" u="none" baseline="30000" dirty="0" err="1"/>
              <a:t>SM</a:t>
            </a:r>
            <a:r>
              <a:rPr lang="en-US" sz="2400" b="0" u="none" dirty="0"/>
              <a:t> – Nutrition Education 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 smtClean="0"/>
              <a:t>Personal </a:t>
            </a:r>
            <a:r>
              <a:rPr lang="en-US" sz="2400" b="0" u="none" dirty="0"/>
              <a:t>Empowerment 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 smtClean="0"/>
              <a:t>Leadership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 smtClean="0"/>
              <a:t>Work Readiness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 smtClean="0"/>
              <a:t>First Aid/CPR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 smtClean="0"/>
              <a:t>Community Service</a:t>
            </a:r>
          </a:p>
          <a:p>
            <a:pPr marL="1263650" lvl="2" indent="-342900">
              <a:spcBef>
                <a:spcPts val="24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" pitchFamily="2" charset="2"/>
              <a:buChar char="Ø"/>
            </a:pPr>
            <a:r>
              <a:rPr lang="en-US" sz="2400" b="0" u="none" dirty="0" smtClean="0"/>
              <a:t>Internships/Jobs</a:t>
            </a:r>
          </a:p>
          <a:p>
            <a:pPr lvl="1"/>
            <a:endParaRPr lang="en-US" sz="1200" b="0" u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429000"/>
            <a:ext cx="4114801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the Emotional, Mental and Physical Fitness of Teens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MG_11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283" t="20203" r="20339"/>
          <a:stretch>
            <a:fillRect/>
          </a:stretch>
        </p:blipFill>
        <p:spPr>
          <a:xfrm>
            <a:off x="1143000" y="1828800"/>
            <a:ext cx="3352800" cy="3611563"/>
          </a:xfrm>
        </p:spPr>
      </p:pic>
      <p:sp>
        <p:nvSpPr>
          <p:cNvPr id="6" name="TextBox 5"/>
          <p:cNvSpPr txBox="1"/>
          <p:nvPr/>
        </p:nvSpPr>
        <p:spPr>
          <a:xfrm>
            <a:off x="5105400" y="5547449"/>
            <a:ext cx="3429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 err="1" smtClean="0">
                <a:latin typeface="+mn-lt"/>
              </a:rPr>
              <a:t>Genisis</a:t>
            </a:r>
            <a:r>
              <a:rPr lang="en-US" sz="1400" dirty="0" smtClean="0">
                <a:latin typeface="+mn-lt"/>
              </a:rPr>
              <a:t> 10</a:t>
            </a:r>
            <a:r>
              <a:rPr lang="en-US" sz="1400" baseline="30000" dirty="0" smtClean="0">
                <a:latin typeface="+mn-lt"/>
              </a:rPr>
              <a:t>th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r</a:t>
            </a:r>
            <a:r>
              <a:rPr lang="en-US" sz="1200" dirty="0" smtClean="0">
                <a:latin typeface="+mn-lt"/>
              </a:rPr>
              <a:t>ade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3962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u="none" dirty="0"/>
              <a:t>“I came to the training to find a job, I gained so much </a:t>
            </a:r>
            <a:r>
              <a:rPr lang="en-US" sz="2400" u="none" dirty="0" smtClean="0"/>
              <a:t>more…                  I </a:t>
            </a:r>
            <a:r>
              <a:rPr lang="en-US" sz="2400" u="none" dirty="0"/>
              <a:t>found my voice</a:t>
            </a:r>
            <a:r>
              <a:rPr lang="en-US" sz="2400" u="none" dirty="0" smtClean="0"/>
              <a:t>.”</a:t>
            </a:r>
            <a:endParaRPr lang="en-US" sz="2400" u="none" dirty="0"/>
          </a:p>
        </p:txBody>
      </p:sp>
    </p:spTree>
    <p:extLst>
      <p:ext uri="{BB962C8B-B14F-4D97-AF65-F5344CB8AC3E}">
        <p14:creationId xmlns:p14="http://schemas.microsoft.com/office/powerpoint/2010/main" val="16859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668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Teens - Fit for Success!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3983"/>
            <a:ext cx="8153400" cy="2023773"/>
          </a:xfrm>
        </p:spPr>
        <p:txBody>
          <a:bodyPr/>
          <a:lstStyle/>
          <a:p>
            <a:pPr marL="809625" lvl="1" eaLnBrk="1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q"/>
            </a:pPr>
            <a:endParaRPr lang="en-US" sz="1800" dirty="0" smtClean="0">
              <a:effectLst/>
            </a:endParaRPr>
          </a:p>
          <a:p>
            <a:pPr marL="523875" lvl="1" indent="0" eaLnBrk="1" hangingPunct="1">
              <a:spcBef>
                <a:spcPts val="0"/>
              </a:spcBef>
              <a:spcAft>
                <a:spcPct val="30000"/>
              </a:spcAft>
              <a:buClr>
                <a:schemeClr val="bg2"/>
              </a:buClr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1066800"/>
            <a:ext cx="853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algn="ctr" eaLnBrk="1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3200" dirty="0" smtClean="0"/>
              <a:t>96% Graduation Rate</a:t>
            </a:r>
            <a:r>
              <a:rPr lang="en-US" sz="3200" u="none" dirty="0" smtClean="0"/>
              <a:t> </a:t>
            </a:r>
          </a:p>
          <a:p>
            <a:pPr marL="57150" lvl="1" algn="ctr" eaLnBrk="1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200" b="0" u="none" dirty="0"/>
              <a:t>T</a:t>
            </a:r>
            <a:r>
              <a:rPr lang="en-US" sz="2200" b="0" u="none" dirty="0" smtClean="0"/>
              <a:t>eens </a:t>
            </a:r>
            <a:r>
              <a:rPr lang="en-US" sz="2200" b="0" u="none" dirty="0"/>
              <a:t>completing </a:t>
            </a:r>
            <a:r>
              <a:rPr lang="en-US" sz="2200" b="0" u="none" dirty="0" smtClean="0"/>
              <a:t>WFIT’s </a:t>
            </a:r>
            <a:r>
              <a:rPr lang="en-US" sz="2200" b="0" u="none" dirty="0"/>
              <a:t>6 </a:t>
            </a:r>
            <a:r>
              <a:rPr lang="en-US" sz="2200" b="0" u="none" dirty="0" smtClean="0"/>
              <a:t>month training/internship </a:t>
            </a:r>
            <a:r>
              <a:rPr lang="en-US" sz="2200" b="0" u="none" dirty="0"/>
              <a:t>program </a:t>
            </a:r>
            <a:r>
              <a:rPr lang="en-US" sz="2200" b="0" u="none" dirty="0" smtClean="0"/>
              <a:t>since 2003 –   all from an </a:t>
            </a:r>
            <a:r>
              <a:rPr lang="en-US" sz="2200" b="0" u="none" dirty="0"/>
              <a:t>area </a:t>
            </a:r>
            <a:r>
              <a:rPr lang="en-US" sz="2200" b="0" u="none" dirty="0" smtClean="0"/>
              <a:t>of </a:t>
            </a:r>
            <a:r>
              <a:rPr lang="en-US" sz="2200" b="0" u="none" dirty="0"/>
              <a:t>Los Angeles with </a:t>
            </a:r>
            <a:r>
              <a:rPr lang="en-US" sz="2200" b="0" u="none" dirty="0" smtClean="0"/>
              <a:t>an average 49.5</a:t>
            </a:r>
            <a:r>
              <a:rPr lang="en-US" sz="2200" b="0" u="none" dirty="0"/>
              <a:t>% graduation </a:t>
            </a:r>
            <a:r>
              <a:rPr lang="en-US" sz="2200" b="0" u="none" dirty="0" smtClean="0"/>
              <a:t>rate</a:t>
            </a:r>
            <a:endParaRPr lang="en-US" sz="2200" b="0" u="none" dirty="0"/>
          </a:p>
        </p:txBody>
      </p:sp>
      <p:pic>
        <p:nvPicPr>
          <p:cNvPr id="2050" name="Picture 2" descr="C:\Users\nnigh\Pictures\Best WFIT Photos\5 Teens -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87" y="2590800"/>
            <a:ext cx="3867827" cy="312564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85208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83% of our trained teens </a:t>
            </a:r>
            <a:r>
              <a:rPr lang="en-US" i="1" dirty="0" smtClean="0"/>
              <a:t>continued their </a:t>
            </a:r>
            <a:r>
              <a:rPr lang="en-US" i="1" dirty="0"/>
              <a:t>education beyond high </a:t>
            </a:r>
            <a:r>
              <a:rPr lang="en-US" i="1" dirty="0" smtClean="0"/>
              <a:t>school</a:t>
            </a:r>
            <a:r>
              <a:rPr lang="en-US" i="1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Middle School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entors Making a Difference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S:\Pictures &amp; Videos\Photos Videos\112606\UESFDOES112806 1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8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1104" y="381001"/>
            <a:ext cx="8458200" cy="83819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s-ES" sz="32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s-ES" sz="3200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</a:t>
            </a:r>
            <a:r>
              <a:rPr lang="es-ES" sz="32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</a:t>
            </a:r>
            <a:r>
              <a:rPr lang="en-US" sz="32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3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8328" y="1219200"/>
            <a:ext cx="8577072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236538" indent="-236538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r>
              <a:rPr lang="en-US" sz="2400" b="0" u="none" dirty="0" smtClean="0">
                <a:effectLst/>
              </a:rPr>
              <a:t> Entire team committed to being                                       positive role models/mentors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r>
              <a:rPr lang="en-US" sz="2400" b="0" u="none" dirty="0">
                <a:effectLst/>
              </a:rPr>
              <a:t> On-going professional development                                                      &amp; support for the team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r>
              <a:rPr lang="en-US" sz="2400" b="0" u="none" dirty="0" smtClean="0">
                <a:effectLst/>
              </a:rPr>
              <a:t>Consistent modeling &amp; messaging                                        of healthy behaviors</a:t>
            </a:r>
          </a:p>
          <a:p>
            <a:pPr marL="236538" indent="-225425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r>
              <a:rPr lang="en-US" sz="2400" b="0" u="none" dirty="0" smtClean="0">
                <a:effectLst/>
              </a:rPr>
              <a:t>Inspire </a:t>
            </a:r>
            <a:r>
              <a:rPr lang="en-US" sz="2400" b="0" u="none" dirty="0">
                <a:effectLst/>
              </a:rPr>
              <a:t>and support youth </a:t>
            </a:r>
            <a:r>
              <a:rPr lang="en-US" sz="2400" b="0" u="none" dirty="0" smtClean="0">
                <a:effectLst/>
              </a:rPr>
              <a:t>&amp; team members to </a:t>
            </a:r>
            <a:r>
              <a:rPr lang="en-US" sz="2400" b="0" u="none" dirty="0">
                <a:effectLst/>
              </a:rPr>
              <a:t>be mentors, positive role models &amp; </a:t>
            </a:r>
            <a:r>
              <a:rPr lang="en-US" sz="2400" b="0" u="none" dirty="0" smtClean="0">
                <a:effectLst/>
              </a:rPr>
              <a:t>health leaders/advocates </a:t>
            </a:r>
            <a:r>
              <a:rPr lang="en-US" sz="2400" b="0" u="none" dirty="0">
                <a:effectLst/>
              </a:rPr>
              <a:t>in their schools &amp; </a:t>
            </a:r>
            <a:r>
              <a:rPr lang="en-US" sz="2400" b="0" u="none" dirty="0" smtClean="0">
                <a:effectLst/>
              </a:rPr>
              <a:t>communities</a:t>
            </a:r>
          </a:p>
          <a:p>
            <a:pPr marL="236538" indent="-225425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r>
              <a:rPr lang="en-US" sz="2400" b="0" u="none" dirty="0" smtClean="0">
                <a:effectLst/>
              </a:rPr>
              <a:t>Share our own special gifts as a mentor with our kids &amp; help them  find their special spark or passion!</a:t>
            </a:r>
            <a:endParaRPr lang="en-US" sz="2400" b="0" u="none" dirty="0">
              <a:effectLst/>
            </a:endParaRPr>
          </a:p>
          <a:p>
            <a:pPr marL="236538" indent="-225425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endParaRPr lang="en-US" sz="2800" b="0" u="none" dirty="0" smtClean="0">
              <a:effectLst/>
            </a:endParaRPr>
          </a:p>
          <a:p>
            <a:pPr marL="236538" indent="-225425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endParaRPr lang="en-US" sz="2800" b="0" u="none" dirty="0" smtClean="0">
              <a:effectLst/>
            </a:endParaRPr>
          </a:p>
          <a:p>
            <a:pPr marL="236538" indent="-225425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endParaRPr lang="en-US" sz="2800" b="0" u="none" dirty="0" smtClean="0">
              <a:effectLst/>
            </a:endParaRPr>
          </a:p>
          <a:p>
            <a:pPr marL="236538" indent="-225425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 typeface="+mj-lt"/>
              <a:buAutoNum type="arabicPeriod"/>
            </a:pPr>
            <a:endParaRPr lang="en-US" sz="2800" b="0" u="none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72" y="1219200"/>
            <a:ext cx="3287960" cy="3191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6926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11944</TotalTime>
  <Words>428</Words>
  <Application>Microsoft Office PowerPoint</Application>
  <PresentationFormat>On-screen Show (4:3)</PresentationFormat>
  <Paragraphs>72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Stream</vt:lpstr>
      <vt:lpstr>PowerPoint Presentation</vt:lpstr>
      <vt:lpstr>Gilberto Castellon:  WFIT Teen Coach-Mentor</vt:lpstr>
      <vt:lpstr>Mentors in MotionSM                 Older Kids Teaching Younger Kids</vt:lpstr>
      <vt:lpstr>Student Outcomes!</vt:lpstr>
      <vt:lpstr>WFIT  Signature Program Mentors in MotionSM</vt:lpstr>
      <vt:lpstr>Enhance the Emotional, Mental and Physical Fitness of Teens</vt:lpstr>
      <vt:lpstr>Teens - Fit for Success!</vt:lpstr>
      <vt:lpstr>Middle School Mentors Making a Difference</vt:lpstr>
      <vt:lpstr>PowerPoint Presentation</vt:lpstr>
      <vt:lpstr>Positive Role Modeling &amp; Mentoring Works… and changes both lives in the process!</vt:lpstr>
      <vt:lpstr> A World Fit For Kids! </vt:lpstr>
    </vt:vector>
  </TitlesOfParts>
  <Company>Joy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Transformation</dc:title>
  <dc:creator>Marv Gibbs</dc:creator>
  <cp:lastModifiedBy>nnigh</cp:lastModifiedBy>
  <cp:revision>313</cp:revision>
  <cp:lastPrinted>2011-06-28T00:23:38Z</cp:lastPrinted>
  <dcterms:created xsi:type="dcterms:W3CDTF">2005-03-07T21:45:02Z</dcterms:created>
  <dcterms:modified xsi:type="dcterms:W3CDTF">2013-06-20T04:48:28Z</dcterms:modified>
</cp:coreProperties>
</file>