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8" r:id="rId3"/>
    <p:sldId id="301" r:id="rId4"/>
    <p:sldId id="261" r:id="rId5"/>
    <p:sldId id="305" r:id="rId6"/>
    <p:sldId id="262" r:id="rId7"/>
    <p:sldId id="265" r:id="rId8"/>
    <p:sldId id="264" r:id="rId9"/>
    <p:sldId id="274" r:id="rId10"/>
    <p:sldId id="275" r:id="rId11"/>
    <p:sldId id="273" r:id="rId12"/>
    <p:sldId id="276" r:id="rId13"/>
    <p:sldId id="277" r:id="rId14"/>
    <p:sldId id="278" r:id="rId15"/>
    <p:sldId id="279" r:id="rId16"/>
    <p:sldId id="280" r:id="rId17"/>
    <p:sldId id="281" r:id="rId18"/>
    <p:sldId id="286" r:id="rId19"/>
    <p:sldId id="284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298" r:id="rId30"/>
    <p:sldId id="306" r:id="rId31"/>
    <p:sldId id="304" r:id="rId32"/>
    <p:sldId id="302" r:id="rId33"/>
    <p:sldId id="303" r:id="rId34"/>
    <p:sldId id="299" r:id="rId35"/>
  </p:sldIdLst>
  <p:sldSz cx="9144000" cy="6858000" type="screen4x3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rgbClr val="000054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300" kern="1200">
        <a:solidFill>
          <a:srgbClr val="000054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300" kern="1200">
        <a:solidFill>
          <a:srgbClr val="000054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300" kern="1200">
        <a:solidFill>
          <a:srgbClr val="000054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300" kern="1200">
        <a:solidFill>
          <a:srgbClr val="000054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300" kern="1200">
        <a:solidFill>
          <a:srgbClr val="000054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300" kern="1200">
        <a:solidFill>
          <a:srgbClr val="000054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300" kern="1200">
        <a:solidFill>
          <a:srgbClr val="000054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300" kern="1200">
        <a:solidFill>
          <a:srgbClr val="000054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0C51"/>
    <a:srgbClr val="FEE0B8"/>
    <a:srgbClr val="F3D685"/>
    <a:srgbClr val="F2DD86"/>
    <a:srgbClr val="F17157"/>
    <a:srgbClr val="F3826B"/>
    <a:srgbClr val="0D1793"/>
    <a:srgbClr val="A4A4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7" d="100"/>
          <a:sy n="77" d="100"/>
        </p:scale>
        <p:origin x="-1968" y="-8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3" d="100"/>
        <a:sy n="33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-3688" y="-9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119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9694" y="0"/>
            <a:ext cx="2982119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2982119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9694" y="8831580"/>
            <a:ext cx="2982119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BD7E730-63FB-C045-A6E9-9C5300AAAE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075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119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9694" y="0"/>
            <a:ext cx="2982119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415790"/>
            <a:ext cx="5046663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2982119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9694" y="8831580"/>
            <a:ext cx="2982119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5F69522-A831-4E4A-A283-144D3BAA6E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6395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DIEGO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910CA2-4F9F-41CE-8EA3-EDFCBA8A620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393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KATIE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910CA2-4F9F-41CE-8EA3-EDFCBA8A620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947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1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FEEDE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" name="Rectangle 14"/>
            <p:cNvSpPr>
              <a:spLocks noChangeArrowheads="1"/>
            </p:cNvSpPr>
            <p:nvPr/>
          </p:nvSpPr>
          <p:spPr bwMode="auto">
            <a:xfrm>
              <a:off x="1248" y="1392"/>
              <a:ext cx="4512" cy="96"/>
            </a:xfrm>
            <a:prstGeom prst="rect">
              <a:avLst/>
            </a:prstGeom>
            <a:gradFill rotWithShape="0">
              <a:gsLst>
                <a:gs pos="0">
                  <a:srgbClr val="F17157"/>
                </a:gs>
                <a:gs pos="100000">
                  <a:srgbClr val="FAD0C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15"/>
            <p:cNvSpPr>
              <a:spLocks noChangeArrowheads="1"/>
            </p:cNvSpPr>
            <p:nvPr/>
          </p:nvSpPr>
          <p:spPr bwMode="auto">
            <a:xfrm>
              <a:off x="0" y="0"/>
              <a:ext cx="1056" cy="4320"/>
            </a:xfrm>
            <a:prstGeom prst="rect">
              <a:avLst/>
            </a:prstGeom>
            <a:solidFill>
              <a:srgbClr val="F3D68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107763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" name="Picture 16" descr="Color-ppt3"/>
            <p:cNvPicPr>
              <a:picLocks noChangeAspect="1" noChangeArrowheads="1"/>
            </p:cNvPicPr>
            <p:nvPr/>
          </p:nvPicPr>
          <p:blipFill>
            <a:blip r:embed="rId2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288"/>
              <a:ext cx="864" cy="8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63500" dir="3187806" algn="ctr" rotWithShape="0">
                      <a:srgbClr val="A4A4A4">
                        <a:alpha val="50000"/>
                      </a:srgbClr>
                    </a:outerShdw>
                  </a:effectLst>
                </a14:hiddenEffects>
              </a:ext>
            </a:extLst>
          </p:spPr>
        </p:pic>
      </p:grpSp>
      <p:sp>
        <p:nvSpPr>
          <p:cNvPr id="8" name="Rectangle 17"/>
          <p:cNvSpPr>
            <a:spLocks noChangeArrowheads="1"/>
          </p:cNvSpPr>
          <p:nvPr userDrawn="1"/>
        </p:nvSpPr>
        <p:spPr bwMode="auto">
          <a:xfrm>
            <a:off x="1905000" y="6096000"/>
            <a:ext cx="7162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ts val="800"/>
              </a:spcBef>
            </a:pPr>
            <a:r>
              <a:rPr lang="en-US" sz="1100" b="1">
                <a:solidFill>
                  <a:srgbClr val="070C51"/>
                </a:solidFill>
              </a:rPr>
              <a:t>CALIFORNIA DEPARTMENT OF EDUCATION</a:t>
            </a:r>
            <a:br>
              <a:rPr lang="en-US" sz="1100" b="1">
                <a:solidFill>
                  <a:srgbClr val="070C51"/>
                </a:solidFill>
              </a:rPr>
            </a:br>
            <a:r>
              <a:rPr lang="en-US" sz="1100">
                <a:solidFill>
                  <a:srgbClr val="070C51"/>
                </a:solidFill>
              </a:rPr>
              <a:t>Tom Torlakson, State Superintendent of Public Instruction</a:t>
            </a:r>
            <a:endParaRPr lang="en-US" sz="1200" b="1">
              <a:solidFill>
                <a:schemeClr val="tx2"/>
              </a:solidFill>
            </a:endParaRPr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981200" y="2760663"/>
            <a:ext cx="6781800" cy="242093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06854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3D473F-1258-CE48-8812-71E54FA333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29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00" y="609600"/>
            <a:ext cx="17145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609600"/>
            <a:ext cx="49911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1BAB3F-CB0A-DB45-AF9F-12C7470F33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350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8EF47E-E8E4-4A48-8592-9540B48D7F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60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BE157E-A6D0-3741-95B5-D714E02A67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433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05000" y="1981200"/>
            <a:ext cx="3352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0200" y="1981200"/>
            <a:ext cx="3352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8A157F-B6B3-9642-90C7-8593E9889A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372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289AA-2EAA-964E-82D9-1B791F63D3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586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84A9D2-C722-7A4E-946D-E5EF1A52F63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6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4408E7-09C0-5E49-995C-DDB42CC652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697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3123BC-D9AD-6246-B5ED-DAC8F9D043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474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C6E463-AEAC-5149-82FB-05ABB9C73D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758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33" name="Rectangle 8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FEEDE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34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1056" cy="4320"/>
            </a:xfrm>
            <a:prstGeom prst="rect">
              <a:avLst/>
            </a:prstGeom>
            <a:solidFill>
              <a:srgbClr val="F3D68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107763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035" name="Picture 10" descr="Color-ppt3"/>
            <p:cNvPicPr>
              <a:picLocks noChangeAspect="1" noChangeArrowheads="1"/>
            </p:cNvPicPr>
            <p:nvPr/>
          </p:nvPicPr>
          <p:blipFill>
            <a:blip r:embed="rId1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288"/>
              <a:ext cx="864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7" name="Rectangle 11"/>
          <p:cNvSpPr>
            <a:spLocks noChangeArrowheads="1"/>
          </p:cNvSpPr>
          <p:nvPr userDrawn="1"/>
        </p:nvSpPr>
        <p:spPr bwMode="auto">
          <a:xfrm>
            <a:off x="76200" y="1752600"/>
            <a:ext cx="152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1000" b="1">
                <a:solidFill>
                  <a:srgbClr val="070C51"/>
                </a:solidFill>
              </a:rPr>
              <a:t>TOM TORLAKSON</a:t>
            </a:r>
            <a:br>
              <a:rPr lang="en-US" sz="1000" b="1">
                <a:solidFill>
                  <a:srgbClr val="070C51"/>
                </a:solidFill>
              </a:rPr>
            </a:br>
            <a:r>
              <a:rPr lang="en-US" sz="800">
                <a:solidFill>
                  <a:srgbClr val="070C51"/>
                </a:solidFill>
              </a:rPr>
              <a:t>State Superintendent </a:t>
            </a:r>
            <a:br>
              <a:rPr lang="en-US" sz="800">
                <a:solidFill>
                  <a:srgbClr val="070C51"/>
                </a:solidFill>
              </a:rPr>
            </a:br>
            <a:r>
              <a:rPr lang="en-US" sz="800">
                <a:solidFill>
                  <a:srgbClr val="070C51"/>
                </a:solidFill>
              </a:rPr>
              <a:t>of Public Instruction</a:t>
            </a:r>
            <a:endParaRPr lang="en-US" sz="4400">
              <a:solidFill>
                <a:schemeClr val="tx2"/>
              </a:solidFill>
              <a:latin typeface="Times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609600"/>
            <a:ext cx="6858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5000" y="1981200"/>
            <a:ext cx="6858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00" y="625475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06825" y="6254750"/>
            <a:ext cx="3051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1363" y="62484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0A144F29-BE8A-0244-8FCB-B2988E219F1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2895600"/>
            <a:ext cx="6781800" cy="2420937"/>
          </a:xfrm>
        </p:spPr>
        <p:txBody>
          <a:bodyPr/>
          <a:lstStyle/>
          <a:p>
            <a:r>
              <a:rPr lang="en-US" sz="4000" b="1" dirty="0" smtClean="0"/>
              <a:t>After School Division Update: </a:t>
            </a:r>
            <a:br>
              <a:rPr lang="en-US" sz="4000" b="1" dirty="0" smtClean="0"/>
            </a:br>
            <a:r>
              <a:rPr lang="en-US" sz="4000" b="1" dirty="0" smtClean="0"/>
              <a:t>Progress of the Work Group on Quality Standards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942313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Meeting 1 Outcomes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828800"/>
            <a:ext cx="6858000" cy="42672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Reviewed definition </a:t>
            </a:r>
            <a:r>
              <a:rPr lang="en-US" dirty="0" smtClean="0"/>
              <a:t>of quality standards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Reviewed purpose of quality standards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Discussed After School Quality Standards Report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Drafted </a:t>
            </a:r>
            <a:r>
              <a:rPr lang="en-US" dirty="0"/>
              <a:t>“broad titles</a:t>
            </a:r>
            <a:r>
              <a:rPr lang="en-US" dirty="0" smtClean="0"/>
              <a:t>” (using consensus workshop process)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F47E-E8E4-4A48-8592-9540B48D7F9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81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Outcome 1:Defining Quality Standards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133600"/>
            <a:ext cx="6858000" cy="41148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Quality Standards:</a:t>
            </a:r>
          </a:p>
          <a:p>
            <a:pPr lvl="1">
              <a:spcAft>
                <a:spcPts val="1200"/>
              </a:spcAft>
            </a:pPr>
            <a:r>
              <a:rPr lang="en-US" sz="3000" dirty="0" smtClean="0"/>
              <a:t>Describe </a:t>
            </a:r>
            <a:r>
              <a:rPr lang="en-US" sz="3000" dirty="0"/>
              <a:t>high levels of performance of a program at the point of service and in program management. </a:t>
            </a:r>
            <a:endParaRPr lang="en-US" sz="3000" dirty="0" smtClean="0"/>
          </a:p>
          <a:p>
            <a:pPr lvl="1">
              <a:spcAft>
                <a:spcPts val="1200"/>
              </a:spcAft>
            </a:pPr>
            <a:r>
              <a:rPr lang="en-US" sz="3000" dirty="0"/>
              <a:t>Align with ASD expanded learning </a:t>
            </a:r>
            <a:r>
              <a:rPr lang="en-US" sz="3000" dirty="0" smtClean="0"/>
              <a:t>vision</a:t>
            </a:r>
            <a:endParaRPr lang="en-US" sz="3000" dirty="0"/>
          </a:p>
          <a:p>
            <a:pPr lvl="1">
              <a:spcAft>
                <a:spcPts val="1200"/>
              </a:spcAft>
            </a:pP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F47E-E8E4-4A48-8592-9540B48D7F9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765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ASD Expanded Learning Vision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209800"/>
            <a:ext cx="6858000" cy="38862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i="1" dirty="0" smtClean="0"/>
              <a:t>“</a:t>
            </a:r>
            <a:r>
              <a:rPr lang="en-US" i="1" dirty="0"/>
              <a:t>California’s Expanded Learning programs are an integral part of young people’s education, engaging them in year-round learning opportunities that prepare them for college, career, and life</a:t>
            </a:r>
            <a:r>
              <a:rPr lang="en-US" i="1" dirty="0" smtClean="0"/>
              <a:t>.”</a:t>
            </a:r>
            <a:endParaRPr lang="en-US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F47E-E8E4-4A48-8592-9540B48D7F9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9214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Defining Quality </a:t>
            </a:r>
            <a:r>
              <a:rPr lang="en-US" b="1" dirty="0" smtClean="0"/>
              <a:t>Standards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286000"/>
            <a:ext cx="6858000" cy="39624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/>
              <a:t>Apply to CDE </a:t>
            </a:r>
            <a:r>
              <a:rPr lang="en-US" dirty="0" smtClean="0"/>
              <a:t>grantees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Useful </a:t>
            </a:r>
            <a:r>
              <a:rPr lang="en-US" dirty="0"/>
              <a:t>for expanded learning field in general.</a:t>
            </a:r>
          </a:p>
          <a:p>
            <a:pPr>
              <a:spcAft>
                <a:spcPts val="1200"/>
              </a:spcAft>
            </a:pPr>
            <a:r>
              <a:rPr lang="en-US" dirty="0"/>
              <a:t>Short, simple and descriptive.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F47E-E8E4-4A48-8592-9540B48D7F9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1325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Outcome 2: Purpose of Quality Standards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133600"/>
            <a:ext cx="6858000" cy="41148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Set </a:t>
            </a:r>
            <a:r>
              <a:rPr lang="en-US" dirty="0"/>
              <a:t>clear expectations for </a:t>
            </a:r>
            <a:r>
              <a:rPr lang="en-US" u="sng" dirty="0"/>
              <a:t>all</a:t>
            </a:r>
            <a:r>
              <a:rPr lang="en-US" dirty="0"/>
              <a:t> </a:t>
            </a:r>
            <a:r>
              <a:rPr lang="en-US" dirty="0" smtClean="0"/>
              <a:t>stakeholders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Serve as guidance for: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000" dirty="0" smtClean="0"/>
              <a:t>ASD decision making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000" dirty="0" smtClean="0"/>
              <a:t>Program </a:t>
            </a:r>
            <a:r>
              <a:rPr lang="en-US" sz="3000" dirty="0"/>
              <a:t>providers </a:t>
            </a:r>
            <a:r>
              <a:rPr lang="en-US" sz="3000" dirty="0" smtClean="0"/>
              <a:t>(to assess </a:t>
            </a:r>
            <a:r>
              <a:rPr lang="en-US" sz="3000" dirty="0"/>
              <a:t>and </a:t>
            </a:r>
            <a:r>
              <a:rPr lang="en-US" sz="3000" dirty="0" smtClean="0"/>
              <a:t>improve programs)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000" dirty="0" smtClean="0"/>
              <a:t>Parents </a:t>
            </a:r>
            <a:r>
              <a:rPr lang="en-US" sz="3000" dirty="0"/>
              <a:t>and youth (</a:t>
            </a:r>
            <a:r>
              <a:rPr lang="en-US" sz="3000" dirty="0" smtClean="0"/>
              <a:t>to </a:t>
            </a:r>
            <a:r>
              <a:rPr lang="en-US" sz="3000" dirty="0"/>
              <a:t>identify </a:t>
            </a:r>
            <a:r>
              <a:rPr lang="en-US" sz="3000" dirty="0" smtClean="0"/>
              <a:t>quality programs)</a:t>
            </a:r>
            <a:endParaRPr lang="en-US" sz="3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F47E-E8E4-4A48-8592-9540B48D7F9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1532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Purpose </a:t>
            </a:r>
            <a:r>
              <a:rPr lang="en-US" b="1" dirty="0"/>
              <a:t>of Quality </a:t>
            </a:r>
            <a:r>
              <a:rPr lang="en-US" b="1" dirty="0" smtClean="0"/>
              <a:t>Standards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057400"/>
            <a:ext cx="6858000" cy="4114800"/>
          </a:xfrm>
        </p:spPr>
        <p:txBody>
          <a:bodyPr/>
          <a:lstStyle/>
          <a:p>
            <a:pPr lvl="1">
              <a:spcAft>
                <a:spcPts val="1200"/>
              </a:spcAft>
            </a:pPr>
            <a:r>
              <a:rPr lang="en-US" sz="3000" dirty="0" smtClean="0"/>
              <a:t>School </a:t>
            </a:r>
            <a:r>
              <a:rPr lang="en-US" sz="3000" dirty="0"/>
              <a:t>principals and </a:t>
            </a:r>
            <a:r>
              <a:rPr lang="en-US" sz="3000" dirty="0" smtClean="0"/>
              <a:t>district superintendents (to </a:t>
            </a:r>
            <a:r>
              <a:rPr lang="en-US" sz="3000" dirty="0"/>
              <a:t>reinforce and advance key </a:t>
            </a:r>
            <a:r>
              <a:rPr lang="en-US" sz="3000" dirty="0" smtClean="0"/>
              <a:t>priorities)</a:t>
            </a:r>
            <a:endParaRPr lang="en-US" sz="3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Complement </a:t>
            </a:r>
            <a:r>
              <a:rPr lang="en-US" dirty="0"/>
              <a:t>other </a:t>
            </a:r>
            <a:r>
              <a:rPr lang="en-US" dirty="0" smtClean="0"/>
              <a:t>tools </a:t>
            </a:r>
            <a:r>
              <a:rPr lang="en-US" dirty="0"/>
              <a:t>in </a:t>
            </a:r>
            <a:r>
              <a:rPr lang="en-US" dirty="0" smtClean="0"/>
              <a:t>California </a:t>
            </a:r>
            <a:r>
              <a:rPr lang="en-US" dirty="0"/>
              <a:t>focused on quality improvement</a:t>
            </a:r>
            <a:r>
              <a:rPr lang="en-US" dirty="0" smtClean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They </a:t>
            </a:r>
            <a:r>
              <a:rPr lang="en-US" dirty="0"/>
              <a:t>are </a:t>
            </a:r>
            <a:r>
              <a:rPr lang="en-US" u="sng" dirty="0"/>
              <a:t>not</a:t>
            </a:r>
            <a:r>
              <a:rPr lang="en-US" dirty="0"/>
              <a:t> intended as a compliance tool.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F47E-E8E4-4A48-8592-9540B48D7F9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5883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Additional Parameter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905000"/>
            <a:ext cx="6858000" cy="4114800"/>
          </a:xfrm>
        </p:spPr>
        <p:txBody>
          <a:bodyPr/>
          <a:lstStyle/>
          <a:p>
            <a:r>
              <a:rPr lang="en-US" dirty="0"/>
              <a:t>Learning in Afterschool and Summer </a:t>
            </a:r>
            <a:r>
              <a:rPr lang="en-US" dirty="0" smtClean="0"/>
              <a:t>principles:</a:t>
            </a:r>
            <a:endParaRPr lang="en-US" dirty="0"/>
          </a:p>
          <a:p>
            <a:pPr lvl="1"/>
            <a:r>
              <a:rPr lang="en-US" sz="3000" dirty="0" smtClean="0"/>
              <a:t>Active</a:t>
            </a:r>
            <a:endParaRPr lang="en-US" sz="3000" dirty="0"/>
          </a:p>
          <a:p>
            <a:pPr lvl="1"/>
            <a:r>
              <a:rPr lang="en-US" sz="3000" dirty="0"/>
              <a:t>Meaningful</a:t>
            </a:r>
          </a:p>
          <a:p>
            <a:pPr lvl="1"/>
            <a:r>
              <a:rPr lang="en-US" sz="3000" dirty="0"/>
              <a:t>Collaborative</a:t>
            </a:r>
          </a:p>
          <a:p>
            <a:pPr lvl="1"/>
            <a:r>
              <a:rPr lang="en-US" sz="3000" dirty="0"/>
              <a:t>Supports mastery, and </a:t>
            </a:r>
          </a:p>
          <a:p>
            <a:pPr lvl="1"/>
            <a:r>
              <a:rPr lang="en-US" sz="3000" dirty="0"/>
              <a:t>Expands horizons </a:t>
            </a:r>
          </a:p>
          <a:p>
            <a:pPr marL="457200" lvl="1" indent="0">
              <a:spcBef>
                <a:spcPts val="1200"/>
              </a:spcBef>
              <a:buNone/>
            </a:pPr>
            <a:r>
              <a:rPr lang="en-US" b="1" u="sng" dirty="0"/>
              <a:t>www.learninginafterschool.org</a:t>
            </a:r>
            <a:r>
              <a:rPr lang="en-US" b="1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F47E-E8E4-4A48-8592-9540B48D7F9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07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After-School Quality Standards Report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133600"/>
            <a:ext cx="6858000" cy="4114800"/>
          </a:xfrm>
        </p:spPr>
        <p:txBody>
          <a:bodyPr/>
          <a:lstStyle/>
          <a:p>
            <a:r>
              <a:rPr lang="en-US" dirty="0" smtClean="0"/>
              <a:t>Exemplary practices across twelve cities and states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 smtClean="0"/>
              <a:t>Organized </a:t>
            </a:r>
            <a:r>
              <a:rPr lang="en-US" dirty="0"/>
              <a:t>by areas:</a:t>
            </a:r>
          </a:p>
          <a:p>
            <a:pPr lvl="1">
              <a:buFontTx/>
              <a:buChar char="-"/>
            </a:pPr>
            <a:r>
              <a:rPr lang="en-US" sz="3000" dirty="0" smtClean="0"/>
              <a:t>Learning </a:t>
            </a:r>
            <a:r>
              <a:rPr lang="en-US" sz="3000" dirty="0"/>
              <a:t>and Activities</a:t>
            </a:r>
          </a:p>
          <a:p>
            <a:pPr lvl="1">
              <a:buFontTx/>
              <a:buChar char="-"/>
            </a:pPr>
            <a:r>
              <a:rPr lang="en-US" sz="3000" dirty="0"/>
              <a:t>Human Relationships and Climate</a:t>
            </a:r>
          </a:p>
          <a:p>
            <a:pPr lvl="1">
              <a:buFontTx/>
              <a:buChar char="-"/>
            </a:pPr>
            <a:r>
              <a:rPr lang="en-US" sz="3000" dirty="0"/>
              <a:t>Safety, Health, and Nutrition</a:t>
            </a:r>
          </a:p>
          <a:p>
            <a:pPr lvl="1">
              <a:buFontTx/>
              <a:buChar char="-"/>
            </a:pPr>
            <a:r>
              <a:rPr lang="en-US" sz="3000" dirty="0"/>
              <a:t>Physical Environment</a:t>
            </a:r>
          </a:p>
          <a:p>
            <a:pPr lvl="1">
              <a:buFontTx/>
              <a:buChar char="-"/>
            </a:pPr>
            <a:r>
              <a:rPr lang="en-US" sz="3000" dirty="0"/>
              <a:t>Program Administration</a:t>
            </a:r>
          </a:p>
          <a:p>
            <a:endParaRPr lang="en-US" dirty="0"/>
          </a:p>
          <a:p>
            <a:r>
              <a:rPr lang="en-US" dirty="0"/>
              <a:t>Detailed by standards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F47E-E8E4-4A48-8592-9540B48D7F9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692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Broad Titles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752600"/>
            <a:ext cx="6400800" cy="4876800"/>
          </a:xfrm>
        </p:spPr>
        <p:txBody>
          <a:bodyPr>
            <a:normAutofit lnSpcReduction="10000"/>
          </a:bodyPr>
          <a:lstStyle/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Clear </a:t>
            </a:r>
            <a:r>
              <a:rPr lang="en-US" dirty="0"/>
              <a:t>Vision and Purpose 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Healthy </a:t>
            </a:r>
            <a:r>
              <a:rPr lang="en-US" dirty="0"/>
              <a:t>Choices and Behaviors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Program </a:t>
            </a:r>
            <a:r>
              <a:rPr lang="en-US" dirty="0"/>
              <a:t>Management*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Collaborative </a:t>
            </a:r>
            <a:r>
              <a:rPr lang="en-US" dirty="0"/>
              <a:t>Relationships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Youth Leadership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Active and Engaged Learning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Continuous Quality Improvement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Skill Building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High Quality Staff*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Safe and Supportive Climate</a:t>
            </a:r>
          </a:p>
          <a:p>
            <a:pPr marL="0" indent="0">
              <a:spcBef>
                <a:spcPts val="0"/>
              </a:spcBef>
              <a:buNone/>
            </a:pPr>
            <a:endParaRPr lang="en-US" sz="400" dirty="0"/>
          </a:p>
          <a:p>
            <a:pPr marL="40005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F47E-E8E4-4A48-8592-9540B48D7F9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0055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828800"/>
            <a:ext cx="6858000" cy="42672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Which, if any, broad categories of quality are not covered by these titles?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What suggestions do you have for modifying the wording or language of the broad titles?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Within each broad title, what else should be included?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F47E-E8E4-4A48-8592-9540B48D7F9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63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Agenda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828800"/>
            <a:ext cx="6858000" cy="4114800"/>
          </a:xfrm>
        </p:spPr>
        <p:txBody>
          <a:bodyPr/>
          <a:lstStyle/>
          <a:p>
            <a:pPr lvl="0"/>
            <a:r>
              <a:rPr lang="en-US" dirty="0"/>
              <a:t>Welcome and </a:t>
            </a:r>
            <a:r>
              <a:rPr lang="en-US" dirty="0" smtClean="0"/>
              <a:t>introductions</a:t>
            </a:r>
            <a:endParaRPr lang="en-US" dirty="0"/>
          </a:p>
          <a:p>
            <a:pPr lvl="0"/>
            <a:r>
              <a:rPr lang="en-US" dirty="0"/>
              <a:t>Norms of c</a:t>
            </a:r>
            <a:r>
              <a:rPr lang="en-US" dirty="0" smtClean="0"/>
              <a:t>onference calls</a:t>
            </a:r>
          </a:p>
          <a:p>
            <a:pPr lvl="0"/>
            <a:r>
              <a:rPr lang="en-US" dirty="0" smtClean="0"/>
              <a:t>Scope of Work and Timeline for  Quality Standards Work Group</a:t>
            </a:r>
            <a:endParaRPr lang="en-US" dirty="0"/>
          </a:p>
          <a:p>
            <a:pPr lvl="0"/>
            <a:r>
              <a:rPr lang="en-US" dirty="0" smtClean="0"/>
              <a:t>Progress to Date </a:t>
            </a:r>
          </a:p>
          <a:p>
            <a:pPr lvl="0"/>
            <a:r>
              <a:rPr lang="en-US" dirty="0" smtClean="0"/>
              <a:t>Feedback Loop and Opportunities for Input </a:t>
            </a:r>
          </a:p>
          <a:p>
            <a:pPr lvl="0"/>
            <a:r>
              <a:rPr lang="en-US" dirty="0" smtClean="0"/>
              <a:t>Next Steps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F47E-E8E4-4A48-8592-9540B48D7F9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3461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Broad Titles 2X2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828800"/>
            <a:ext cx="6858000" cy="4114800"/>
          </a:xfrm>
        </p:spPr>
        <p:txBody>
          <a:bodyPr/>
          <a:lstStyle/>
          <a:p>
            <a:pPr marL="514350" lvl="0" indent="-514350">
              <a:buFont typeface="+mj-lt"/>
              <a:buAutoNum type="alphaLcParenR"/>
            </a:pPr>
            <a:r>
              <a:rPr lang="en-US" b="1" dirty="0" smtClean="0"/>
              <a:t>Clear </a:t>
            </a:r>
            <a:r>
              <a:rPr lang="en-US" b="1" dirty="0"/>
              <a:t>Vision and Purpose </a:t>
            </a:r>
            <a:endParaRPr lang="en-US" dirty="0"/>
          </a:p>
          <a:p>
            <a:pPr lvl="1"/>
            <a:r>
              <a:rPr lang="en-US" sz="3000" dirty="0"/>
              <a:t>Clear vision for student outcomes</a:t>
            </a:r>
          </a:p>
          <a:p>
            <a:pPr lvl="1"/>
            <a:r>
              <a:rPr lang="en-US" sz="3000" dirty="0"/>
              <a:t>Programs have a mission statement</a:t>
            </a:r>
          </a:p>
          <a:p>
            <a:pPr marL="514350" indent="-514350">
              <a:spcBef>
                <a:spcPts val="2400"/>
              </a:spcBef>
              <a:buFont typeface="+mj-lt"/>
              <a:buAutoNum type="alphaLcParenR"/>
            </a:pPr>
            <a:r>
              <a:rPr lang="en-US" b="1" dirty="0" smtClean="0"/>
              <a:t>Healthy </a:t>
            </a:r>
            <a:r>
              <a:rPr lang="en-US" b="1" dirty="0"/>
              <a:t>Choices and Behaviors</a:t>
            </a:r>
            <a:endParaRPr lang="en-US" dirty="0"/>
          </a:p>
          <a:p>
            <a:pPr lvl="1"/>
            <a:r>
              <a:rPr lang="en-US" sz="3000" dirty="0"/>
              <a:t>Supporting and promoting healthy choices and behaviors (nutrition and physical activity)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F47E-E8E4-4A48-8592-9540B48D7F9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8860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Broad Titles (Cont.)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c)  </a:t>
            </a:r>
            <a:r>
              <a:rPr lang="en-US" b="1" dirty="0"/>
              <a:t>Program Management*</a:t>
            </a:r>
            <a:endParaRPr lang="en-US" dirty="0"/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3000" dirty="0"/>
              <a:t>Sustainability and diversified funding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3000" dirty="0"/>
              <a:t>Strong program management, including record-keeping and fiscal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F47E-E8E4-4A48-8592-9540B48D7F9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1177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Broad Titles (Cont.)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AutoNum type="alphaLcParenR" startAt="4"/>
            </a:pPr>
            <a:r>
              <a:rPr lang="en-US" b="1" dirty="0"/>
              <a:t>Collaborative Relationships</a:t>
            </a:r>
          </a:p>
          <a:p>
            <a:pPr lvl="1">
              <a:spcBef>
                <a:spcPts val="1200"/>
              </a:spcBef>
            </a:pPr>
            <a:r>
              <a:rPr lang="en-US" sz="3000" dirty="0"/>
              <a:t>Collaboration with school day personnel</a:t>
            </a:r>
          </a:p>
          <a:p>
            <a:pPr lvl="1">
              <a:spcBef>
                <a:spcPts val="1200"/>
              </a:spcBef>
            </a:pPr>
            <a:r>
              <a:rPr lang="en-US" sz="3000" dirty="0"/>
              <a:t>Alignment with the school day</a:t>
            </a:r>
          </a:p>
          <a:p>
            <a:pPr lvl="1">
              <a:spcBef>
                <a:spcPts val="1200"/>
              </a:spcBef>
            </a:pPr>
            <a:r>
              <a:rPr lang="en-US" sz="3000" dirty="0"/>
              <a:t>Collaboration with community</a:t>
            </a:r>
          </a:p>
          <a:p>
            <a:pPr lvl="1">
              <a:spcBef>
                <a:spcPts val="1200"/>
              </a:spcBef>
            </a:pPr>
            <a:r>
              <a:rPr lang="en-US" sz="3000" dirty="0"/>
              <a:t>Family partnerships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F47E-E8E4-4A48-8592-9540B48D7F99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4156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Broad Titles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 startAt="5"/>
            </a:pPr>
            <a:r>
              <a:rPr lang="en-US" b="1" dirty="0" smtClean="0"/>
              <a:t>Youth Leadership</a:t>
            </a:r>
          </a:p>
          <a:p>
            <a:pPr lvl="1">
              <a:spcBef>
                <a:spcPts val="1200"/>
              </a:spcBef>
            </a:pPr>
            <a:r>
              <a:rPr lang="en-US" sz="3000" dirty="0" smtClean="0"/>
              <a:t>Structured </a:t>
            </a:r>
            <a:r>
              <a:rPr lang="en-US" sz="3000" dirty="0"/>
              <a:t>opportunities for youth leadership</a:t>
            </a:r>
          </a:p>
          <a:p>
            <a:pPr lvl="1">
              <a:spcBef>
                <a:spcPts val="1200"/>
              </a:spcBef>
            </a:pPr>
            <a:r>
              <a:rPr lang="en-US" sz="3000" dirty="0"/>
              <a:t>Service learning and youth engagement</a:t>
            </a:r>
          </a:p>
          <a:p>
            <a:pPr lvl="1">
              <a:spcBef>
                <a:spcPts val="1200"/>
              </a:spcBef>
            </a:pPr>
            <a:r>
              <a:rPr lang="en-US" sz="3000" dirty="0"/>
              <a:t>Student- led inquiry based learning that promotes critical thinking</a:t>
            </a:r>
          </a:p>
          <a:p>
            <a:pPr lvl="0"/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F47E-E8E4-4A48-8592-9540B48D7F99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603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Broad Titles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828800"/>
            <a:ext cx="6858000" cy="4114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f)  </a:t>
            </a:r>
            <a:r>
              <a:rPr lang="en-US" b="1" dirty="0" smtClean="0"/>
              <a:t>Active and </a:t>
            </a:r>
            <a:r>
              <a:rPr lang="en-US" b="1" dirty="0"/>
              <a:t>Engaged Learning</a:t>
            </a:r>
            <a:endParaRPr lang="en-US" dirty="0"/>
          </a:p>
          <a:p>
            <a:pPr lvl="1"/>
            <a:r>
              <a:rPr lang="en-US" dirty="0"/>
              <a:t>Active learning opportunities for </a:t>
            </a:r>
            <a:r>
              <a:rPr lang="en-US" dirty="0" smtClean="0"/>
              <a:t>youth</a:t>
            </a:r>
          </a:p>
          <a:p>
            <a:pPr lvl="1"/>
            <a:r>
              <a:rPr lang="en-US" dirty="0" smtClean="0"/>
              <a:t>Learning </a:t>
            </a:r>
            <a:r>
              <a:rPr lang="en-US" dirty="0"/>
              <a:t>is collaborative </a:t>
            </a:r>
            <a:endParaRPr lang="en-US" dirty="0" smtClean="0"/>
          </a:p>
          <a:p>
            <a:pPr lvl="1"/>
            <a:r>
              <a:rPr lang="en-US" dirty="0" smtClean="0"/>
              <a:t>Learning </a:t>
            </a:r>
            <a:r>
              <a:rPr lang="en-US" dirty="0"/>
              <a:t>broadens </a:t>
            </a:r>
            <a:r>
              <a:rPr lang="en-US" dirty="0" smtClean="0"/>
              <a:t>horizons</a:t>
            </a:r>
          </a:p>
          <a:p>
            <a:pPr lvl="1"/>
            <a:r>
              <a:rPr lang="en-US" dirty="0" smtClean="0"/>
              <a:t>Meaningful </a:t>
            </a:r>
            <a:r>
              <a:rPr lang="en-US" dirty="0"/>
              <a:t>connections of learning to the real world (authentic learning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Activities/projects </a:t>
            </a:r>
            <a:r>
              <a:rPr lang="en-US" dirty="0"/>
              <a:t>are relevant to students (culture, interest, </a:t>
            </a:r>
            <a:r>
              <a:rPr lang="en-US" dirty="0" smtClean="0"/>
              <a:t>needs </a:t>
            </a:r>
            <a:r>
              <a:rPr lang="en-US" dirty="0"/>
              <a:t>meaningful)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F47E-E8E4-4A48-8592-9540B48D7F99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9764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Broad Titles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905000"/>
            <a:ext cx="6858000" cy="4114800"/>
          </a:xfrm>
        </p:spPr>
        <p:txBody>
          <a:bodyPr/>
          <a:lstStyle/>
          <a:p>
            <a:pPr marL="514350" indent="-514350">
              <a:buAutoNum type="alphaLcParenR" startAt="7"/>
            </a:pPr>
            <a:r>
              <a:rPr lang="en-US" b="1" dirty="0" smtClean="0"/>
              <a:t>Continuous Quality Improvement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3000" dirty="0" smtClean="0"/>
              <a:t>Program </a:t>
            </a:r>
            <a:r>
              <a:rPr lang="en-US" sz="3000" dirty="0"/>
              <a:t>evaluation and </a:t>
            </a:r>
            <a:r>
              <a:rPr lang="en-US" sz="3000" dirty="0" smtClean="0"/>
              <a:t>data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3000" dirty="0" smtClean="0"/>
              <a:t>Program </a:t>
            </a:r>
            <a:r>
              <a:rPr lang="en-US" sz="3000" dirty="0"/>
              <a:t>engages in continuous quality improvement</a:t>
            </a:r>
          </a:p>
          <a:p>
            <a:pPr marL="0" indent="0">
              <a:buNone/>
            </a:pPr>
            <a:endParaRPr lang="en-US" b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F47E-E8E4-4A48-8592-9540B48D7F99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5138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Broad Titles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828800"/>
            <a:ext cx="6858000" cy="4114800"/>
          </a:xfrm>
        </p:spPr>
        <p:txBody>
          <a:bodyPr/>
          <a:lstStyle/>
          <a:p>
            <a:pPr marL="514350" indent="-514350">
              <a:buAutoNum type="alphaLcParenR" startAt="8"/>
            </a:pPr>
            <a:r>
              <a:rPr lang="en-US" b="1" dirty="0" smtClean="0"/>
              <a:t>Skill Building</a:t>
            </a:r>
          </a:p>
          <a:p>
            <a:pPr lvl="1">
              <a:spcBef>
                <a:spcPts val="1200"/>
              </a:spcBef>
            </a:pPr>
            <a:r>
              <a:rPr lang="en-US" sz="3000" dirty="0" smtClean="0"/>
              <a:t>Staff </a:t>
            </a:r>
            <a:r>
              <a:rPr lang="en-US" sz="3000" dirty="0"/>
              <a:t>have high expectations for </a:t>
            </a:r>
            <a:r>
              <a:rPr lang="en-US" sz="3000" dirty="0" smtClean="0"/>
              <a:t>students</a:t>
            </a:r>
          </a:p>
          <a:p>
            <a:pPr lvl="1">
              <a:spcBef>
                <a:spcPts val="1200"/>
              </a:spcBef>
            </a:pPr>
            <a:r>
              <a:rPr lang="en-US" sz="3000" dirty="0" smtClean="0"/>
              <a:t>Intentionally </a:t>
            </a:r>
            <a:r>
              <a:rPr lang="en-US" sz="3000" dirty="0"/>
              <a:t>designed activities that support </a:t>
            </a:r>
            <a:r>
              <a:rPr lang="en-US" sz="3000" dirty="0" smtClean="0"/>
              <a:t>mastery</a:t>
            </a:r>
          </a:p>
          <a:p>
            <a:pPr lvl="1">
              <a:spcBef>
                <a:spcPts val="1200"/>
              </a:spcBef>
            </a:pPr>
            <a:r>
              <a:rPr lang="en-US" sz="3000" dirty="0" smtClean="0"/>
              <a:t>Development </a:t>
            </a:r>
            <a:r>
              <a:rPr lang="en-US" sz="3000" dirty="0"/>
              <a:t>of 21st Century skills (Common core, technology, career exploration)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F47E-E8E4-4A48-8592-9540B48D7F99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8846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Broad Titles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AutoNum type="romanLcParenR"/>
            </a:pPr>
            <a:r>
              <a:rPr lang="en-US" b="1" dirty="0" smtClean="0"/>
              <a:t>High </a:t>
            </a:r>
            <a:r>
              <a:rPr lang="en-US" b="1" dirty="0"/>
              <a:t>Quality Staff</a:t>
            </a:r>
            <a:r>
              <a:rPr lang="en-US" b="1" dirty="0" smtClean="0"/>
              <a:t>*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3000" dirty="0" smtClean="0"/>
              <a:t>Ongoing </a:t>
            </a:r>
            <a:r>
              <a:rPr lang="en-US" sz="3000" dirty="0"/>
              <a:t>skill building for staff based on </a:t>
            </a:r>
            <a:r>
              <a:rPr lang="en-US" sz="3000" dirty="0" smtClean="0"/>
              <a:t>need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3000" dirty="0" smtClean="0"/>
              <a:t>Well </a:t>
            </a:r>
            <a:r>
              <a:rPr lang="en-US" sz="3000" dirty="0"/>
              <a:t>developed staff recruitment, hiring and professional development and evaluation </a:t>
            </a:r>
            <a:r>
              <a:rPr lang="en-US" sz="3000" dirty="0" smtClean="0"/>
              <a:t>system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3000" dirty="0" smtClean="0"/>
              <a:t>Ongoing </a:t>
            </a:r>
            <a:r>
              <a:rPr lang="en-US" sz="3000" dirty="0"/>
              <a:t>staff evaluation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F47E-E8E4-4A48-8592-9540B48D7F99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5395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Broad Titles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828800"/>
            <a:ext cx="6858000" cy="4114800"/>
          </a:xfrm>
        </p:spPr>
        <p:txBody>
          <a:bodyPr/>
          <a:lstStyle/>
          <a:p>
            <a:pPr marL="514350" lvl="0" indent="-514350">
              <a:buAutoNum type="alphaLcParenR" startAt="10"/>
            </a:pPr>
            <a:r>
              <a:rPr lang="en-US" b="1" dirty="0" smtClean="0"/>
              <a:t>Safe </a:t>
            </a:r>
            <a:r>
              <a:rPr lang="en-US" b="1" dirty="0"/>
              <a:t>and Supportive </a:t>
            </a:r>
            <a:r>
              <a:rPr lang="en-US" b="1" dirty="0" smtClean="0"/>
              <a:t>Climate</a:t>
            </a:r>
          </a:p>
          <a:p>
            <a:pPr lvl="1">
              <a:spcBef>
                <a:spcPts val="1200"/>
              </a:spcBef>
            </a:pPr>
            <a:r>
              <a:rPr lang="en-US" sz="3000" dirty="0" smtClean="0"/>
              <a:t>Students </a:t>
            </a:r>
            <a:r>
              <a:rPr lang="en-US" sz="3000" dirty="0"/>
              <a:t>are/feel physically and emotionally </a:t>
            </a:r>
            <a:r>
              <a:rPr lang="en-US" sz="3000" dirty="0" smtClean="0"/>
              <a:t>safe</a:t>
            </a:r>
          </a:p>
          <a:p>
            <a:pPr lvl="1">
              <a:spcBef>
                <a:spcPts val="1200"/>
              </a:spcBef>
            </a:pPr>
            <a:r>
              <a:rPr lang="en-US" sz="3000" dirty="0" smtClean="0"/>
              <a:t>Promote </a:t>
            </a:r>
            <a:r>
              <a:rPr lang="en-US" sz="3000" dirty="0"/>
              <a:t>youth belonging and confidence through strong human relationships and warm welcoming </a:t>
            </a:r>
            <a:r>
              <a:rPr lang="en-US" sz="3000" dirty="0" smtClean="0"/>
              <a:t>climates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F47E-E8E4-4A48-8592-9540B48D7F99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1123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Safe and Supportive Climate (Cont.)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209800"/>
            <a:ext cx="6858000" cy="4114800"/>
          </a:xfrm>
        </p:spPr>
        <p:txBody>
          <a:bodyPr/>
          <a:lstStyle/>
          <a:p>
            <a:pPr lvl="1">
              <a:spcBef>
                <a:spcPts val="1200"/>
              </a:spcBef>
            </a:pPr>
            <a:r>
              <a:rPr lang="en-US" sz="3000" dirty="0"/>
              <a:t>Physical, emotional, mental health, and safety needs are addressed</a:t>
            </a:r>
          </a:p>
          <a:p>
            <a:pPr lvl="1">
              <a:spcBef>
                <a:spcPts val="1200"/>
              </a:spcBef>
            </a:pPr>
            <a:r>
              <a:rPr lang="en-US" sz="3000" dirty="0"/>
              <a:t>Promotes strong and positive staff and peer relationships</a:t>
            </a:r>
          </a:p>
          <a:p>
            <a:pPr lvl="1">
              <a:spcBef>
                <a:spcPts val="1200"/>
              </a:spcBef>
            </a:pPr>
            <a:r>
              <a:rPr lang="en-US" sz="3000" dirty="0"/>
              <a:t>Diversity and equity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F47E-E8E4-4A48-8592-9540B48D7F99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67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Welcome and Introductions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209800"/>
            <a:ext cx="6858000" cy="38862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/>
              <a:t>Syma Solovitch, California Department of Education (CDE)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/>
              <a:t>Katie Brackenridge, Partnership </a:t>
            </a:r>
            <a:r>
              <a:rPr lang="en-US" dirty="0"/>
              <a:t>for Children and </a:t>
            </a:r>
            <a:r>
              <a:rPr lang="en-US" dirty="0" smtClean="0"/>
              <a:t>Youth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/>
              <a:t>Diego Arancibia, </a:t>
            </a:r>
            <a:r>
              <a:rPr lang="en-US" dirty="0" err="1"/>
              <a:t>ASAPconnect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F47E-E8E4-4A48-8592-9540B48D7F9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6337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2895600"/>
            <a:ext cx="6781800" cy="2420937"/>
          </a:xfrm>
        </p:spPr>
        <p:txBody>
          <a:bodyPr/>
          <a:lstStyle/>
          <a:p>
            <a:pPr lvl="0"/>
            <a:r>
              <a:rPr lang="en-US" b="1" dirty="0"/>
              <a:t>Feedback Loop and Opportunities for Input 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8367242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Dissemination and Feedback Loops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057400"/>
            <a:ext cx="6858000" cy="40386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/>
              <a:t>Statewide organizations</a:t>
            </a:r>
          </a:p>
          <a:p>
            <a:pPr lvl="1">
              <a:buFontTx/>
              <a:buChar char="-"/>
            </a:pPr>
            <a:r>
              <a:rPr lang="en-US" sz="3000" dirty="0"/>
              <a:t>CAN, CASRC, </a:t>
            </a:r>
            <a:r>
              <a:rPr lang="en-US" sz="3000" dirty="0" err="1"/>
              <a:t>ASAPconnect</a:t>
            </a:r>
            <a:r>
              <a:rPr lang="en-US" sz="3000" dirty="0"/>
              <a:t>, </a:t>
            </a:r>
            <a:r>
              <a:rPr lang="en-US" sz="3000" dirty="0" err="1"/>
              <a:t>CalSAC</a:t>
            </a:r>
            <a:r>
              <a:rPr lang="en-US" sz="3000" dirty="0"/>
              <a:t>, Partnership for Children and Youth, Learning In Afterschool and </a:t>
            </a:r>
            <a:r>
              <a:rPr lang="en-US" sz="3000" dirty="0" smtClean="0"/>
              <a:t>Summer </a:t>
            </a:r>
            <a:endParaRPr lang="en-US" sz="3000" dirty="0"/>
          </a:p>
          <a:p>
            <a:pPr>
              <a:spcBef>
                <a:spcPts val="1800"/>
              </a:spcBef>
              <a:buFont typeface="Arial" pitchFamily="34" charset="0"/>
              <a:buChar char="•"/>
            </a:pPr>
            <a:r>
              <a:rPr lang="en-US" dirty="0" smtClean="0"/>
              <a:t>Regional </a:t>
            </a:r>
            <a:r>
              <a:rPr lang="en-US" dirty="0"/>
              <a:t>Leads</a:t>
            </a:r>
          </a:p>
          <a:p>
            <a:pPr lvl="1">
              <a:buFontTx/>
              <a:buChar char="-"/>
            </a:pPr>
            <a:r>
              <a:rPr lang="en-US" sz="3000" dirty="0"/>
              <a:t>To disseminate to grantees and contractors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F47E-E8E4-4A48-8592-9540B48D7F99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7174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Opportunities for Input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828800"/>
            <a:ext cx="6858000" cy="4267200"/>
          </a:xfrm>
        </p:spPr>
        <p:txBody>
          <a:bodyPr/>
          <a:lstStyle/>
          <a:p>
            <a:pPr marL="571500" indent="-514350">
              <a:buFont typeface="+mj-lt"/>
              <a:buAutoNum type="arabicPeriod"/>
            </a:pPr>
            <a:r>
              <a:rPr lang="en-US" dirty="0"/>
              <a:t> Quality Committee Calls </a:t>
            </a:r>
          </a:p>
          <a:p>
            <a:pPr marL="914400" lvl="1" indent="-457200">
              <a:buFontTx/>
              <a:buChar char="-"/>
            </a:pPr>
            <a:r>
              <a:rPr lang="en-US" sz="3000" dirty="0"/>
              <a:t>March </a:t>
            </a:r>
            <a:r>
              <a:rPr lang="en-US" sz="3000" dirty="0" smtClean="0"/>
              <a:t>5 </a:t>
            </a:r>
            <a:r>
              <a:rPr lang="en-US" sz="3200" dirty="0" smtClean="0"/>
              <a:t>– </a:t>
            </a:r>
            <a:r>
              <a:rPr lang="en-US" sz="3000" dirty="0" smtClean="0"/>
              <a:t>1 </a:t>
            </a:r>
            <a:r>
              <a:rPr lang="en-US" sz="3000" dirty="0"/>
              <a:t>to 3 </a:t>
            </a:r>
            <a:r>
              <a:rPr lang="en-US" sz="3000" dirty="0" smtClean="0"/>
              <a:t>pm</a:t>
            </a:r>
          </a:p>
          <a:p>
            <a:pPr marL="914400" lvl="1" indent="-457200">
              <a:buFontTx/>
              <a:buChar char="-"/>
            </a:pPr>
            <a:r>
              <a:rPr lang="en-US" sz="3000" dirty="0" smtClean="0"/>
              <a:t>April </a:t>
            </a:r>
            <a:r>
              <a:rPr lang="en-US" sz="3000" dirty="0" smtClean="0"/>
              <a:t>17 </a:t>
            </a:r>
            <a:r>
              <a:rPr lang="en-US" sz="3200" dirty="0" smtClean="0"/>
              <a:t>– </a:t>
            </a:r>
            <a:r>
              <a:rPr lang="en-US" sz="3000" dirty="0" smtClean="0"/>
              <a:t>12 </a:t>
            </a:r>
            <a:r>
              <a:rPr lang="en-US" sz="3000" dirty="0"/>
              <a:t>to 2 </a:t>
            </a:r>
            <a:r>
              <a:rPr lang="en-US" sz="3000" dirty="0" smtClean="0"/>
              <a:t>pm</a:t>
            </a:r>
          </a:p>
          <a:p>
            <a:pPr marL="914400" lvl="1" indent="-457200">
              <a:buFontTx/>
              <a:buChar char="-"/>
            </a:pPr>
            <a:r>
              <a:rPr lang="en-US" sz="3000" dirty="0" smtClean="0"/>
              <a:t>May </a:t>
            </a:r>
            <a:r>
              <a:rPr lang="en-US" sz="3000" dirty="0" smtClean="0"/>
              <a:t>24 </a:t>
            </a:r>
            <a:r>
              <a:rPr lang="en-US" sz="3200" dirty="0" smtClean="0"/>
              <a:t>– </a:t>
            </a:r>
            <a:r>
              <a:rPr lang="en-US" sz="3000" dirty="0" smtClean="0"/>
              <a:t>10 </a:t>
            </a:r>
            <a:r>
              <a:rPr lang="en-US" sz="3000" dirty="0"/>
              <a:t>am to 12 pm</a:t>
            </a:r>
          </a:p>
          <a:p>
            <a:pPr marL="640080" indent="-514350">
              <a:spcBef>
                <a:spcPts val="2400"/>
              </a:spcBef>
              <a:buFont typeface="+mj-lt"/>
              <a:buAutoNum type="arabicPeriod"/>
            </a:pPr>
            <a:r>
              <a:rPr lang="en-US" dirty="0"/>
              <a:t>BOOST Conference </a:t>
            </a:r>
            <a:r>
              <a:rPr lang="en-US" dirty="0" smtClean="0"/>
              <a:t>Workshop </a:t>
            </a:r>
            <a:endParaRPr lang="en-US" dirty="0"/>
          </a:p>
          <a:p>
            <a:pPr marL="914400" lvl="1" indent="-457200">
              <a:buFontTx/>
              <a:buChar char="-"/>
            </a:pPr>
            <a:r>
              <a:rPr lang="en-US" dirty="0"/>
              <a:t>May </a:t>
            </a:r>
            <a:r>
              <a:rPr lang="en-US" dirty="0" smtClean="0"/>
              <a:t>4 – </a:t>
            </a:r>
            <a:r>
              <a:rPr lang="en-US" dirty="0"/>
              <a:t>Morning Workshop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F47E-E8E4-4A48-8592-9540B48D7F99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7284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Opportunities for </a:t>
            </a:r>
            <a:r>
              <a:rPr lang="en-US" b="1" dirty="0" smtClean="0"/>
              <a:t>Input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286000"/>
            <a:ext cx="68580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3.  Online at CAN:</a:t>
            </a:r>
          </a:p>
          <a:p>
            <a:pPr lvl="1"/>
            <a:r>
              <a:rPr lang="en-US" sz="3200" u="sng" dirty="0"/>
              <a:t>http://</a:t>
            </a:r>
            <a:r>
              <a:rPr lang="en-US" sz="3200" u="sng" dirty="0" smtClean="0"/>
              <a:t>www.afterschoolnetwork.org/post/can-workgroup-quality-standards-focus-question</a:t>
            </a:r>
            <a:endParaRPr lang="en-US" sz="3200" u="sng" dirty="0"/>
          </a:p>
          <a:p>
            <a:pPr marL="57150" indent="0">
              <a:spcBef>
                <a:spcPts val="1800"/>
              </a:spcBef>
              <a:buNone/>
            </a:pPr>
            <a:endParaRPr lang="en-US" sz="3200" u="sng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F47E-E8E4-4A48-8592-9540B48D7F99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400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Next Steps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Work </a:t>
            </a:r>
            <a:r>
              <a:rPr lang="en-US" dirty="0"/>
              <a:t>Group meeting </a:t>
            </a:r>
            <a:r>
              <a:rPr lang="en-US" dirty="0" smtClean="0"/>
              <a:t>4/1 </a:t>
            </a:r>
            <a:r>
              <a:rPr lang="en-US" dirty="0"/>
              <a:t>– continue defining standards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Quality Committee call </a:t>
            </a:r>
            <a:r>
              <a:rPr lang="en-US" dirty="0" smtClean="0"/>
              <a:t>4/17 </a:t>
            </a:r>
            <a:r>
              <a:rPr lang="en-US" dirty="0"/>
              <a:t>– another round of input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BOOST Conference Workshop 5/4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F47E-E8E4-4A48-8592-9540B48D7F99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924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Norms of Conference Calls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133600"/>
            <a:ext cx="6858000" cy="3962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Please:</a:t>
            </a:r>
          </a:p>
          <a:p>
            <a:r>
              <a:rPr lang="en-US" dirty="0"/>
              <a:t>Use mute button or *6 </a:t>
            </a:r>
          </a:p>
          <a:p>
            <a:r>
              <a:rPr lang="en-US" dirty="0"/>
              <a:t>DON’T use hold</a:t>
            </a:r>
          </a:p>
          <a:p>
            <a:r>
              <a:rPr lang="en-US" dirty="0"/>
              <a:t>Raise hand or use chat box for questions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F47E-E8E4-4A48-8592-9540B48D7F9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624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2895600"/>
            <a:ext cx="6781800" cy="2420937"/>
          </a:xfrm>
        </p:spPr>
        <p:txBody>
          <a:bodyPr/>
          <a:lstStyle/>
          <a:p>
            <a:pPr lvl="0"/>
            <a:r>
              <a:rPr lang="en-US" b="1" dirty="0"/>
              <a:t>Scope of Work and Timeline for  Quality Standards Work Group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75659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Role of Work Group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752600"/>
            <a:ext cx="6858000" cy="4114800"/>
          </a:xfrm>
        </p:spPr>
        <p:txBody>
          <a:bodyPr/>
          <a:lstStyle/>
          <a:p>
            <a:pPr lvl="0"/>
            <a:r>
              <a:rPr lang="en-US" dirty="0" smtClean="0"/>
              <a:t>Develop </a:t>
            </a:r>
            <a:r>
              <a:rPr lang="en-US" b="1" u="sng" dirty="0"/>
              <a:t>recommendations</a:t>
            </a:r>
            <a:r>
              <a:rPr lang="en-US" dirty="0"/>
              <a:t> to the California Department of </a:t>
            </a:r>
            <a:r>
              <a:rPr lang="en-US" dirty="0" smtClean="0"/>
              <a:t>Education’s (CDE’s) </a:t>
            </a:r>
            <a:r>
              <a:rPr lang="en-US" dirty="0"/>
              <a:t>After School Division </a:t>
            </a:r>
            <a:r>
              <a:rPr lang="en-US" dirty="0" smtClean="0"/>
              <a:t>(ASD) for </a:t>
            </a:r>
            <a:r>
              <a:rPr lang="en-US" dirty="0"/>
              <a:t>clearly defined </a:t>
            </a:r>
            <a:r>
              <a:rPr lang="en-US" u="sng" dirty="0"/>
              <a:t>quality standards of expanded learning programs</a:t>
            </a:r>
            <a:r>
              <a:rPr lang="en-US" dirty="0"/>
              <a:t>.</a:t>
            </a:r>
          </a:p>
          <a:p>
            <a:pPr lvl="0">
              <a:spcBef>
                <a:spcPts val="2400"/>
              </a:spcBef>
            </a:pPr>
            <a:r>
              <a:rPr lang="en-US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Embedded in System </a:t>
            </a:r>
            <a:r>
              <a:rPr lang="en-US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of Support Implementation Team: Goal 1.1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F47E-E8E4-4A48-8592-9540B48D7F9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341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b="1" dirty="0" smtClean="0"/>
              <a:t>Work Group Members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1288212"/>
              </p:ext>
            </p:extLst>
          </p:nvPr>
        </p:nvGraphicFramePr>
        <p:xfrm>
          <a:off x="2057400" y="1600200"/>
          <a:ext cx="6934200" cy="5114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62200"/>
                <a:gridCol w="4572000"/>
              </a:tblGrid>
              <a:tr h="3716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30" u="none" strike="noStrike" baseline="0" dirty="0">
                          <a:effectLst/>
                        </a:rPr>
                        <a:t>Corey Newhouse</a:t>
                      </a:r>
                      <a:endParaRPr lang="en-US" sz="133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29" marR="4429" marT="442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30" u="none" strike="noStrike" baseline="0" dirty="0">
                          <a:effectLst/>
                        </a:rPr>
                        <a:t>Public Profit</a:t>
                      </a:r>
                      <a:endParaRPr lang="en-US" sz="133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29" marR="4429" marT="4429" marB="0" anchor="ctr"/>
                </a:tc>
              </a:tr>
              <a:tr h="3716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30" u="none" strike="noStrike" baseline="0">
                          <a:effectLst/>
                        </a:rPr>
                        <a:t>Diego Arancibia (Tri-Chair)</a:t>
                      </a:r>
                      <a:endParaRPr lang="en-US" sz="1330" b="1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29" marR="4429" marT="442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30" u="none" strike="noStrike" baseline="0" dirty="0" err="1">
                          <a:effectLst/>
                        </a:rPr>
                        <a:t>ASAPconnect</a:t>
                      </a:r>
                      <a:endParaRPr lang="en-US" sz="133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29" marR="4429" marT="4429" marB="0" anchor="ctr"/>
                </a:tc>
              </a:tr>
              <a:tr h="3716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30" u="none" strike="noStrike" baseline="0">
                          <a:effectLst/>
                        </a:rPr>
                        <a:t>Don Taylor</a:t>
                      </a:r>
                      <a:endParaRPr lang="en-US" sz="1330" b="1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29" marR="4429" marT="442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30" u="none" strike="noStrike" baseline="0" dirty="0">
                          <a:effectLst/>
                        </a:rPr>
                        <a:t>California Department of Education</a:t>
                      </a:r>
                      <a:endParaRPr lang="en-US" sz="133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29" marR="4429" marT="4429" marB="0" anchor="ctr"/>
                </a:tc>
              </a:tr>
              <a:tr h="3716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30" u="none" strike="noStrike" baseline="0">
                          <a:effectLst/>
                        </a:rPr>
                        <a:t>Kathy B. Lewis</a:t>
                      </a:r>
                      <a:endParaRPr lang="en-US" sz="1330" b="1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29" marR="4429" marT="442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30" u="none" strike="noStrike" baseline="0" dirty="0">
                          <a:effectLst/>
                        </a:rPr>
                        <a:t>Center for Collaborative Solutions</a:t>
                      </a:r>
                      <a:endParaRPr lang="en-US" sz="133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29" marR="4429" marT="4429" marB="0" anchor="ctr"/>
                </a:tc>
              </a:tr>
              <a:tr h="3716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30" u="none" strike="noStrike" baseline="0">
                          <a:effectLst/>
                        </a:rPr>
                        <a:t>Katie Brackenridge (Tri-Chair)</a:t>
                      </a:r>
                      <a:endParaRPr lang="en-US" sz="1330" b="1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29" marR="4429" marT="442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30" u="none" strike="noStrike" baseline="0" dirty="0">
                          <a:effectLst/>
                        </a:rPr>
                        <a:t>Partnership for Children and Youth</a:t>
                      </a:r>
                      <a:endParaRPr lang="en-US" sz="133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29" marR="4429" marT="4429" marB="0" anchor="ctr"/>
                </a:tc>
              </a:tr>
              <a:tr h="3716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30" u="none" strike="noStrike" baseline="0">
                          <a:effectLst/>
                        </a:rPr>
                        <a:t>Kim Boyer</a:t>
                      </a:r>
                      <a:endParaRPr lang="en-US" sz="1330" b="1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29" marR="4429" marT="442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30" u="none" strike="noStrike" baseline="0" dirty="0">
                          <a:effectLst/>
                        </a:rPr>
                        <a:t>Central Valley Afterschool Foundation</a:t>
                      </a:r>
                      <a:endParaRPr lang="en-US" sz="133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29" marR="4429" marT="4429" marB="0" anchor="ctr"/>
                </a:tc>
              </a:tr>
              <a:tr h="3716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30" u="none" strike="noStrike" baseline="0">
                          <a:effectLst/>
                        </a:rPr>
                        <a:t>Mark Attebery</a:t>
                      </a:r>
                      <a:endParaRPr lang="en-US" sz="1330" b="1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29" marR="4429" marT="442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30" u="none" strike="noStrike" baseline="0" dirty="0">
                          <a:effectLst/>
                        </a:rPr>
                        <a:t>Hemet Unified School District</a:t>
                      </a:r>
                      <a:endParaRPr lang="en-US" sz="133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29" marR="4429" marT="4429" marB="0" anchor="ctr"/>
                </a:tc>
              </a:tr>
              <a:tr h="3716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30" u="none" strike="noStrike" baseline="0">
                          <a:effectLst/>
                        </a:rPr>
                        <a:t>Mary Jo Ginty</a:t>
                      </a:r>
                      <a:endParaRPr lang="en-US" sz="1330" b="1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29" marR="4429" marT="442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30" u="none" strike="noStrike" baseline="0" dirty="0">
                          <a:effectLst/>
                        </a:rPr>
                        <a:t>Los Angeles County Office of Education </a:t>
                      </a:r>
                      <a:endParaRPr lang="en-US" sz="133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29" marR="4429" marT="4429" marB="0" anchor="ctr"/>
                </a:tc>
              </a:tr>
              <a:tr h="3716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30" u="none" strike="noStrike" baseline="0">
                          <a:effectLst/>
                        </a:rPr>
                        <a:t>Mike Snell</a:t>
                      </a:r>
                      <a:endParaRPr lang="en-US" sz="1330" b="1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29" marR="4429" marT="442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30" u="none" strike="noStrike" baseline="0" dirty="0">
                          <a:effectLst/>
                        </a:rPr>
                        <a:t>California Teaching Fellows Foundation</a:t>
                      </a:r>
                      <a:endParaRPr lang="en-US" sz="133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29" marR="4429" marT="4429" marB="0" anchor="ctr"/>
                </a:tc>
              </a:tr>
              <a:tr h="3716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30" u="none" strike="noStrike" baseline="0">
                          <a:effectLst/>
                        </a:rPr>
                        <a:t>Monroe Howard</a:t>
                      </a:r>
                      <a:endParaRPr lang="en-US" sz="1330" b="1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29" marR="4429" marT="442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30" u="none" strike="noStrike" baseline="0" dirty="0">
                          <a:effectLst/>
                        </a:rPr>
                        <a:t>Sacramento City Unified School District</a:t>
                      </a:r>
                      <a:endParaRPr lang="en-US" sz="133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29" marR="4429" marT="4429" marB="0" anchor="ctr"/>
                </a:tc>
              </a:tr>
              <a:tr h="2828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30" u="none" strike="noStrike" baseline="0" dirty="0">
                          <a:effectLst/>
                        </a:rPr>
                        <a:t>Nancy Taylor</a:t>
                      </a:r>
                      <a:endParaRPr lang="en-US" sz="133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29" marR="4429" marT="442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30" u="none" strike="noStrike" baseline="0">
                          <a:effectLst/>
                        </a:rPr>
                        <a:t>San Diego Science Alliance</a:t>
                      </a:r>
                      <a:endParaRPr lang="en-US" sz="133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29" marR="4429" marT="4429" marB="0" anchor="ctr"/>
                </a:tc>
              </a:tr>
              <a:tr h="3716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30" u="none" strike="noStrike" baseline="0" dirty="0">
                          <a:effectLst/>
                        </a:rPr>
                        <a:t>Sam Piha</a:t>
                      </a:r>
                      <a:endParaRPr lang="en-US" sz="133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29" marR="4429" marT="442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30" u="none" strike="noStrike" baseline="0" dirty="0" err="1">
                          <a:effectLst/>
                        </a:rPr>
                        <a:t>Temescal</a:t>
                      </a:r>
                      <a:r>
                        <a:rPr lang="en-US" sz="1330" u="none" strike="noStrike" baseline="0" dirty="0">
                          <a:effectLst/>
                        </a:rPr>
                        <a:t> Associates and Learning in Afterschool &amp; Summer</a:t>
                      </a:r>
                      <a:endParaRPr lang="en-US" sz="133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29" marR="4429" marT="4429" marB="0" anchor="ctr"/>
                </a:tc>
              </a:tr>
              <a:tr h="3716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30" u="none" strike="noStrike" baseline="0" dirty="0">
                          <a:effectLst/>
                        </a:rPr>
                        <a:t>Syma Solovitch (Tri-Chair)</a:t>
                      </a:r>
                      <a:endParaRPr lang="en-US" sz="133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29" marR="4429" marT="442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30" u="none" strike="noStrike" baseline="0" dirty="0">
                          <a:effectLst/>
                        </a:rPr>
                        <a:t>California Department of Education</a:t>
                      </a:r>
                      <a:endParaRPr lang="en-US" sz="133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29" marR="4429" marT="4429" marB="0" anchor="ctr"/>
                </a:tc>
              </a:tr>
              <a:tr h="3716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30" u="none" strike="noStrike" baseline="0" dirty="0">
                          <a:effectLst/>
                        </a:rPr>
                        <a:t>Nicole </a:t>
                      </a:r>
                      <a:r>
                        <a:rPr lang="en-US" sz="1330" u="none" strike="noStrike" baseline="0" dirty="0" err="1">
                          <a:effectLst/>
                        </a:rPr>
                        <a:t>Yohalem</a:t>
                      </a:r>
                      <a:endParaRPr lang="en-US" sz="133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29" marR="4429" marT="442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30" u="none" strike="noStrike" baseline="0" dirty="0">
                          <a:effectLst/>
                        </a:rPr>
                        <a:t>Forum for Youth Investment</a:t>
                      </a:r>
                      <a:endParaRPr lang="en-US" sz="133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29" marR="4429" marT="4429" marB="0" anchor="ctr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F47E-E8E4-4A48-8592-9540B48D7F9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691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Timeline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2400"/>
              </a:spcBef>
            </a:pPr>
            <a:r>
              <a:rPr lang="en-US" dirty="0" smtClean="0"/>
              <a:t>Deadline </a:t>
            </a:r>
            <a:r>
              <a:rPr lang="en-US" dirty="0"/>
              <a:t>= June 14, 2013.</a:t>
            </a:r>
          </a:p>
          <a:p>
            <a:pPr lvl="0">
              <a:spcBef>
                <a:spcPts val="2400"/>
              </a:spcBef>
            </a:pPr>
            <a:r>
              <a:rPr lang="en-US" dirty="0"/>
              <a:t>2 in person Work Group meetings</a:t>
            </a:r>
          </a:p>
          <a:p>
            <a:pPr lvl="0">
              <a:spcBef>
                <a:spcPts val="2400"/>
              </a:spcBef>
            </a:pPr>
            <a:r>
              <a:rPr lang="en-US" dirty="0"/>
              <a:t>3 Work Group phone calls</a:t>
            </a:r>
          </a:p>
          <a:p>
            <a:pPr lvl="0">
              <a:spcBef>
                <a:spcPts val="2400"/>
              </a:spcBef>
            </a:pPr>
            <a:r>
              <a:rPr lang="en-US" dirty="0"/>
              <a:t>3 Quality Committee calls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EF47E-E8E4-4A48-8592-9540B48D7F9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744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2895600"/>
            <a:ext cx="6781800" cy="2420937"/>
          </a:xfrm>
        </p:spPr>
        <p:txBody>
          <a:bodyPr/>
          <a:lstStyle/>
          <a:p>
            <a:r>
              <a:rPr lang="en-US" sz="4800" b="1" dirty="0" smtClean="0"/>
              <a:t>Progress to Date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32963125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00" b="0" i="0" u="none" strike="noStrike" cap="none" normalizeH="0" baseline="0" smtClean="0">
            <a:ln>
              <a:noFill/>
            </a:ln>
            <a:solidFill>
              <a:srgbClr val="000054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00" b="0" i="0" u="none" strike="noStrike" cap="none" normalizeH="0" baseline="0" smtClean="0">
            <a:ln>
              <a:noFill/>
            </a:ln>
            <a:solidFill>
              <a:srgbClr val="000054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 (Mac OS 9):Microsoft Office:Microsoft Office 98:Templates:Blank Presentation</Template>
  <TotalTime>1930</TotalTime>
  <Words>1031</Words>
  <Application>Microsoft Office PowerPoint</Application>
  <PresentationFormat>On-screen Show (4:3)</PresentationFormat>
  <Paragraphs>220</Paragraphs>
  <Slides>34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Blank Presentation</vt:lpstr>
      <vt:lpstr>After School Division Update:  Progress of the Work Group on Quality Standards</vt:lpstr>
      <vt:lpstr>Agenda</vt:lpstr>
      <vt:lpstr>Welcome and Introductions</vt:lpstr>
      <vt:lpstr>Norms of Conference Calls</vt:lpstr>
      <vt:lpstr>Scope of Work and Timeline for  Quality Standards Work Group </vt:lpstr>
      <vt:lpstr>Role of Work Group</vt:lpstr>
      <vt:lpstr>Work Group Members</vt:lpstr>
      <vt:lpstr>Timeline</vt:lpstr>
      <vt:lpstr>Progress to Date</vt:lpstr>
      <vt:lpstr>Meeting 1 Outcomes</vt:lpstr>
      <vt:lpstr>Outcome 1:Defining Quality Standards</vt:lpstr>
      <vt:lpstr>ASD Expanded Learning Vision</vt:lpstr>
      <vt:lpstr>Defining Quality Standards (Cont.)</vt:lpstr>
      <vt:lpstr>Outcome 2: Purpose of Quality Standards</vt:lpstr>
      <vt:lpstr>Purpose of Quality Standards (Cont.)</vt:lpstr>
      <vt:lpstr>Additional Parameter</vt:lpstr>
      <vt:lpstr>After-School Quality Standards Report</vt:lpstr>
      <vt:lpstr>Broad Titles</vt:lpstr>
      <vt:lpstr>Questions</vt:lpstr>
      <vt:lpstr>Broad Titles 2X2</vt:lpstr>
      <vt:lpstr>Broad Titles (Cont.)</vt:lpstr>
      <vt:lpstr>Broad Titles (Cont.)</vt:lpstr>
      <vt:lpstr>Broad Titles (Cont.)</vt:lpstr>
      <vt:lpstr>Broad Titles (Cont.)</vt:lpstr>
      <vt:lpstr>Broad Titles (Cont.)</vt:lpstr>
      <vt:lpstr>Broad Titles (Cont.)</vt:lpstr>
      <vt:lpstr>Broad Titles (Cont.)</vt:lpstr>
      <vt:lpstr>Broad Titles (Cont.)</vt:lpstr>
      <vt:lpstr>Safe and Supportive Climate (Cont.)</vt:lpstr>
      <vt:lpstr>Feedback Loop and Opportunities for Input  </vt:lpstr>
      <vt:lpstr>Dissemination and Feedback Loops</vt:lpstr>
      <vt:lpstr>Opportunities for Input</vt:lpstr>
      <vt:lpstr>Opportunities for Input (Cont.)</vt:lpstr>
      <vt:lpstr>Next Steps</vt:lpstr>
    </vt:vector>
  </TitlesOfParts>
  <Company>CA Dept of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 - Forms (CDE Intranet)</dc:title>
  <dc:subject>PowerPoint Template.</dc:subject>
  <dc:creator>Cheryl McDonald</dc:creator>
  <cp:lastModifiedBy>CDE</cp:lastModifiedBy>
  <cp:revision>98</cp:revision>
  <cp:lastPrinted>2013-03-11T17:20:23Z</cp:lastPrinted>
  <dcterms:created xsi:type="dcterms:W3CDTF">2004-03-18T18:57:21Z</dcterms:created>
  <dcterms:modified xsi:type="dcterms:W3CDTF">2013-03-27T15:51:13Z</dcterms:modified>
</cp:coreProperties>
</file>